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92" r:id="rId4"/>
    <p:sldId id="258" r:id="rId5"/>
    <p:sldId id="259" r:id="rId6"/>
    <p:sldId id="260" r:id="rId7"/>
    <p:sldId id="269" r:id="rId8"/>
    <p:sldId id="261" r:id="rId9"/>
    <p:sldId id="262" r:id="rId10"/>
    <p:sldId id="263" r:id="rId11"/>
    <p:sldId id="264" r:id="rId12"/>
    <p:sldId id="265" r:id="rId13"/>
    <p:sldId id="266" r:id="rId14"/>
    <p:sldId id="267" r:id="rId15"/>
    <p:sldId id="268" r:id="rId16"/>
    <p:sldId id="270" r:id="rId17"/>
    <p:sldId id="280" r:id="rId18"/>
    <p:sldId id="281" r:id="rId19"/>
    <p:sldId id="282" r:id="rId20"/>
    <p:sldId id="283" r:id="rId21"/>
    <p:sldId id="284" r:id="rId22"/>
    <p:sldId id="285" r:id="rId23"/>
    <p:sldId id="286" r:id="rId24"/>
    <p:sldId id="287" r:id="rId25"/>
    <p:sldId id="288" r:id="rId26"/>
    <p:sldId id="289" r:id="rId27"/>
    <p:sldId id="293" r:id="rId28"/>
    <p:sldId id="290" r:id="rId29"/>
    <p:sldId id="291"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3CDAC-0666-4CDF-9973-BE834A0C4DCC}" type="datetimeFigureOut">
              <a:rPr lang="it-IT" smtClean="0"/>
              <a:t>02/09/2021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BE59EF-DB0A-4CC2-A440-0614C6C37AF9}" type="slidenum">
              <a:rPr lang="it-IT" smtClean="0"/>
              <a:t>‹N›</a:t>
            </a:fld>
            <a:endParaRPr lang="it-IT"/>
          </a:p>
        </p:txBody>
      </p:sp>
    </p:spTree>
    <p:extLst>
      <p:ext uri="{BB962C8B-B14F-4D97-AF65-F5344CB8AC3E}">
        <p14:creationId xmlns:p14="http://schemas.microsoft.com/office/powerpoint/2010/main" val="2470023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76736F-8448-4B15-9AE7-2F825D22E86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1D33828-8090-4665-AA34-E8601EC7E1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C09C4A6-8B4D-4CA8-804D-A33318D3106D}"/>
              </a:ext>
            </a:extLst>
          </p:cNvPr>
          <p:cNvSpPr>
            <a:spLocks noGrp="1"/>
          </p:cNvSpPr>
          <p:nvPr>
            <p:ph type="dt" sz="half" idx="10"/>
          </p:nvPr>
        </p:nvSpPr>
        <p:spPr/>
        <p:txBody>
          <a:bodyPr/>
          <a:lstStyle/>
          <a:p>
            <a:fld id="{5FB4B9B7-AF94-4233-89B1-0935A240D1D9}" type="datetime1">
              <a:rPr lang="it-IT" smtClean="0"/>
              <a:t>02/09/2021</a:t>
            </a:fld>
            <a:endParaRPr lang="it-IT"/>
          </a:p>
        </p:txBody>
      </p:sp>
      <p:sp>
        <p:nvSpPr>
          <p:cNvPr id="5" name="Segnaposto piè di pagina 4">
            <a:extLst>
              <a:ext uri="{FF2B5EF4-FFF2-40B4-BE49-F238E27FC236}">
                <a16:creationId xmlns:a16="http://schemas.microsoft.com/office/drawing/2014/main" id="{8DBC5DC6-3E09-4BB1-A77E-964A601392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B266D7-DC82-4AD4-BA2D-FB56E5C217CB}"/>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216735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993697-8A2F-47E0-AE2A-4772B37F12C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1A16DCA-55DF-4DFC-B006-5360F616B63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FE1F404-323F-456A-8BE5-44D0F27A7401}"/>
              </a:ext>
            </a:extLst>
          </p:cNvPr>
          <p:cNvSpPr>
            <a:spLocks noGrp="1"/>
          </p:cNvSpPr>
          <p:nvPr>
            <p:ph type="dt" sz="half" idx="10"/>
          </p:nvPr>
        </p:nvSpPr>
        <p:spPr/>
        <p:txBody>
          <a:bodyPr/>
          <a:lstStyle/>
          <a:p>
            <a:fld id="{0E6A73D1-F9A1-4F1B-BDB6-2DBDC802ED9A}" type="datetime1">
              <a:rPr lang="it-IT" smtClean="0"/>
              <a:t>02/09/2021</a:t>
            </a:fld>
            <a:endParaRPr lang="it-IT"/>
          </a:p>
        </p:txBody>
      </p:sp>
      <p:sp>
        <p:nvSpPr>
          <p:cNvPr id="5" name="Segnaposto piè di pagina 4">
            <a:extLst>
              <a:ext uri="{FF2B5EF4-FFF2-40B4-BE49-F238E27FC236}">
                <a16:creationId xmlns:a16="http://schemas.microsoft.com/office/drawing/2014/main" id="{D833898B-11C2-4201-9472-1157F6E3A9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72F0F9-C70E-4455-A1C5-49FA37AB7224}"/>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82421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64700A7-D9D6-4ACF-A926-D7B63C55AA9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C7F5BF-BA9F-46A5-AB57-1002801F340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1F75D76-3FCF-4645-B7AA-B054026680EE}"/>
              </a:ext>
            </a:extLst>
          </p:cNvPr>
          <p:cNvSpPr>
            <a:spLocks noGrp="1"/>
          </p:cNvSpPr>
          <p:nvPr>
            <p:ph type="dt" sz="half" idx="10"/>
          </p:nvPr>
        </p:nvSpPr>
        <p:spPr/>
        <p:txBody>
          <a:bodyPr/>
          <a:lstStyle/>
          <a:p>
            <a:fld id="{C7061A59-95AB-4670-B1A7-08FF724C6FDA}" type="datetime1">
              <a:rPr lang="it-IT" smtClean="0"/>
              <a:t>02/09/2021</a:t>
            </a:fld>
            <a:endParaRPr lang="it-IT"/>
          </a:p>
        </p:txBody>
      </p:sp>
      <p:sp>
        <p:nvSpPr>
          <p:cNvPr id="5" name="Segnaposto piè di pagina 4">
            <a:extLst>
              <a:ext uri="{FF2B5EF4-FFF2-40B4-BE49-F238E27FC236}">
                <a16:creationId xmlns:a16="http://schemas.microsoft.com/office/drawing/2014/main" id="{A6CDFF94-BE53-4F06-84C1-820B3A3308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85C1634-14DE-4E15-B6C3-4D5E83AF849E}"/>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15903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04A5C2-8631-4E4B-ADDB-668F6949EE9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ED09E8A-4F8E-4DCF-8517-81E57B1E730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6D4D5A1-A442-44AE-82BC-49A22B2CA559}"/>
              </a:ext>
            </a:extLst>
          </p:cNvPr>
          <p:cNvSpPr>
            <a:spLocks noGrp="1"/>
          </p:cNvSpPr>
          <p:nvPr>
            <p:ph type="dt" sz="half" idx="10"/>
          </p:nvPr>
        </p:nvSpPr>
        <p:spPr/>
        <p:txBody>
          <a:bodyPr/>
          <a:lstStyle/>
          <a:p>
            <a:fld id="{98F031AB-4170-414A-BA2E-2B9E84CC088C}" type="datetime1">
              <a:rPr lang="it-IT" smtClean="0"/>
              <a:t>02/09/2021</a:t>
            </a:fld>
            <a:endParaRPr lang="it-IT"/>
          </a:p>
        </p:txBody>
      </p:sp>
      <p:sp>
        <p:nvSpPr>
          <p:cNvPr id="5" name="Segnaposto piè di pagina 4">
            <a:extLst>
              <a:ext uri="{FF2B5EF4-FFF2-40B4-BE49-F238E27FC236}">
                <a16:creationId xmlns:a16="http://schemas.microsoft.com/office/drawing/2014/main" id="{4A5E80D7-BF9B-4B0F-9DE8-16F172B351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2B71E3-B25E-44E1-8B69-D7BBCF956663}"/>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90491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5F808-66A6-4016-822F-E6FBBE2FA16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094D0B2-B863-4532-86CA-6327802C5F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4785B6F-FD6D-4F7A-88A5-72B819C6C37B}"/>
              </a:ext>
            </a:extLst>
          </p:cNvPr>
          <p:cNvSpPr>
            <a:spLocks noGrp="1"/>
          </p:cNvSpPr>
          <p:nvPr>
            <p:ph type="dt" sz="half" idx="10"/>
          </p:nvPr>
        </p:nvSpPr>
        <p:spPr/>
        <p:txBody>
          <a:bodyPr/>
          <a:lstStyle/>
          <a:p>
            <a:fld id="{45A8F918-AEBF-43D1-8B25-1C5F7CAD6AF3}" type="datetime1">
              <a:rPr lang="it-IT" smtClean="0"/>
              <a:t>02/09/2021</a:t>
            </a:fld>
            <a:endParaRPr lang="it-IT"/>
          </a:p>
        </p:txBody>
      </p:sp>
      <p:sp>
        <p:nvSpPr>
          <p:cNvPr id="5" name="Segnaposto piè di pagina 4">
            <a:extLst>
              <a:ext uri="{FF2B5EF4-FFF2-40B4-BE49-F238E27FC236}">
                <a16:creationId xmlns:a16="http://schemas.microsoft.com/office/drawing/2014/main" id="{6C24FC31-ABAB-4471-AD0E-9641883F38F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C7B996-9173-49B5-80B8-3C393C0F1EE3}"/>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164717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952A9-33DC-4C1D-B852-89435B7E45C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A45B275-64F9-4E76-BDBD-43B83974841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55D19D3-26D4-4E83-B8C6-33F97B18151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A17A22C-659A-4864-B00C-3AA00C0D5C50}"/>
              </a:ext>
            </a:extLst>
          </p:cNvPr>
          <p:cNvSpPr>
            <a:spLocks noGrp="1"/>
          </p:cNvSpPr>
          <p:nvPr>
            <p:ph type="dt" sz="half" idx="10"/>
          </p:nvPr>
        </p:nvSpPr>
        <p:spPr/>
        <p:txBody>
          <a:bodyPr/>
          <a:lstStyle/>
          <a:p>
            <a:fld id="{FC91834B-F175-48E8-A899-113901B2BE40}" type="datetime1">
              <a:rPr lang="it-IT" smtClean="0"/>
              <a:t>02/09/2021</a:t>
            </a:fld>
            <a:endParaRPr lang="it-IT"/>
          </a:p>
        </p:txBody>
      </p:sp>
      <p:sp>
        <p:nvSpPr>
          <p:cNvPr id="6" name="Segnaposto piè di pagina 5">
            <a:extLst>
              <a:ext uri="{FF2B5EF4-FFF2-40B4-BE49-F238E27FC236}">
                <a16:creationId xmlns:a16="http://schemas.microsoft.com/office/drawing/2014/main" id="{0EAE852D-4E2B-491E-AE6F-3A727038875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8A5822D-E1EC-4A4A-B218-BD9CC94BA148}"/>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839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CA23E-4C23-4FE1-9295-A2192A440E7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E66E1A-D09F-48B8-A4C1-684F76EF15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D753264-820D-4D22-821F-17E56BF4D2E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D9B6A98-4B1F-4B48-B462-DBE5A42393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546A1B1-2334-4861-B51F-3369F750354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B437860-810A-481F-9580-75A919F84A5C}"/>
              </a:ext>
            </a:extLst>
          </p:cNvPr>
          <p:cNvSpPr>
            <a:spLocks noGrp="1"/>
          </p:cNvSpPr>
          <p:nvPr>
            <p:ph type="dt" sz="half" idx="10"/>
          </p:nvPr>
        </p:nvSpPr>
        <p:spPr/>
        <p:txBody>
          <a:bodyPr/>
          <a:lstStyle/>
          <a:p>
            <a:fld id="{ED0D6D47-0BDF-43A7-86B3-883AD548317B}" type="datetime1">
              <a:rPr lang="it-IT" smtClean="0"/>
              <a:t>02/09/2021</a:t>
            </a:fld>
            <a:endParaRPr lang="it-IT"/>
          </a:p>
        </p:txBody>
      </p:sp>
      <p:sp>
        <p:nvSpPr>
          <p:cNvPr id="8" name="Segnaposto piè di pagina 7">
            <a:extLst>
              <a:ext uri="{FF2B5EF4-FFF2-40B4-BE49-F238E27FC236}">
                <a16:creationId xmlns:a16="http://schemas.microsoft.com/office/drawing/2014/main" id="{F4874F62-EBDF-4066-AD14-6F29AA267CF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658B0D6-1EC4-4E9B-B45C-6787FD268C08}"/>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364356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A62B80-7C8D-447E-8D70-B36A6FAFED8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C3E7142-2F73-491C-8E48-89B581834C80}"/>
              </a:ext>
            </a:extLst>
          </p:cNvPr>
          <p:cNvSpPr>
            <a:spLocks noGrp="1"/>
          </p:cNvSpPr>
          <p:nvPr>
            <p:ph type="dt" sz="half" idx="10"/>
          </p:nvPr>
        </p:nvSpPr>
        <p:spPr/>
        <p:txBody>
          <a:bodyPr/>
          <a:lstStyle/>
          <a:p>
            <a:fld id="{C43E8793-C7C5-4956-ADB2-0F0CB6C3D8AF}" type="datetime1">
              <a:rPr lang="it-IT" smtClean="0"/>
              <a:t>02/09/2021</a:t>
            </a:fld>
            <a:endParaRPr lang="it-IT"/>
          </a:p>
        </p:txBody>
      </p:sp>
      <p:sp>
        <p:nvSpPr>
          <p:cNvPr id="4" name="Segnaposto piè di pagina 3">
            <a:extLst>
              <a:ext uri="{FF2B5EF4-FFF2-40B4-BE49-F238E27FC236}">
                <a16:creationId xmlns:a16="http://schemas.microsoft.com/office/drawing/2014/main" id="{741A4C51-0B25-45AA-8DCE-0541A3B905E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9257335-F2EE-4C38-9409-FB9F2345FD2F}"/>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269423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A6205B6-2987-4696-B7B8-D3CC0884DFE4}"/>
              </a:ext>
            </a:extLst>
          </p:cNvPr>
          <p:cNvSpPr>
            <a:spLocks noGrp="1"/>
          </p:cNvSpPr>
          <p:nvPr>
            <p:ph type="dt" sz="half" idx="10"/>
          </p:nvPr>
        </p:nvSpPr>
        <p:spPr/>
        <p:txBody>
          <a:bodyPr/>
          <a:lstStyle/>
          <a:p>
            <a:fld id="{FC26E8B0-2B2C-4336-B197-B1704D2826C3}" type="datetime1">
              <a:rPr lang="it-IT" smtClean="0"/>
              <a:t>02/09/2021</a:t>
            </a:fld>
            <a:endParaRPr lang="it-IT"/>
          </a:p>
        </p:txBody>
      </p:sp>
      <p:sp>
        <p:nvSpPr>
          <p:cNvPr id="3" name="Segnaposto piè di pagina 2">
            <a:extLst>
              <a:ext uri="{FF2B5EF4-FFF2-40B4-BE49-F238E27FC236}">
                <a16:creationId xmlns:a16="http://schemas.microsoft.com/office/drawing/2014/main" id="{E2EC3079-3537-4B3B-9C8D-E962BFCF5D8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A7735B0-2B38-4B96-900A-409B0B7563EA}"/>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44878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3259E8-9C05-4967-AB09-F4975690BBC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06C1D5A-6C97-4ED5-8C71-3AC112D57D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DEE37B0-BEAE-4EBE-A300-67AFBE4796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340ABB4-B1DB-4228-8C72-A5A1C0EA2814}"/>
              </a:ext>
            </a:extLst>
          </p:cNvPr>
          <p:cNvSpPr>
            <a:spLocks noGrp="1"/>
          </p:cNvSpPr>
          <p:nvPr>
            <p:ph type="dt" sz="half" idx="10"/>
          </p:nvPr>
        </p:nvSpPr>
        <p:spPr/>
        <p:txBody>
          <a:bodyPr/>
          <a:lstStyle/>
          <a:p>
            <a:fld id="{7A8ED2D8-3F6A-4BD0-9492-EC014F510B79}" type="datetime1">
              <a:rPr lang="it-IT" smtClean="0"/>
              <a:t>02/09/2021</a:t>
            </a:fld>
            <a:endParaRPr lang="it-IT"/>
          </a:p>
        </p:txBody>
      </p:sp>
      <p:sp>
        <p:nvSpPr>
          <p:cNvPr id="6" name="Segnaposto piè di pagina 5">
            <a:extLst>
              <a:ext uri="{FF2B5EF4-FFF2-40B4-BE49-F238E27FC236}">
                <a16:creationId xmlns:a16="http://schemas.microsoft.com/office/drawing/2014/main" id="{783F4347-5FD9-479C-94D7-0333642613D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4A14513-E887-4F7A-8413-8F390A9DC22B}"/>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1666049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D62A27-A0CC-4E82-86DD-624C1153E6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3FA3611-5C65-4E6F-92DD-DDBEB9F7E8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8308B8E-FD53-4C2E-B543-BF4367B33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BE66D1A-9CE6-4D09-82CA-38A1FF216460}"/>
              </a:ext>
            </a:extLst>
          </p:cNvPr>
          <p:cNvSpPr>
            <a:spLocks noGrp="1"/>
          </p:cNvSpPr>
          <p:nvPr>
            <p:ph type="dt" sz="half" idx="10"/>
          </p:nvPr>
        </p:nvSpPr>
        <p:spPr/>
        <p:txBody>
          <a:bodyPr/>
          <a:lstStyle/>
          <a:p>
            <a:fld id="{A6AE0261-D25D-4BF1-A955-B99E61CEB9E9}" type="datetime1">
              <a:rPr lang="it-IT" smtClean="0"/>
              <a:t>02/09/2021</a:t>
            </a:fld>
            <a:endParaRPr lang="it-IT"/>
          </a:p>
        </p:txBody>
      </p:sp>
      <p:sp>
        <p:nvSpPr>
          <p:cNvPr id="6" name="Segnaposto piè di pagina 5">
            <a:extLst>
              <a:ext uri="{FF2B5EF4-FFF2-40B4-BE49-F238E27FC236}">
                <a16:creationId xmlns:a16="http://schemas.microsoft.com/office/drawing/2014/main" id="{6E521A17-1169-4F9D-8214-A785B221D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019A0B9-166B-4D98-9B57-9B78C8186ED7}"/>
              </a:ext>
            </a:extLst>
          </p:cNvPr>
          <p:cNvSpPr>
            <a:spLocks noGrp="1"/>
          </p:cNvSpPr>
          <p:nvPr>
            <p:ph type="sldNum" sz="quarter" idx="12"/>
          </p:nvPr>
        </p:nvSpPr>
        <p:spPr/>
        <p:txBody>
          <a:bodyPr/>
          <a:lstStyle/>
          <a:p>
            <a:fld id="{F28CF0DA-E549-4D24-A73F-CAD3E0FAD5D3}" type="slidenum">
              <a:rPr lang="it-IT" smtClean="0"/>
              <a:t>‹N›</a:t>
            </a:fld>
            <a:endParaRPr lang="it-IT"/>
          </a:p>
        </p:txBody>
      </p:sp>
    </p:spTree>
    <p:extLst>
      <p:ext uri="{BB962C8B-B14F-4D97-AF65-F5344CB8AC3E}">
        <p14:creationId xmlns:p14="http://schemas.microsoft.com/office/powerpoint/2010/main" val="64070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CC58BB5-D750-48DE-A2E4-9F44D2E7E2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A330AF9-F2B6-4980-9A97-E234F417DD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83628BF-E242-4C5E-91CF-E64E792FB5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FE56A-69CC-427A-84BA-A8C3B427C35D}" type="datetime1">
              <a:rPr lang="it-IT" smtClean="0"/>
              <a:t>02/09/2021</a:t>
            </a:fld>
            <a:endParaRPr lang="it-IT"/>
          </a:p>
        </p:txBody>
      </p:sp>
      <p:sp>
        <p:nvSpPr>
          <p:cNvPr id="5" name="Segnaposto piè di pagina 4">
            <a:extLst>
              <a:ext uri="{FF2B5EF4-FFF2-40B4-BE49-F238E27FC236}">
                <a16:creationId xmlns:a16="http://schemas.microsoft.com/office/drawing/2014/main" id="{FF09B833-6612-4EEE-8402-CC792E5252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D0DFDF9-2FEC-4771-95E4-9D2A00BAEF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CF0DA-E549-4D24-A73F-CAD3E0FAD5D3}" type="slidenum">
              <a:rPr lang="it-IT" smtClean="0"/>
              <a:t>‹N›</a:t>
            </a:fld>
            <a:endParaRPr lang="it-IT"/>
          </a:p>
        </p:txBody>
      </p:sp>
    </p:spTree>
    <p:extLst>
      <p:ext uri="{BB962C8B-B14F-4D97-AF65-F5344CB8AC3E}">
        <p14:creationId xmlns:p14="http://schemas.microsoft.com/office/powerpoint/2010/main" val="3253971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AB3A-137F-4661-8A2D-FA3C046C31E5}"/>
              </a:ext>
            </a:extLst>
          </p:cNvPr>
          <p:cNvSpPr>
            <a:spLocks noGrp="1"/>
          </p:cNvSpPr>
          <p:nvPr>
            <p:ph type="ctrTitle"/>
          </p:nvPr>
        </p:nvSpPr>
        <p:spPr/>
        <p:txBody>
          <a:bodyPr/>
          <a:lstStyle/>
          <a:p>
            <a:r>
              <a:rPr lang="it-IT" dirty="0"/>
              <a:t>Master Executive in Crisi d’impresa</a:t>
            </a:r>
          </a:p>
        </p:txBody>
      </p:sp>
      <p:sp>
        <p:nvSpPr>
          <p:cNvPr id="3" name="Sottotitolo 2">
            <a:extLst>
              <a:ext uri="{FF2B5EF4-FFF2-40B4-BE49-F238E27FC236}">
                <a16:creationId xmlns:a16="http://schemas.microsoft.com/office/drawing/2014/main" id="{398C60C9-60F7-4FAA-9891-596D55EA13A6}"/>
              </a:ext>
            </a:extLst>
          </p:cNvPr>
          <p:cNvSpPr>
            <a:spLocks noGrp="1"/>
          </p:cNvSpPr>
          <p:nvPr>
            <p:ph type="subTitle" idx="1"/>
          </p:nvPr>
        </p:nvSpPr>
        <p:spPr/>
        <p:txBody>
          <a:bodyPr>
            <a:normAutofit lnSpcReduction="10000"/>
          </a:bodyPr>
          <a:lstStyle/>
          <a:p>
            <a:r>
              <a:rPr lang="it-IT" sz="3200" b="1" dirty="0"/>
              <a:t>Offerte concorrenti. Proposte concorrenti. Concordato del terzo</a:t>
            </a:r>
          </a:p>
          <a:p>
            <a:r>
              <a:rPr lang="it-IT" sz="1800" b="1" dirty="0"/>
              <a:t>Torino 3 settembre 2021</a:t>
            </a:r>
          </a:p>
          <a:p>
            <a:r>
              <a:rPr lang="it-IT" sz="1800" b="1" dirty="0"/>
              <a:t>Prof. Avv. Massimo Fabiani</a:t>
            </a:r>
          </a:p>
        </p:txBody>
      </p:sp>
      <p:sp>
        <p:nvSpPr>
          <p:cNvPr id="4" name="Segnaposto numero diapositiva 3">
            <a:extLst>
              <a:ext uri="{FF2B5EF4-FFF2-40B4-BE49-F238E27FC236}">
                <a16:creationId xmlns:a16="http://schemas.microsoft.com/office/drawing/2014/main" id="{FE6A66A8-072A-4E15-BCC3-C1FB39026242}"/>
              </a:ext>
            </a:extLst>
          </p:cNvPr>
          <p:cNvSpPr>
            <a:spLocks noGrp="1"/>
          </p:cNvSpPr>
          <p:nvPr>
            <p:ph type="sldNum" sz="quarter" idx="12"/>
          </p:nvPr>
        </p:nvSpPr>
        <p:spPr/>
        <p:txBody>
          <a:bodyPr/>
          <a:lstStyle/>
          <a:p>
            <a:fld id="{F28CF0DA-E549-4D24-A73F-CAD3E0FAD5D3}" type="slidenum">
              <a:rPr lang="it-IT" smtClean="0"/>
              <a:t>1</a:t>
            </a:fld>
            <a:endParaRPr lang="it-IT"/>
          </a:p>
        </p:txBody>
      </p:sp>
    </p:spTree>
    <p:extLst>
      <p:ext uri="{BB962C8B-B14F-4D97-AF65-F5344CB8AC3E}">
        <p14:creationId xmlns:p14="http://schemas.microsoft.com/office/powerpoint/2010/main" val="52496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F99F80-0883-458C-A00E-4D561614A694}"/>
              </a:ext>
            </a:extLst>
          </p:cNvPr>
          <p:cNvSpPr>
            <a:spLocks noGrp="1"/>
          </p:cNvSpPr>
          <p:nvPr>
            <p:ph type="title"/>
          </p:nvPr>
        </p:nvSpPr>
        <p:spPr/>
        <p:txBody>
          <a:bodyPr/>
          <a:lstStyle/>
          <a:p>
            <a:pPr algn="ctr"/>
            <a:r>
              <a:rPr lang="it-IT" dirty="0"/>
              <a:t>Il voto ‘attivo’</a:t>
            </a:r>
          </a:p>
        </p:txBody>
      </p:sp>
      <p:sp>
        <p:nvSpPr>
          <p:cNvPr id="3" name="Segnaposto contenuto 2">
            <a:extLst>
              <a:ext uri="{FF2B5EF4-FFF2-40B4-BE49-F238E27FC236}">
                <a16:creationId xmlns:a16="http://schemas.microsoft.com/office/drawing/2014/main" id="{F82DDB35-0D92-405A-B5A4-5064A0AE8748}"/>
              </a:ext>
            </a:extLst>
          </p:cNvPr>
          <p:cNvSpPr>
            <a:spLocks noGrp="1"/>
          </p:cNvSpPr>
          <p:nvPr>
            <p:ph idx="1"/>
          </p:nvPr>
        </p:nvSpPr>
        <p:spPr/>
        <p:txBody>
          <a:bodyPr/>
          <a:lstStyle/>
          <a:p>
            <a:r>
              <a:rPr lang="it-IT" dirty="0"/>
              <a:t>Il creditore vota sulla propria proposta se si </a:t>
            </a:r>
            <a:r>
              <a:rPr lang="it-IT" dirty="0" err="1"/>
              <a:t>autocolloca</a:t>
            </a:r>
            <a:r>
              <a:rPr lang="it-IT" dirty="0"/>
              <a:t> in classe distinta e </a:t>
            </a:r>
            <a:r>
              <a:rPr lang="it-IT" dirty="0" err="1"/>
              <a:t>monocreditore</a:t>
            </a:r>
            <a:endParaRPr lang="it-IT" dirty="0"/>
          </a:p>
          <a:p>
            <a:r>
              <a:rPr lang="it-IT" dirty="0"/>
              <a:t>Se ci sono crediti di società controllanti, controllate o collegate del Concorrente dovrebbero essere collocati in classi separate (così prevede l’art. 109 CCII)</a:t>
            </a:r>
          </a:p>
          <a:p>
            <a:r>
              <a:rPr lang="it-IT" dirty="0"/>
              <a:t>Il credito del concorrente si trova in conflitto di interessi rispetto alla proposta del debitore (art. 109 CCII) ?</a:t>
            </a:r>
          </a:p>
        </p:txBody>
      </p:sp>
      <p:sp>
        <p:nvSpPr>
          <p:cNvPr id="4" name="Segnaposto numero diapositiva 3">
            <a:extLst>
              <a:ext uri="{FF2B5EF4-FFF2-40B4-BE49-F238E27FC236}">
                <a16:creationId xmlns:a16="http://schemas.microsoft.com/office/drawing/2014/main" id="{92305097-D833-4D16-A989-AF7A837C0D2D}"/>
              </a:ext>
            </a:extLst>
          </p:cNvPr>
          <p:cNvSpPr>
            <a:spLocks noGrp="1"/>
          </p:cNvSpPr>
          <p:nvPr>
            <p:ph type="sldNum" sz="quarter" idx="12"/>
          </p:nvPr>
        </p:nvSpPr>
        <p:spPr/>
        <p:txBody>
          <a:bodyPr/>
          <a:lstStyle/>
          <a:p>
            <a:fld id="{F28CF0DA-E549-4D24-A73F-CAD3E0FAD5D3}" type="slidenum">
              <a:rPr lang="it-IT" smtClean="0"/>
              <a:t>10</a:t>
            </a:fld>
            <a:endParaRPr lang="it-IT"/>
          </a:p>
        </p:txBody>
      </p:sp>
    </p:spTree>
    <p:extLst>
      <p:ext uri="{BB962C8B-B14F-4D97-AF65-F5344CB8AC3E}">
        <p14:creationId xmlns:p14="http://schemas.microsoft.com/office/powerpoint/2010/main" val="3899297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40C017-9982-455E-BBB1-DEC1CA8FD7A6}"/>
              </a:ext>
            </a:extLst>
          </p:cNvPr>
          <p:cNvSpPr>
            <a:spLocks noGrp="1"/>
          </p:cNvSpPr>
          <p:nvPr>
            <p:ph type="title"/>
          </p:nvPr>
        </p:nvSpPr>
        <p:spPr/>
        <p:txBody>
          <a:bodyPr/>
          <a:lstStyle/>
          <a:p>
            <a:pPr algn="ctr"/>
            <a:r>
              <a:rPr lang="it-IT" dirty="0"/>
              <a:t>Il voto ‘passivo’ (LF)</a:t>
            </a:r>
          </a:p>
        </p:txBody>
      </p:sp>
      <p:sp>
        <p:nvSpPr>
          <p:cNvPr id="3" name="Segnaposto contenuto 2">
            <a:extLst>
              <a:ext uri="{FF2B5EF4-FFF2-40B4-BE49-F238E27FC236}">
                <a16:creationId xmlns:a16="http://schemas.microsoft.com/office/drawing/2014/main" id="{1229A45E-4F16-429D-9E79-A396CD815D23}"/>
              </a:ext>
            </a:extLst>
          </p:cNvPr>
          <p:cNvSpPr>
            <a:spLocks noGrp="1"/>
          </p:cNvSpPr>
          <p:nvPr>
            <p:ph idx="1"/>
          </p:nvPr>
        </p:nvSpPr>
        <p:spPr/>
        <p:txBody>
          <a:bodyPr>
            <a:normAutofit lnSpcReduction="10000"/>
          </a:bodyPr>
          <a:lstStyle/>
          <a:p>
            <a:r>
              <a:rPr lang="it-IT" dirty="0"/>
              <a:t>Vanno al voto tutte le proposte</a:t>
            </a:r>
          </a:p>
          <a:p>
            <a:r>
              <a:rPr lang="it-IT" dirty="0"/>
              <a:t>Prevale la proposta che, superando il 50% dei crediti </a:t>
            </a:r>
            <a:r>
              <a:rPr lang="it-IT" dirty="0" err="1"/>
              <a:t>chiro</a:t>
            </a:r>
            <a:r>
              <a:rPr lang="it-IT" dirty="0"/>
              <a:t>, ha conseguito la percentuale più alta in relazione ai creditori ammessi al voto nella singola proposta perché vi può essere una diversa base di voto</a:t>
            </a:r>
          </a:p>
          <a:p>
            <a:r>
              <a:rPr lang="it-IT" dirty="0"/>
              <a:t>A parità di percentuale prevale la proposta del debitore o quella del concorrente primo depositante</a:t>
            </a:r>
          </a:p>
          <a:p>
            <a:r>
              <a:rPr lang="it-IT" dirty="0"/>
              <a:t>Se al 1° turno nessuno raggiunge il 50%, la proposta con la percentuale più alta viene rimessa in votazione per il 2° turno</a:t>
            </a:r>
          </a:p>
          <a:p>
            <a:r>
              <a:rPr lang="it-IT" dirty="0"/>
              <a:t>In ogni caso vanno attesi i successivi 20 gg. dopo l’adunanza</a:t>
            </a:r>
          </a:p>
        </p:txBody>
      </p:sp>
      <p:sp>
        <p:nvSpPr>
          <p:cNvPr id="4" name="Segnaposto numero diapositiva 3">
            <a:extLst>
              <a:ext uri="{FF2B5EF4-FFF2-40B4-BE49-F238E27FC236}">
                <a16:creationId xmlns:a16="http://schemas.microsoft.com/office/drawing/2014/main" id="{7A641F2C-8405-43F3-8009-0EDD7F24DAD9}"/>
              </a:ext>
            </a:extLst>
          </p:cNvPr>
          <p:cNvSpPr>
            <a:spLocks noGrp="1"/>
          </p:cNvSpPr>
          <p:nvPr>
            <p:ph type="sldNum" sz="quarter" idx="12"/>
          </p:nvPr>
        </p:nvSpPr>
        <p:spPr/>
        <p:txBody>
          <a:bodyPr/>
          <a:lstStyle/>
          <a:p>
            <a:fld id="{F28CF0DA-E549-4D24-A73F-CAD3E0FAD5D3}" type="slidenum">
              <a:rPr lang="it-IT" smtClean="0"/>
              <a:t>11</a:t>
            </a:fld>
            <a:endParaRPr lang="it-IT"/>
          </a:p>
        </p:txBody>
      </p:sp>
    </p:spTree>
    <p:extLst>
      <p:ext uri="{BB962C8B-B14F-4D97-AF65-F5344CB8AC3E}">
        <p14:creationId xmlns:p14="http://schemas.microsoft.com/office/powerpoint/2010/main" val="558914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B0B3EE-B3F7-47B3-8477-523E5C6420E2}"/>
              </a:ext>
            </a:extLst>
          </p:cNvPr>
          <p:cNvSpPr>
            <a:spLocks noGrp="1"/>
          </p:cNvSpPr>
          <p:nvPr>
            <p:ph type="title"/>
          </p:nvPr>
        </p:nvSpPr>
        <p:spPr/>
        <p:txBody>
          <a:bodyPr/>
          <a:lstStyle/>
          <a:p>
            <a:pPr algn="ctr"/>
            <a:r>
              <a:rPr lang="it-IT" dirty="0"/>
              <a:t>Il voto ‘passivo’ (CCII)</a:t>
            </a:r>
          </a:p>
        </p:txBody>
      </p:sp>
      <p:sp>
        <p:nvSpPr>
          <p:cNvPr id="3" name="Segnaposto contenuto 2">
            <a:extLst>
              <a:ext uri="{FF2B5EF4-FFF2-40B4-BE49-F238E27FC236}">
                <a16:creationId xmlns:a16="http://schemas.microsoft.com/office/drawing/2014/main" id="{BC230EEA-8DF7-404F-A2C7-B0C449575B9F}"/>
              </a:ext>
            </a:extLst>
          </p:cNvPr>
          <p:cNvSpPr>
            <a:spLocks noGrp="1"/>
          </p:cNvSpPr>
          <p:nvPr>
            <p:ph idx="1"/>
          </p:nvPr>
        </p:nvSpPr>
        <p:spPr/>
        <p:txBody>
          <a:bodyPr/>
          <a:lstStyle/>
          <a:p>
            <a:r>
              <a:rPr lang="it-IT" dirty="0"/>
              <a:t>Sulle proposte concorrenti si discute (sino a 10 gg. prima dell’inizio delle operazioni di voto)</a:t>
            </a:r>
          </a:p>
          <a:p>
            <a:r>
              <a:rPr lang="it-IT" dirty="0"/>
              <a:t>Il CG deve depositare la relazione finale almeno 5 gg. prima</a:t>
            </a:r>
          </a:p>
          <a:p>
            <a:r>
              <a:rPr lang="it-IT" dirty="0"/>
              <a:t>Poi si vota e ci può essere solo il 1° turno o se non si raggiunge il 50% anche un 2° turno, sempre tutto per iscritto, senza adunanza</a:t>
            </a:r>
          </a:p>
        </p:txBody>
      </p:sp>
      <p:sp>
        <p:nvSpPr>
          <p:cNvPr id="4" name="Segnaposto numero diapositiva 3">
            <a:extLst>
              <a:ext uri="{FF2B5EF4-FFF2-40B4-BE49-F238E27FC236}">
                <a16:creationId xmlns:a16="http://schemas.microsoft.com/office/drawing/2014/main" id="{2B0706DA-98A6-4C20-99BE-C3D98917B148}"/>
              </a:ext>
            </a:extLst>
          </p:cNvPr>
          <p:cNvSpPr>
            <a:spLocks noGrp="1"/>
          </p:cNvSpPr>
          <p:nvPr>
            <p:ph type="sldNum" sz="quarter" idx="12"/>
          </p:nvPr>
        </p:nvSpPr>
        <p:spPr/>
        <p:txBody>
          <a:bodyPr/>
          <a:lstStyle/>
          <a:p>
            <a:fld id="{F28CF0DA-E549-4D24-A73F-CAD3E0FAD5D3}" type="slidenum">
              <a:rPr lang="it-IT" smtClean="0"/>
              <a:t>12</a:t>
            </a:fld>
            <a:endParaRPr lang="it-IT"/>
          </a:p>
        </p:txBody>
      </p:sp>
    </p:spTree>
    <p:extLst>
      <p:ext uri="{BB962C8B-B14F-4D97-AF65-F5344CB8AC3E}">
        <p14:creationId xmlns:p14="http://schemas.microsoft.com/office/powerpoint/2010/main" val="239305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65996A-76A0-4AB0-93E3-B40107C87C6A}"/>
              </a:ext>
            </a:extLst>
          </p:cNvPr>
          <p:cNvSpPr>
            <a:spLocks noGrp="1"/>
          </p:cNvSpPr>
          <p:nvPr>
            <p:ph type="title"/>
          </p:nvPr>
        </p:nvSpPr>
        <p:spPr/>
        <p:txBody>
          <a:bodyPr/>
          <a:lstStyle/>
          <a:p>
            <a:pPr algn="ctr"/>
            <a:r>
              <a:rPr lang="it-IT" dirty="0"/>
              <a:t>Gestione dell’impresa</a:t>
            </a:r>
          </a:p>
        </p:txBody>
      </p:sp>
      <p:sp>
        <p:nvSpPr>
          <p:cNvPr id="3" name="Segnaposto contenuto 2">
            <a:extLst>
              <a:ext uri="{FF2B5EF4-FFF2-40B4-BE49-F238E27FC236}">
                <a16:creationId xmlns:a16="http://schemas.microsoft.com/office/drawing/2014/main" id="{E79F3E7A-3C1A-4E23-A95E-617F621F5C59}"/>
              </a:ext>
            </a:extLst>
          </p:cNvPr>
          <p:cNvSpPr>
            <a:spLocks noGrp="1"/>
          </p:cNvSpPr>
          <p:nvPr>
            <p:ph idx="1"/>
          </p:nvPr>
        </p:nvSpPr>
        <p:spPr/>
        <p:txBody>
          <a:bodyPr/>
          <a:lstStyle/>
          <a:p>
            <a:r>
              <a:rPr lang="it-IT" dirty="0"/>
              <a:t>La gestione dell’impresa resta nella disponibilità del debitore</a:t>
            </a:r>
          </a:p>
          <a:p>
            <a:r>
              <a:rPr lang="it-IT" dirty="0"/>
              <a:t>Ma dopo una vittoriosa votazione della proposta del creditore concorrente e prima dell’omologazione c’è il rischio del compimento di atti d’impresa contrastanti con la proposta concorrente.</a:t>
            </a:r>
          </a:p>
          <a:p>
            <a:r>
              <a:rPr lang="it-IT" dirty="0"/>
              <a:t>Per evitare possibili pregiudizi del terzo si può immaginare il ricorso agli strumenti dell’esecuzione coattiva di cui agli artt. 185 LF e 118 CCII ? Non esiste infatti, una regola simil ‘</a:t>
            </a:r>
            <a:r>
              <a:rPr lang="it-IT" dirty="0" err="1"/>
              <a:t>passivity</a:t>
            </a:r>
            <a:r>
              <a:rPr lang="it-IT" dirty="0"/>
              <a:t> rule’</a:t>
            </a:r>
          </a:p>
          <a:p>
            <a:r>
              <a:rPr lang="it-IT" dirty="0"/>
              <a:t>Con la precauzione che in questo caso ci si trova dinanzi ad una proposta ancora non omologata</a:t>
            </a:r>
          </a:p>
        </p:txBody>
      </p:sp>
      <p:sp>
        <p:nvSpPr>
          <p:cNvPr id="4" name="Segnaposto numero diapositiva 3">
            <a:extLst>
              <a:ext uri="{FF2B5EF4-FFF2-40B4-BE49-F238E27FC236}">
                <a16:creationId xmlns:a16="http://schemas.microsoft.com/office/drawing/2014/main" id="{5F8DDEA3-C17A-4D1C-8B23-78B3A5A06C8F}"/>
              </a:ext>
            </a:extLst>
          </p:cNvPr>
          <p:cNvSpPr>
            <a:spLocks noGrp="1"/>
          </p:cNvSpPr>
          <p:nvPr>
            <p:ph type="sldNum" sz="quarter" idx="12"/>
          </p:nvPr>
        </p:nvSpPr>
        <p:spPr/>
        <p:txBody>
          <a:bodyPr/>
          <a:lstStyle/>
          <a:p>
            <a:fld id="{F28CF0DA-E549-4D24-A73F-CAD3E0FAD5D3}" type="slidenum">
              <a:rPr lang="it-IT" smtClean="0"/>
              <a:t>13</a:t>
            </a:fld>
            <a:endParaRPr lang="it-IT"/>
          </a:p>
        </p:txBody>
      </p:sp>
    </p:spTree>
    <p:extLst>
      <p:ext uri="{BB962C8B-B14F-4D97-AF65-F5344CB8AC3E}">
        <p14:creationId xmlns:p14="http://schemas.microsoft.com/office/powerpoint/2010/main" val="125393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58ED1-7285-4E16-997B-91F1A20B9D3C}"/>
              </a:ext>
            </a:extLst>
          </p:cNvPr>
          <p:cNvSpPr>
            <a:spLocks noGrp="1"/>
          </p:cNvSpPr>
          <p:nvPr>
            <p:ph type="title"/>
          </p:nvPr>
        </p:nvSpPr>
        <p:spPr/>
        <p:txBody>
          <a:bodyPr/>
          <a:lstStyle/>
          <a:p>
            <a:pPr algn="ctr"/>
            <a:r>
              <a:rPr lang="it-IT" dirty="0"/>
              <a:t>Omologazione</a:t>
            </a:r>
          </a:p>
        </p:txBody>
      </p:sp>
      <p:sp>
        <p:nvSpPr>
          <p:cNvPr id="3" name="Segnaposto contenuto 2">
            <a:extLst>
              <a:ext uri="{FF2B5EF4-FFF2-40B4-BE49-F238E27FC236}">
                <a16:creationId xmlns:a16="http://schemas.microsoft.com/office/drawing/2014/main" id="{85281B00-4B19-43D4-A522-4E09A0A76EBA}"/>
              </a:ext>
            </a:extLst>
          </p:cNvPr>
          <p:cNvSpPr>
            <a:spLocks noGrp="1"/>
          </p:cNvSpPr>
          <p:nvPr>
            <p:ph idx="1"/>
          </p:nvPr>
        </p:nvSpPr>
        <p:spPr/>
        <p:txBody>
          <a:bodyPr>
            <a:normAutofit fontScale="92500" lnSpcReduction="20000"/>
          </a:bodyPr>
          <a:lstStyle/>
          <a:p>
            <a:r>
              <a:rPr lang="it-IT" dirty="0"/>
              <a:t>Passa alla fase dell’omologazione solo una proposta quella approvata dai creditori</a:t>
            </a:r>
          </a:p>
          <a:p>
            <a:r>
              <a:rPr lang="it-IT" dirty="0"/>
              <a:t>Se la proposta approvata non viene omologata, viene meno l’intera procedura di concordato</a:t>
            </a:r>
          </a:p>
          <a:p>
            <a:r>
              <a:rPr lang="it-IT" dirty="0"/>
              <a:t>Non esiste la possibilità di un recupero della proposta del debitore ?</a:t>
            </a:r>
          </a:p>
          <a:p>
            <a:r>
              <a:rPr lang="it-IT" dirty="0"/>
              <a:t>C’è il rischio che il debitore fallisca per una proposta di un terzo che non viene omologata</a:t>
            </a:r>
          </a:p>
          <a:p>
            <a:r>
              <a:rPr lang="it-IT" dirty="0"/>
              <a:t>O è possibile che ciò non accada (similmente alla risoluzione del concordato del Terzo) se il CP cade per responsabilità di un Terzo? C’è il rischio di un abuso del creditore concorrente che faccia in modo di non fare omologare il concordato allo scopo di far fallire il debitore?</a:t>
            </a:r>
          </a:p>
          <a:p>
            <a:r>
              <a:rPr lang="it-IT" dirty="0"/>
              <a:t>Dopo l’approvazione della proposta concorrente, il debitore può ancora rinunciare alla domanda di CP ?</a:t>
            </a:r>
          </a:p>
        </p:txBody>
      </p:sp>
      <p:sp>
        <p:nvSpPr>
          <p:cNvPr id="4" name="Segnaposto numero diapositiva 3">
            <a:extLst>
              <a:ext uri="{FF2B5EF4-FFF2-40B4-BE49-F238E27FC236}">
                <a16:creationId xmlns:a16="http://schemas.microsoft.com/office/drawing/2014/main" id="{C7C2FD69-8A8F-44B0-A748-A7DF6E17693D}"/>
              </a:ext>
            </a:extLst>
          </p:cNvPr>
          <p:cNvSpPr>
            <a:spLocks noGrp="1"/>
          </p:cNvSpPr>
          <p:nvPr>
            <p:ph type="sldNum" sz="quarter" idx="12"/>
          </p:nvPr>
        </p:nvSpPr>
        <p:spPr/>
        <p:txBody>
          <a:bodyPr/>
          <a:lstStyle/>
          <a:p>
            <a:fld id="{F28CF0DA-E549-4D24-A73F-CAD3E0FAD5D3}" type="slidenum">
              <a:rPr lang="it-IT" smtClean="0"/>
              <a:t>14</a:t>
            </a:fld>
            <a:endParaRPr lang="it-IT"/>
          </a:p>
        </p:txBody>
      </p:sp>
    </p:spTree>
    <p:extLst>
      <p:ext uri="{BB962C8B-B14F-4D97-AF65-F5344CB8AC3E}">
        <p14:creationId xmlns:p14="http://schemas.microsoft.com/office/powerpoint/2010/main" val="292199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41928F-5BE5-481A-ABBF-96481ACC99A7}"/>
              </a:ext>
            </a:extLst>
          </p:cNvPr>
          <p:cNvSpPr>
            <a:spLocks noGrp="1"/>
          </p:cNvSpPr>
          <p:nvPr>
            <p:ph type="title"/>
          </p:nvPr>
        </p:nvSpPr>
        <p:spPr/>
        <p:txBody>
          <a:bodyPr/>
          <a:lstStyle/>
          <a:p>
            <a:pPr algn="ctr"/>
            <a:r>
              <a:rPr lang="it-IT" dirty="0"/>
              <a:t>Esecuzione </a:t>
            </a:r>
          </a:p>
        </p:txBody>
      </p:sp>
      <p:sp>
        <p:nvSpPr>
          <p:cNvPr id="3" name="Segnaposto contenuto 2">
            <a:extLst>
              <a:ext uri="{FF2B5EF4-FFF2-40B4-BE49-F238E27FC236}">
                <a16:creationId xmlns:a16="http://schemas.microsoft.com/office/drawing/2014/main" id="{26798B17-2268-40DB-99DA-316C60742667}"/>
              </a:ext>
            </a:extLst>
          </p:cNvPr>
          <p:cNvSpPr>
            <a:spLocks noGrp="1"/>
          </p:cNvSpPr>
          <p:nvPr>
            <p:ph idx="1"/>
          </p:nvPr>
        </p:nvSpPr>
        <p:spPr/>
        <p:txBody>
          <a:bodyPr>
            <a:normAutofit fontScale="92500"/>
          </a:bodyPr>
          <a:lstStyle/>
          <a:p>
            <a:r>
              <a:rPr lang="it-IT" dirty="0"/>
              <a:t>Dovere di cooperazione del debitore o necessità che l’esecuzione sia curata, proprio, dal debitore?</a:t>
            </a:r>
          </a:p>
          <a:p>
            <a:r>
              <a:rPr lang="it-IT" dirty="0"/>
              <a:t>In caso di difetto di cooperazione può subentrare il CG o un amministratore giudiziario su richiesta del Concorrente (o con nomina del liquidatore)</a:t>
            </a:r>
          </a:p>
          <a:p>
            <a:r>
              <a:rPr lang="it-IT" dirty="0"/>
              <a:t>I poteri dell’amministratore giudiziario</a:t>
            </a:r>
          </a:p>
          <a:p>
            <a:r>
              <a:rPr lang="it-IT" dirty="0"/>
              <a:t>L’impugnabilità delle determinazioni dell’amministratore giudiziario (come se fosse una impugnativa di delibera assembleare o di delibera di </a:t>
            </a:r>
            <a:r>
              <a:rPr lang="it-IT" dirty="0" err="1"/>
              <a:t>CdA</a:t>
            </a:r>
            <a:r>
              <a:rPr lang="it-IT" dirty="0"/>
              <a:t>)</a:t>
            </a:r>
          </a:p>
          <a:p>
            <a:r>
              <a:rPr lang="it-IT" dirty="0"/>
              <a:t>Ipotesi di inadempimento del concorrente, risoluzione ed effetti </a:t>
            </a:r>
            <a:r>
              <a:rPr lang="it-IT" dirty="0" err="1"/>
              <a:t>esdebitatori</a:t>
            </a:r>
            <a:r>
              <a:rPr lang="it-IT" dirty="0"/>
              <a:t> del CP (art. </a:t>
            </a:r>
            <a:r>
              <a:rPr lang="it-IT"/>
              <a:t>184 LF)</a:t>
            </a:r>
            <a:endParaRPr lang="it-IT" dirty="0"/>
          </a:p>
        </p:txBody>
      </p:sp>
      <p:sp>
        <p:nvSpPr>
          <p:cNvPr id="4" name="Segnaposto numero diapositiva 3">
            <a:extLst>
              <a:ext uri="{FF2B5EF4-FFF2-40B4-BE49-F238E27FC236}">
                <a16:creationId xmlns:a16="http://schemas.microsoft.com/office/drawing/2014/main" id="{2EB3E9D9-EC59-4C53-A6AC-40369455DFE8}"/>
              </a:ext>
            </a:extLst>
          </p:cNvPr>
          <p:cNvSpPr>
            <a:spLocks noGrp="1"/>
          </p:cNvSpPr>
          <p:nvPr>
            <p:ph type="sldNum" sz="quarter" idx="12"/>
          </p:nvPr>
        </p:nvSpPr>
        <p:spPr/>
        <p:txBody>
          <a:bodyPr/>
          <a:lstStyle/>
          <a:p>
            <a:fld id="{F28CF0DA-E549-4D24-A73F-CAD3E0FAD5D3}" type="slidenum">
              <a:rPr lang="it-IT" smtClean="0"/>
              <a:t>15</a:t>
            </a:fld>
            <a:endParaRPr lang="it-IT"/>
          </a:p>
        </p:txBody>
      </p:sp>
    </p:spTree>
    <p:extLst>
      <p:ext uri="{BB962C8B-B14F-4D97-AF65-F5344CB8AC3E}">
        <p14:creationId xmlns:p14="http://schemas.microsoft.com/office/powerpoint/2010/main" val="1989810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E6283-E872-4908-9323-178542F80D16}"/>
              </a:ext>
            </a:extLst>
          </p:cNvPr>
          <p:cNvSpPr>
            <a:spLocks noGrp="1"/>
          </p:cNvSpPr>
          <p:nvPr>
            <p:ph type="title"/>
          </p:nvPr>
        </p:nvSpPr>
        <p:spPr/>
        <p:txBody>
          <a:bodyPr/>
          <a:lstStyle/>
          <a:p>
            <a:pPr algn="ctr"/>
            <a:r>
              <a:rPr lang="it-IT" dirty="0"/>
              <a:t>Interferenze con le offerte concorrenti</a:t>
            </a:r>
          </a:p>
        </p:txBody>
      </p:sp>
      <p:sp>
        <p:nvSpPr>
          <p:cNvPr id="3" name="Segnaposto contenuto 2">
            <a:extLst>
              <a:ext uri="{FF2B5EF4-FFF2-40B4-BE49-F238E27FC236}">
                <a16:creationId xmlns:a16="http://schemas.microsoft.com/office/drawing/2014/main" id="{F62E31BA-6736-48B4-9C00-B068F6111BA1}"/>
              </a:ext>
            </a:extLst>
          </p:cNvPr>
          <p:cNvSpPr>
            <a:spLocks noGrp="1"/>
          </p:cNvSpPr>
          <p:nvPr>
            <p:ph idx="1"/>
          </p:nvPr>
        </p:nvSpPr>
        <p:spPr/>
        <p:txBody>
          <a:bodyPr/>
          <a:lstStyle/>
          <a:p>
            <a:r>
              <a:rPr lang="it-IT" dirty="0"/>
              <a:t>Nelle proposte concorrenti ci possono essere offerte vincolanti che sarebbero sottoposte al regine delle offerte concorrenti</a:t>
            </a:r>
          </a:p>
          <a:p>
            <a:r>
              <a:rPr lang="it-IT" dirty="0"/>
              <a:t>Vale il subprocedimento ?</a:t>
            </a:r>
          </a:p>
          <a:p>
            <a:r>
              <a:rPr lang="it-IT" dirty="0"/>
              <a:t>Se con offerte concorrenti sulla proposta del debitore, si supera la soglia del 30/40%, viene meno la ammissibilità della proposta concorrente?</a:t>
            </a:r>
          </a:p>
          <a:p>
            <a:r>
              <a:rPr lang="it-IT" dirty="0"/>
              <a:t>Se ci sono offerte concorrenti nella proposta del debitore, quella del concorrente può proseguire o deve restare in stallo sino alla conclusione del subprocedimento </a:t>
            </a:r>
            <a:r>
              <a:rPr lang="it-IT"/>
              <a:t>di gara?</a:t>
            </a:r>
            <a:endParaRPr lang="it-IT" dirty="0"/>
          </a:p>
        </p:txBody>
      </p:sp>
      <p:sp>
        <p:nvSpPr>
          <p:cNvPr id="4" name="Segnaposto numero diapositiva 3">
            <a:extLst>
              <a:ext uri="{FF2B5EF4-FFF2-40B4-BE49-F238E27FC236}">
                <a16:creationId xmlns:a16="http://schemas.microsoft.com/office/drawing/2014/main" id="{9F56C410-BBCB-464D-93AC-7451C1DBBFD1}"/>
              </a:ext>
            </a:extLst>
          </p:cNvPr>
          <p:cNvSpPr>
            <a:spLocks noGrp="1"/>
          </p:cNvSpPr>
          <p:nvPr>
            <p:ph type="sldNum" sz="quarter" idx="12"/>
          </p:nvPr>
        </p:nvSpPr>
        <p:spPr/>
        <p:txBody>
          <a:bodyPr/>
          <a:lstStyle/>
          <a:p>
            <a:fld id="{F28CF0DA-E549-4D24-A73F-CAD3E0FAD5D3}" type="slidenum">
              <a:rPr lang="it-IT" smtClean="0"/>
              <a:t>16</a:t>
            </a:fld>
            <a:endParaRPr lang="it-IT"/>
          </a:p>
        </p:txBody>
      </p:sp>
    </p:spTree>
    <p:extLst>
      <p:ext uri="{BB962C8B-B14F-4D97-AF65-F5344CB8AC3E}">
        <p14:creationId xmlns:p14="http://schemas.microsoft.com/office/powerpoint/2010/main" val="2019899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EA57DB-DFB2-4EBE-B52B-BBCFCD77A009}"/>
              </a:ext>
            </a:extLst>
          </p:cNvPr>
          <p:cNvSpPr>
            <a:spLocks noGrp="1"/>
          </p:cNvSpPr>
          <p:nvPr>
            <p:ph type="ctrTitle"/>
          </p:nvPr>
        </p:nvSpPr>
        <p:spPr/>
        <p:txBody>
          <a:bodyPr/>
          <a:lstStyle/>
          <a:p>
            <a:r>
              <a:rPr lang="it-IT" dirty="0"/>
              <a:t>		Sezione II		</a:t>
            </a:r>
          </a:p>
        </p:txBody>
      </p:sp>
      <p:sp>
        <p:nvSpPr>
          <p:cNvPr id="3" name="Sottotitolo 2">
            <a:extLst>
              <a:ext uri="{FF2B5EF4-FFF2-40B4-BE49-F238E27FC236}">
                <a16:creationId xmlns:a16="http://schemas.microsoft.com/office/drawing/2014/main" id="{40349EC2-A82F-4968-B764-AC0E16DCD656}"/>
              </a:ext>
            </a:extLst>
          </p:cNvPr>
          <p:cNvSpPr>
            <a:spLocks noGrp="1"/>
          </p:cNvSpPr>
          <p:nvPr>
            <p:ph type="subTitle" idx="1"/>
          </p:nvPr>
        </p:nvSpPr>
        <p:spPr/>
        <p:txBody>
          <a:bodyPr>
            <a:normAutofit/>
          </a:bodyPr>
          <a:lstStyle/>
          <a:p>
            <a:r>
              <a:rPr lang="it-IT" sz="6600" dirty="0"/>
              <a:t>Offerte concorrenti</a:t>
            </a:r>
          </a:p>
        </p:txBody>
      </p:sp>
      <p:sp>
        <p:nvSpPr>
          <p:cNvPr id="4" name="Segnaposto numero diapositiva 3">
            <a:extLst>
              <a:ext uri="{FF2B5EF4-FFF2-40B4-BE49-F238E27FC236}">
                <a16:creationId xmlns:a16="http://schemas.microsoft.com/office/drawing/2014/main" id="{8E26F60B-2858-4F9B-B6B0-8A650F72E2F4}"/>
              </a:ext>
            </a:extLst>
          </p:cNvPr>
          <p:cNvSpPr>
            <a:spLocks noGrp="1"/>
          </p:cNvSpPr>
          <p:nvPr>
            <p:ph type="sldNum" sz="quarter" idx="12"/>
          </p:nvPr>
        </p:nvSpPr>
        <p:spPr/>
        <p:txBody>
          <a:bodyPr/>
          <a:lstStyle/>
          <a:p>
            <a:fld id="{F28CF0DA-E549-4D24-A73F-CAD3E0FAD5D3}" type="slidenum">
              <a:rPr lang="it-IT" smtClean="0"/>
              <a:t>17</a:t>
            </a:fld>
            <a:endParaRPr lang="it-IT"/>
          </a:p>
        </p:txBody>
      </p:sp>
    </p:spTree>
    <p:extLst>
      <p:ext uri="{BB962C8B-B14F-4D97-AF65-F5344CB8AC3E}">
        <p14:creationId xmlns:p14="http://schemas.microsoft.com/office/powerpoint/2010/main" val="3135230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3192C-EF75-470C-BD2D-732846AB48CA}"/>
              </a:ext>
            </a:extLst>
          </p:cNvPr>
          <p:cNvSpPr>
            <a:spLocks noGrp="1"/>
          </p:cNvSpPr>
          <p:nvPr>
            <p:ph type="title"/>
          </p:nvPr>
        </p:nvSpPr>
        <p:spPr/>
        <p:txBody>
          <a:bodyPr/>
          <a:lstStyle/>
          <a:p>
            <a:pPr algn="ctr"/>
            <a:r>
              <a:rPr lang="it-IT" dirty="0"/>
              <a:t>Offerte concorrenti (in generale)</a:t>
            </a:r>
          </a:p>
        </p:txBody>
      </p:sp>
      <p:sp>
        <p:nvSpPr>
          <p:cNvPr id="3" name="Segnaposto contenuto 2">
            <a:extLst>
              <a:ext uri="{FF2B5EF4-FFF2-40B4-BE49-F238E27FC236}">
                <a16:creationId xmlns:a16="http://schemas.microsoft.com/office/drawing/2014/main" id="{346CCBB4-E139-4824-9B83-3985DA4DA487}"/>
              </a:ext>
            </a:extLst>
          </p:cNvPr>
          <p:cNvSpPr>
            <a:spLocks noGrp="1"/>
          </p:cNvSpPr>
          <p:nvPr>
            <p:ph idx="1"/>
          </p:nvPr>
        </p:nvSpPr>
        <p:spPr/>
        <p:txBody>
          <a:bodyPr/>
          <a:lstStyle/>
          <a:p>
            <a:r>
              <a:rPr lang="it-IT" dirty="0"/>
              <a:t>ratio: miglioramento della ‘recovery’ per i creditori</a:t>
            </a:r>
          </a:p>
          <a:p>
            <a:r>
              <a:rPr lang="it-IT" dirty="0"/>
              <a:t>Prassi ante-2015 (rare e solo per casi eclatanti)</a:t>
            </a:r>
          </a:p>
          <a:p>
            <a:r>
              <a:rPr lang="it-IT" dirty="0"/>
              <a:t>Funzione: evitare trasferimenti di valore </a:t>
            </a:r>
            <a:r>
              <a:rPr lang="it-IT" dirty="0" err="1"/>
              <a:t>pre</a:t>
            </a:r>
            <a:r>
              <a:rPr lang="it-IT" dirty="0"/>
              <a:t>-confezionati sull’assunzione della loro inadeguatezza in termini di valore</a:t>
            </a:r>
          </a:p>
          <a:p>
            <a:r>
              <a:rPr lang="it-IT" dirty="0"/>
              <a:t>Posizionamento nel sistema: ‘principio di ordine pubblico economico’</a:t>
            </a:r>
          </a:p>
          <a:p>
            <a:r>
              <a:rPr lang="it-IT" dirty="0"/>
              <a:t>Conseguenze: inammissibilità di proposte elusive della gara</a:t>
            </a:r>
          </a:p>
          <a:p>
            <a:r>
              <a:rPr lang="it-IT" dirty="0"/>
              <a:t>La normativa si applica a tutti i modelli di CP</a:t>
            </a:r>
          </a:p>
        </p:txBody>
      </p:sp>
      <p:sp>
        <p:nvSpPr>
          <p:cNvPr id="4" name="Segnaposto numero diapositiva 3">
            <a:extLst>
              <a:ext uri="{FF2B5EF4-FFF2-40B4-BE49-F238E27FC236}">
                <a16:creationId xmlns:a16="http://schemas.microsoft.com/office/drawing/2014/main" id="{A8CF075D-95BF-4F5A-ABA4-9907E82127E9}"/>
              </a:ext>
            </a:extLst>
          </p:cNvPr>
          <p:cNvSpPr>
            <a:spLocks noGrp="1"/>
          </p:cNvSpPr>
          <p:nvPr>
            <p:ph type="sldNum" sz="quarter" idx="12"/>
          </p:nvPr>
        </p:nvSpPr>
        <p:spPr/>
        <p:txBody>
          <a:bodyPr/>
          <a:lstStyle/>
          <a:p>
            <a:fld id="{F28CF0DA-E549-4D24-A73F-CAD3E0FAD5D3}" type="slidenum">
              <a:rPr lang="it-IT" smtClean="0"/>
              <a:t>18</a:t>
            </a:fld>
            <a:endParaRPr lang="it-IT"/>
          </a:p>
        </p:txBody>
      </p:sp>
    </p:spTree>
    <p:extLst>
      <p:ext uri="{BB962C8B-B14F-4D97-AF65-F5344CB8AC3E}">
        <p14:creationId xmlns:p14="http://schemas.microsoft.com/office/powerpoint/2010/main" val="3517645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D87D14-02CC-4D14-A78E-DE43A9943413}"/>
              </a:ext>
            </a:extLst>
          </p:cNvPr>
          <p:cNvSpPr>
            <a:spLocks noGrp="1"/>
          </p:cNvSpPr>
          <p:nvPr>
            <p:ph type="title"/>
          </p:nvPr>
        </p:nvSpPr>
        <p:spPr/>
        <p:txBody>
          <a:bodyPr/>
          <a:lstStyle/>
          <a:p>
            <a:pPr algn="ctr"/>
            <a:r>
              <a:rPr lang="it-IT" dirty="0"/>
              <a:t>Presupposto di applicazione</a:t>
            </a:r>
          </a:p>
        </p:txBody>
      </p:sp>
      <p:sp>
        <p:nvSpPr>
          <p:cNvPr id="3" name="Segnaposto contenuto 2">
            <a:extLst>
              <a:ext uri="{FF2B5EF4-FFF2-40B4-BE49-F238E27FC236}">
                <a16:creationId xmlns:a16="http://schemas.microsoft.com/office/drawing/2014/main" id="{6626A5E0-9D27-4185-AAB5-E5225B057C36}"/>
              </a:ext>
            </a:extLst>
          </p:cNvPr>
          <p:cNvSpPr>
            <a:spLocks noGrp="1"/>
          </p:cNvSpPr>
          <p:nvPr>
            <p:ph idx="1"/>
          </p:nvPr>
        </p:nvSpPr>
        <p:spPr/>
        <p:txBody>
          <a:bodyPr>
            <a:normAutofit lnSpcReduction="10000"/>
          </a:bodyPr>
          <a:lstStyle/>
          <a:p>
            <a:pPr marL="0" indent="0">
              <a:buNone/>
            </a:pPr>
            <a:r>
              <a:rPr lang="it-IT" dirty="0"/>
              <a:t>- Nel piano deve essere inclusa la previsione di un trasferimento a titolo oneroso di un valore (azienda, ramo, singoli beni)</a:t>
            </a:r>
          </a:p>
          <a:p>
            <a:pPr marL="0" indent="0">
              <a:buNone/>
            </a:pPr>
            <a:r>
              <a:rPr lang="it-IT" dirty="0"/>
              <a:t>- Anche il solo contratto di affitto di azienda – con clausola di ‘compatibilità - (anche se non funzionale al successivo trasferimento), anche se talora per l’urgenza la gara non è stata disposta </a:t>
            </a:r>
          </a:p>
          <a:p>
            <a:pPr>
              <a:buFontTx/>
              <a:buChar char="-"/>
            </a:pPr>
            <a:r>
              <a:rPr lang="it-IT" dirty="0"/>
              <a:t>Anche per contratti preliminari</a:t>
            </a:r>
          </a:p>
          <a:p>
            <a:pPr>
              <a:buFontTx/>
              <a:buChar char="-"/>
            </a:pPr>
            <a:r>
              <a:rPr lang="it-IT" dirty="0"/>
              <a:t>Anche per altri atti dispositivi di straordinaria amministrazione nel periodo di </a:t>
            </a:r>
            <a:r>
              <a:rPr lang="it-IT" dirty="0" err="1"/>
              <a:t>pre</a:t>
            </a:r>
            <a:r>
              <a:rPr lang="it-IT" dirty="0"/>
              <a:t>-CP – con clausola di ‘compatibilità - </a:t>
            </a:r>
          </a:p>
          <a:p>
            <a:pPr>
              <a:buFontTx/>
              <a:buChar char="-"/>
            </a:pPr>
            <a:r>
              <a:rPr lang="it-IT" dirty="0"/>
              <a:t>Anche per </a:t>
            </a:r>
            <a:r>
              <a:rPr lang="it-IT" dirty="0" err="1"/>
              <a:t>rent</a:t>
            </a:r>
            <a:r>
              <a:rPr lang="it-IT" dirty="0"/>
              <a:t> to </a:t>
            </a:r>
            <a:r>
              <a:rPr lang="it-IT" dirty="0" err="1"/>
              <a:t>buy</a:t>
            </a:r>
            <a:endParaRPr lang="it-IT" dirty="0"/>
          </a:p>
          <a:p>
            <a:pPr>
              <a:buFontTx/>
              <a:buChar char="-"/>
            </a:pPr>
            <a:r>
              <a:rPr lang="it-IT" dirty="0" err="1"/>
              <a:t>Purchè</a:t>
            </a:r>
            <a:r>
              <a:rPr lang="it-IT" dirty="0"/>
              <a:t> l’offerta sia stata accettata dal debitore</a:t>
            </a:r>
          </a:p>
        </p:txBody>
      </p:sp>
      <p:sp>
        <p:nvSpPr>
          <p:cNvPr id="4" name="Segnaposto numero diapositiva 3">
            <a:extLst>
              <a:ext uri="{FF2B5EF4-FFF2-40B4-BE49-F238E27FC236}">
                <a16:creationId xmlns:a16="http://schemas.microsoft.com/office/drawing/2014/main" id="{6A0F58B5-91C0-4E29-B953-DB37D190A121}"/>
              </a:ext>
            </a:extLst>
          </p:cNvPr>
          <p:cNvSpPr>
            <a:spLocks noGrp="1"/>
          </p:cNvSpPr>
          <p:nvPr>
            <p:ph type="sldNum" sz="quarter" idx="12"/>
          </p:nvPr>
        </p:nvSpPr>
        <p:spPr/>
        <p:txBody>
          <a:bodyPr/>
          <a:lstStyle/>
          <a:p>
            <a:fld id="{F28CF0DA-E549-4D24-A73F-CAD3E0FAD5D3}" type="slidenum">
              <a:rPr lang="it-IT" smtClean="0"/>
              <a:t>19</a:t>
            </a:fld>
            <a:endParaRPr lang="it-IT"/>
          </a:p>
        </p:txBody>
      </p:sp>
    </p:spTree>
    <p:extLst>
      <p:ext uri="{BB962C8B-B14F-4D97-AF65-F5344CB8AC3E}">
        <p14:creationId xmlns:p14="http://schemas.microsoft.com/office/powerpoint/2010/main" val="363810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AF43F1-6B97-4972-AA3F-3E9B06B8867C}"/>
              </a:ext>
            </a:extLst>
          </p:cNvPr>
          <p:cNvSpPr>
            <a:spLocks noGrp="1"/>
          </p:cNvSpPr>
          <p:nvPr>
            <p:ph type="title"/>
          </p:nvPr>
        </p:nvSpPr>
        <p:spPr/>
        <p:txBody>
          <a:bodyPr/>
          <a:lstStyle/>
          <a:p>
            <a:pPr algn="ctr"/>
            <a:r>
              <a:rPr lang="it-IT" dirty="0"/>
              <a:t>Indice sommario</a:t>
            </a:r>
          </a:p>
        </p:txBody>
      </p:sp>
      <p:sp>
        <p:nvSpPr>
          <p:cNvPr id="3" name="Segnaposto contenuto 2">
            <a:extLst>
              <a:ext uri="{FF2B5EF4-FFF2-40B4-BE49-F238E27FC236}">
                <a16:creationId xmlns:a16="http://schemas.microsoft.com/office/drawing/2014/main" id="{6506FE68-F3BC-4AA0-B98A-5DF4C14AA622}"/>
              </a:ext>
            </a:extLst>
          </p:cNvPr>
          <p:cNvSpPr>
            <a:spLocks noGrp="1"/>
          </p:cNvSpPr>
          <p:nvPr>
            <p:ph idx="1"/>
          </p:nvPr>
        </p:nvSpPr>
        <p:spPr/>
        <p:txBody>
          <a:bodyPr/>
          <a:lstStyle/>
          <a:p>
            <a:r>
              <a:rPr lang="it-IT" i="1" dirty="0"/>
              <a:t>Sezione I</a:t>
            </a:r>
          </a:p>
          <a:p>
            <a:r>
              <a:rPr lang="it-IT" dirty="0"/>
              <a:t>Le proposte concorrenti: slides </a:t>
            </a:r>
            <a:r>
              <a:rPr lang="it-IT" dirty="0" err="1"/>
              <a:t>nn</a:t>
            </a:r>
            <a:r>
              <a:rPr lang="it-IT" dirty="0"/>
              <a:t>. 3-16	</a:t>
            </a:r>
          </a:p>
          <a:p>
            <a:endParaRPr lang="it-IT" dirty="0"/>
          </a:p>
          <a:p>
            <a:r>
              <a:rPr lang="it-IT" i="1" dirty="0"/>
              <a:t>Sezione II</a:t>
            </a:r>
          </a:p>
          <a:p>
            <a:r>
              <a:rPr lang="it-IT" dirty="0"/>
              <a:t>Le offerte concorrenti: slides </a:t>
            </a:r>
            <a:r>
              <a:rPr lang="it-IT" dirty="0" err="1"/>
              <a:t>nn</a:t>
            </a:r>
            <a:r>
              <a:rPr lang="it-IT" dirty="0"/>
              <a:t>. </a:t>
            </a:r>
            <a:r>
              <a:rPr lang="it-IT"/>
              <a:t>17-29</a:t>
            </a:r>
            <a:endParaRPr lang="it-IT" dirty="0"/>
          </a:p>
        </p:txBody>
      </p:sp>
      <p:sp>
        <p:nvSpPr>
          <p:cNvPr id="4" name="Segnaposto numero diapositiva 3">
            <a:extLst>
              <a:ext uri="{FF2B5EF4-FFF2-40B4-BE49-F238E27FC236}">
                <a16:creationId xmlns:a16="http://schemas.microsoft.com/office/drawing/2014/main" id="{B7D3D742-AB42-403D-9741-A111837E542B}"/>
              </a:ext>
            </a:extLst>
          </p:cNvPr>
          <p:cNvSpPr>
            <a:spLocks noGrp="1"/>
          </p:cNvSpPr>
          <p:nvPr>
            <p:ph type="sldNum" sz="quarter" idx="12"/>
          </p:nvPr>
        </p:nvSpPr>
        <p:spPr/>
        <p:txBody>
          <a:bodyPr/>
          <a:lstStyle/>
          <a:p>
            <a:fld id="{F28CF0DA-E549-4D24-A73F-CAD3E0FAD5D3}" type="slidenum">
              <a:rPr lang="it-IT" smtClean="0"/>
              <a:t>2</a:t>
            </a:fld>
            <a:endParaRPr lang="it-IT"/>
          </a:p>
        </p:txBody>
      </p:sp>
    </p:spTree>
    <p:extLst>
      <p:ext uri="{BB962C8B-B14F-4D97-AF65-F5344CB8AC3E}">
        <p14:creationId xmlns:p14="http://schemas.microsoft.com/office/powerpoint/2010/main" val="2038071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888903-D95F-4F54-AF4B-789F2EB748DD}"/>
              </a:ext>
            </a:extLst>
          </p:cNvPr>
          <p:cNvSpPr>
            <a:spLocks noGrp="1"/>
          </p:cNvSpPr>
          <p:nvPr>
            <p:ph type="title"/>
          </p:nvPr>
        </p:nvSpPr>
        <p:spPr/>
        <p:txBody>
          <a:bodyPr/>
          <a:lstStyle/>
          <a:p>
            <a:pPr algn="ctr"/>
            <a:r>
              <a:rPr lang="it-IT" dirty="0"/>
              <a:t>Esclusione del procedimento per gara</a:t>
            </a:r>
          </a:p>
        </p:txBody>
      </p:sp>
      <p:sp>
        <p:nvSpPr>
          <p:cNvPr id="3" name="Segnaposto contenuto 2">
            <a:extLst>
              <a:ext uri="{FF2B5EF4-FFF2-40B4-BE49-F238E27FC236}">
                <a16:creationId xmlns:a16="http://schemas.microsoft.com/office/drawing/2014/main" id="{840518D2-115F-4E00-B613-6EA44778FFCC}"/>
              </a:ext>
            </a:extLst>
          </p:cNvPr>
          <p:cNvSpPr>
            <a:spLocks noGrp="1"/>
          </p:cNvSpPr>
          <p:nvPr>
            <p:ph idx="1"/>
          </p:nvPr>
        </p:nvSpPr>
        <p:spPr/>
        <p:txBody>
          <a:bodyPr>
            <a:normAutofit fontScale="92500" lnSpcReduction="10000"/>
          </a:bodyPr>
          <a:lstStyle/>
          <a:p>
            <a:r>
              <a:rPr lang="it-IT" dirty="0"/>
              <a:t>Contratti preliminari non stipulati in funzione del piano ma nella normale attività d’impresa</a:t>
            </a:r>
          </a:p>
          <a:p>
            <a:r>
              <a:rPr lang="it-IT" dirty="0"/>
              <a:t>Cessioni da effettuare dopo la domanda ma senza previa individuazione dell’offerente (si applica art. 182 LF o 114 CCII, quindi meccanismo di gare successive sino ad aggiudicazione)</a:t>
            </a:r>
          </a:p>
          <a:p>
            <a:r>
              <a:rPr lang="it-IT" dirty="0"/>
              <a:t>Proposte con assuntore</a:t>
            </a:r>
          </a:p>
          <a:p>
            <a:r>
              <a:rPr lang="it-IT" dirty="0"/>
              <a:t>Proposte con aumento di capitale a favore di un terzo (salvo che siano elusive)</a:t>
            </a:r>
          </a:p>
          <a:p>
            <a:r>
              <a:rPr lang="it-IT" dirty="0"/>
              <a:t>Conferimento in una </a:t>
            </a:r>
            <a:r>
              <a:rPr lang="it-IT" dirty="0" err="1"/>
              <a:t>newco</a:t>
            </a:r>
            <a:r>
              <a:rPr lang="it-IT" dirty="0"/>
              <a:t> interamente partecipata dal debitore</a:t>
            </a:r>
          </a:p>
          <a:p>
            <a:r>
              <a:rPr lang="it-IT" dirty="0"/>
              <a:t>Cessione di beni di modesto valore nella fase di </a:t>
            </a:r>
            <a:r>
              <a:rPr lang="it-IT" dirty="0" err="1"/>
              <a:t>pre</a:t>
            </a:r>
            <a:r>
              <a:rPr lang="it-IT" dirty="0"/>
              <a:t>-CP se li si considera atti di ordinaria amministrazione</a:t>
            </a:r>
          </a:p>
        </p:txBody>
      </p:sp>
      <p:sp>
        <p:nvSpPr>
          <p:cNvPr id="4" name="Segnaposto numero diapositiva 3">
            <a:extLst>
              <a:ext uri="{FF2B5EF4-FFF2-40B4-BE49-F238E27FC236}">
                <a16:creationId xmlns:a16="http://schemas.microsoft.com/office/drawing/2014/main" id="{4B242D61-FF49-496F-8552-5EDEB3E7927E}"/>
              </a:ext>
            </a:extLst>
          </p:cNvPr>
          <p:cNvSpPr>
            <a:spLocks noGrp="1"/>
          </p:cNvSpPr>
          <p:nvPr>
            <p:ph type="sldNum" sz="quarter" idx="12"/>
          </p:nvPr>
        </p:nvSpPr>
        <p:spPr/>
        <p:txBody>
          <a:bodyPr/>
          <a:lstStyle/>
          <a:p>
            <a:fld id="{F28CF0DA-E549-4D24-A73F-CAD3E0FAD5D3}" type="slidenum">
              <a:rPr lang="it-IT" smtClean="0"/>
              <a:t>20</a:t>
            </a:fld>
            <a:endParaRPr lang="it-IT"/>
          </a:p>
        </p:txBody>
      </p:sp>
    </p:spTree>
    <p:extLst>
      <p:ext uri="{BB962C8B-B14F-4D97-AF65-F5344CB8AC3E}">
        <p14:creationId xmlns:p14="http://schemas.microsoft.com/office/powerpoint/2010/main" val="1872717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DCB832-F37B-4FD2-B7FA-2A9AD40E9042}"/>
              </a:ext>
            </a:extLst>
          </p:cNvPr>
          <p:cNvSpPr>
            <a:spLocks noGrp="1"/>
          </p:cNvSpPr>
          <p:nvPr>
            <p:ph type="title"/>
          </p:nvPr>
        </p:nvSpPr>
        <p:spPr/>
        <p:txBody>
          <a:bodyPr/>
          <a:lstStyle/>
          <a:p>
            <a:pPr algn="ctr"/>
            <a:r>
              <a:rPr lang="it-IT" dirty="0"/>
              <a:t>Apertura della gara</a:t>
            </a:r>
          </a:p>
        </p:txBody>
      </p:sp>
      <p:sp>
        <p:nvSpPr>
          <p:cNvPr id="3" name="Segnaposto contenuto 2">
            <a:extLst>
              <a:ext uri="{FF2B5EF4-FFF2-40B4-BE49-F238E27FC236}">
                <a16:creationId xmlns:a16="http://schemas.microsoft.com/office/drawing/2014/main" id="{09AB8361-86CB-4FE9-8336-A530E26C60B3}"/>
              </a:ext>
            </a:extLst>
          </p:cNvPr>
          <p:cNvSpPr>
            <a:spLocks noGrp="1"/>
          </p:cNvSpPr>
          <p:nvPr>
            <p:ph idx="1"/>
          </p:nvPr>
        </p:nvSpPr>
        <p:spPr/>
        <p:txBody>
          <a:bodyPr/>
          <a:lstStyle/>
          <a:p>
            <a:r>
              <a:rPr lang="it-IT" u="sng" dirty="0"/>
              <a:t>LF</a:t>
            </a:r>
          </a:p>
          <a:p>
            <a:r>
              <a:rPr lang="it-IT" dirty="0"/>
              <a:t>Sempre quando c’è una offerta, anche non irrevocabile, anche il valore è minimo</a:t>
            </a:r>
          </a:p>
          <a:p>
            <a:r>
              <a:rPr lang="it-IT" u="sng" dirty="0"/>
              <a:t>CCII</a:t>
            </a:r>
          </a:p>
          <a:p>
            <a:r>
              <a:rPr lang="it-IT" dirty="0"/>
              <a:t>Solo se dopo l’offerta, purché irrevocabile, ci sono manifestazioni di interesse</a:t>
            </a:r>
          </a:p>
          <a:p>
            <a:r>
              <a:rPr lang="it-IT" u="sng" dirty="0"/>
              <a:t>Ipotesi elusive</a:t>
            </a:r>
          </a:p>
          <a:p>
            <a:r>
              <a:rPr lang="it-IT" dirty="0"/>
              <a:t>Offerta vincolante ma con scadenza ravvicinata</a:t>
            </a:r>
          </a:p>
          <a:p>
            <a:r>
              <a:rPr lang="it-IT" dirty="0"/>
              <a:t>Offerta vincolante ma condizionata in modo da precludere la gara</a:t>
            </a:r>
          </a:p>
        </p:txBody>
      </p:sp>
      <p:sp>
        <p:nvSpPr>
          <p:cNvPr id="4" name="Segnaposto numero diapositiva 3">
            <a:extLst>
              <a:ext uri="{FF2B5EF4-FFF2-40B4-BE49-F238E27FC236}">
                <a16:creationId xmlns:a16="http://schemas.microsoft.com/office/drawing/2014/main" id="{9DB4BD0F-4447-45E9-A837-C07BB32335DD}"/>
              </a:ext>
            </a:extLst>
          </p:cNvPr>
          <p:cNvSpPr>
            <a:spLocks noGrp="1"/>
          </p:cNvSpPr>
          <p:nvPr>
            <p:ph type="sldNum" sz="quarter" idx="12"/>
          </p:nvPr>
        </p:nvSpPr>
        <p:spPr/>
        <p:txBody>
          <a:bodyPr/>
          <a:lstStyle/>
          <a:p>
            <a:fld id="{F28CF0DA-E549-4D24-A73F-CAD3E0FAD5D3}" type="slidenum">
              <a:rPr lang="it-IT" smtClean="0"/>
              <a:t>21</a:t>
            </a:fld>
            <a:endParaRPr lang="it-IT"/>
          </a:p>
        </p:txBody>
      </p:sp>
    </p:spTree>
    <p:extLst>
      <p:ext uri="{BB962C8B-B14F-4D97-AF65-F5344CB8AC3E}">
        <p14:creationId xmlns:p14="http://schemas.microsoft.com/office/powerpoint/2010/main" val="1755758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4E23DD-F668-4F8A-8094-43F830D1E7DB}"/>
              </a:ext>
            </a:extLst>
          </p:cNvPr>
          <p:cNvSpPr>
            <a:spLocks noGrp="1"/>
          </p:cNvSpPr>
          <p:nvPr>
            <p:ph type="title"/>
          </p:nvPr>
        </p:nvSpPr>
        <p:spPr/>
        <p:txBody>
          <a:bodyPr/>
          <a:lstStyle/>
          <a:p>
            <a:pPr algn="ctr"/>
            <a:r>
              <a:rPr lang="it-IT" dirty="0"/>
              <a:t>Decreto di apertura</a:t>
            </a:r>
          </a:p>
        </p:txBody>
      </p:sp>
      <p:sp>
        <p:nvSpPr>
          <p:cNvPr id="3" name="Segnaposto contenuto 2">
            <a:extLst>
              <a:ext uri="{FF2B5EF4-FFF2-40B4-BE49-F238E27FC236}">
                <a16:creationId xmlns:a16="http://schemas.microsoft.com/office/drawing/2014/main" id="{3917E884-F1FF-478D-ACD4-211F26E2B642}"/>
              </a:ext>
            </a:extLst>
          </p:cNvPr>
          <p:cNvSpPr>
            <a:spLocks noGrp="1"/>
          </p:cNvSpPr>
          <p:nvPr>
            <p:ph idx="1"/>
          </p:nvPr>
        </p:nvSpPr>
        <p:spPr/>
        <p:txBody>
          <a:bodyPr/>
          <a:lstStyle/>
          <a:p>
            <a:r>
              <a:rPr lang="it-IT" u="sng" dirty="0"/>
              <a:t>LF</a:t>
            </a:r>
          </a:p>
          <a:p>
            <a:r>
              <a:rPr lang="it-IT" dirty="0"/>
              <a:t>Il Tribunale</a:t>
            </a:r>
          </a:p>
          <a:p>
            <a:r>
              <a:rPr lang="it-IT" u="sng" dirty="0"/>
              <a:t>CCII</a:t>
            </a:r>
          </a:p>
          <a:p>
            <a:r>
              <a:rPr lang="it-IT" dirty="0"/>
              <a:t>Il Tribunale o il Giudice delegato</a:t>
            </a:r>
          </a:p>
          <a:p>
            <a:r>
              <a:rPr lang="it-IT" dirty="0"/>
              <a:t>Impugnabilità del decreto (art. </a:t>
            </a:r>
            <a:r>
              <a:rPr lang="it-IT"/>
              <a:t>164 LF)</a:t>
            </a:r>
            <a:endParaRPr lang="it-IT" dirty="0"/>
          </a:p>
          <a:p>
            <a:r>
              <a:rPr lang="it-IT" dirty="0"/>
              <a:t>Previsione della conclusione della gara prima della adunanza (LF) o dell’inizio delle operazioni di voto (CCII), ma dovendo tener conto dei tempi per deposito relazione 172 del CG</a:t>
            </a:r>
          </a:p>
        </p:txBody>
      </p:sp>
      <p:sp>
        <p:nvSpPr>
          <p:cNvPr id="4" name="Segnaposto numero diapositiva 3">
            <a:extLst>
              <a:ext uri="{FF2B5EF4-FFF2-40B4-BE49-F238E27FC236}">
                <a16:creationId xmlns:a16="http://schemas.microsoft.com/office/drawing/2014/main" id="{FFCC7671-FA72-49DF-8D73-5790A6EC2CD1}"/>
              </a:ext>
            </a:extLst>
          </p:cNvPr>
          <p:cNvSpPr>
            <a:spLocks noGrp="1"/>
          </p:cNvSpPr>
          <p:nvPr>
            <p:ph type="sldNum" sz="quarter" idx="12"/>
          </p:nvPr>
        </p:nvSpPr>
        <p:spPr/>
        <p:txBody>
          <a:bodyPr/>
          <a:lstStyle/>
          <a:p>
            <a:fld id="{F28CF0DA-E549-4D24-A73F-CAD3E0FAD5D3}" type="slidenum">
              <a:rPr lang="it-IT" smtClean="0"/>
              <a:t>22</a:t>
            </a:fld>
            <a:endParaRPr lang="it-IT"/>
          </a:p>
        </p:txBody>
      </p:sp>
    </p:spTree>
    <p:extLst>
      <p:ext uri="{BB962C8B-B14F-4D97-AF65-F5344CB8AC3E}">
        <p14:creationId xmlns:p14="http://schemas.microsoft.com/office/powerpoint/2010/main" val="4255164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A182E1-BFA1-4793-8DDC-0C12EBFCEA66}"/>
              </a:ext>
            </a:extLst>
          </p:cNvPr>
          <p:cNvSpPr>
            <a:spLocks noGrp="1"/>
          </p:cNvSpPr>
          <p:nvPr>
            <p:ph idx="1"/>
          </p:nvPr>
        </p:nvSpPr>
        <p:spPr/>
        <p:txBody>
          <a:bodyPr>
            <a:normAutofit lnSpcReduction="10000"/>
          </a:bodyPr>
          <a:lstStyle/>
          <a:p>
            <a:r>
              <a:rPr lang="it-IT" dirty="0"/>
              <a:t>Indicazione modalità  di presentazione delle offerte</a:t>
            </a:r>
          </a:p>
          <a:p>
            <a:r>
              <a:rPr lang="it-IT" dirty="0"/>
              <a:t>Previsione di eventuali requisiti soggettivi di partecipazione</a:t>
            </a:r>
          </a:p>
          <a:p>
            <a:r>
              <a:rPr lang="it-IT" dirty="0"/>
              <a:t>Fissazione del prezzo base (anche senza stima)</a:t>
            </a:r>
          </a:p>
          <a:p>
            <a:r>
              <a:rPr lang="it-IT" dirty="0"/>
              <a:t>Fissazione dei rilanci minimi in aumento</a:t>
            </a:r>
          </a:p>
          <a:p>
            <a:r>
              <a:rPr lang="it-IT" dirty="0"/>
              <a:t>Previsione di eventuali garanzie e di eventuali cauzioni</a:t>
            </a:r>
          </a:p>
          <a:p>
            <a:r>
              <a:rPr lang="it-IT" dirty="0"/>
              <a:t>Determinazione di modello di offerta ai fini della comparabilità</a:t>
            </a:r>
          </a:p>
          <a:p>
            <a:r>
              <a:rPr lang="it-IT" dirty="0"/>
              <a:t>Limiti al potere conformativo del Tribunale</a:t>
            </a:r>
          </a:p>
          <a:p>
            <a:r>
              <a:rPr lang="it-IT" dirty="0"/>
              <a:t>Fissazione della udienza (non più necessaria per il CCII)</a:t>
            </a:r>
          </a:p>
          <a:p>
            <a:r>
              <a:rPr lang="it-IT" dirty="0"/>
              <a:t>Non </a:t>
            </a:r>
            <a:r>
              <a:rPr lang="it-IT" dirty="0" err="1"/>
              <a:t>delegabilità</a:t>
            </a:r>
            <a:r>
              <a:rPr lang="it-IT" dirty="0"/>
              <a:t> nella LF delle operazioni di gara</a:t>
            </a:r>
          </a:p>
        </p:txBody>
      </p:sp>
      <p:sp>
        <p:nvSpPr>
          <p:cNvPr id="5" name="Titolo 4">
            <a:extLst>
              <a:ext uri="{FF2B5EF4-FFF2-40B4-BE49-F238E27FC236}">
                <a16:creationId xmlns:a16="http://schemas.microsoft.com/office/drawing/2014/main" id="{CB04EF23-E7AF-4A99-B149-2E0C39F41B66}"/>
              </a:ext>
            </a:extLst>
          </p:cNvPr>
          <p:cNvSpPr>
            <a:spLocks noGrp="1"/>
          </p:cNvSpPr>
          <p:nvPr>
            <p:ph type="title"/>
          </p:nvPr>
        </p:nvSpPr>
        <p:spPr/>
        <p:txBody>
          <a:bodyPr/>
          <a:lstStyle/>
          <a:p>
            <a:pPr algn="ctr"/>
            <a:r>
              <a:rPr lang="it-IT" dirty="0"/>
              <a:t>Contenuto del decreto di apertura</a:t>
            </a:r>
          </a:p>
        </p:txBody>
      </p:sp>
      <p:sp>
        <p:nvSpPr>
          <p:cNvPr id="2" name="Segnaposto numero diapositiva 1">
            <a:extLst>
              <a:ext uri="{FF2B5EF4-FFF2-40B4-BE49-F238E27FC236}">
                <a16:creationId xmlns:a16="http://schemas.microsoft.com/office/drawing/2014/main" id="{339F7CE2-A385-4E8A-8815-487C7DE3C7C3}"/>
              </a:ext>
            </a:extLst>
          </p:cNvPr>
          <p:cNvSpPr>
            <a:spLocks noGrp="1"/>
          </p:cNvSpPr>
          <p:nvPr>
            <p:ph type="sldNum" sz="quarter" idx="12"/>
          </p:nvPr>
        </p:nvSpPr>
        <p:spPr/>
        <p:txBody>
          <a:bodyPr/>
          <a:lstStyle/>
          <a:p>
            <a:fld id="{F28CF0DA-E549-4D24-A73F-CAD3E0FAD5D3}" type="slidenum">
              <a:rPr lang="it-IT" smtClean="0"/>
              <a:t>23</a:t>
            </a:fld>
            <a:endParaRPr lang="it-IT"/>
          </a:p>
        </p:txBody>
      </p:sp>
    </p:spTree>
    <p:extLst>
      <p:ext uri="{BB962C8B-B14F-4D97-AF65-F5344CB8AC3E}">
        <p14:creationId xmlns:p14="http://schemas.microsoft.com/office/powerpoint/2010/main" val="1471891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6ED468-6AA8-4FEB-9414-CBC23467448F}"/>
              </a:ext>
            </a:extLst>
          </p:cNvPr>
          <p:cNvSpPr>
            <a:spLocks noGrp="1"/>
          </p:cNvSpPr>
          <p:nvPr>
            <p:ph type="title"/>
          </p:nvPr>
        </p:nvSpPr>
        <p:spPr/>
        <p:txBody>
          <a:bodyPr/>
          <a:lstStyle/>
          <a:p>
            <a:pPr algn="ctr"/>
            <a:r>
              <a:rPr lang="it-IT" dirty="0"/>
              <a:t>Le offerte</a:t>
            </a:r>
          </a:p>
        </p:txBody>
      </p:sp>
      <p:sp>
        <p:nvSpPr>
          <p:cNvPr id="3" name="Segnaposto contenuto 2">
            <a:extLst>
              <a:ext uri="{FF2B5EF4-FFF2-40B4-BE49-F238E27FC236}">
                <a16:creationId xmlns:a16="http://schemas.microsoft.com/office/drawing/2014/main" id="{55B41068-40B4-476D-AB20-F29A3E13EE07}"/>
              </a:ext>
            </a:extLst>
          </p:cNvPr>
          <p:cNvSpPr>
            <a:spLocks noGrp="1"/>
          </p:cNvSpPr>
          <p:nvPr>
            <p:ph idx="1"/>
          </p:nvPr>
        </p:nvSpPr>
        <p:spPr/>
        <p:txBody>
          <a:bodyPr>
            <a:normAutofit fontScale="92500" lnSpcReduction="20000"/>
          </a:bodyPr>
          <a:lstStyle/>
          <a:p>
            <a:r>
              <a:rPr lang="it-IT" dirty="0"/>
              <a:t>Necessaria irrevocabilità</a:t>
            </a:r>
          </a:p>
          <a:p>
            <a:r>
              <a:rPr lang="it-IT" dirty="0"/>
              <a:t>Temporanea segretezza	</a:t>
            </a:r>
          </a:p>
          <a:p>
            <a:r>
              <a:rPr lang="it-IT" dirty="0"/>
              <a:t>Esclusione di apposizione di condizioni (ammesse per l’offerta originaria) né della formula ‘per persona da nominare’ (anche per l’offerta-base)</a:t>
            </a:r>
          </a:p>
          <a:p>
            <a:r>
              <a:rPr lang="it-IT" dirty="0"/>
              <a:t>Dichiarazione di accettazione delle condizioni di gara</a:t>
            </a:r>
          </a:p>
          <a:p>
            <a:r>
              <a:rPr lang="it-IT" dirty="0"/>
              <a:t>Necessaria conformazione al bando di gara ai fini della comparabilità</a:t>
            </a:r>
          </a:p>
          <a:p>
            <a:r>
              <a:rPr lang="it-IT" dirty="0"/>
              <a:t>Indicazione dell’aumento minimo previsto nel bando</a:t>
            </a:r>
          </a:p>
          <a:p>
            <a:r>
              <a:rPr lang="it-IT" dirty="0"/>
              <a:t>Strumenti di accesso alle informazioni necessarie per formulazione di offerta concorrente</a:t>
            </a:r>
          </a:p>
          <a:p>
            <a:r>
              <a:rPr lang="it-IT" dirty="0"/>
              <a:t>Rapporto tra trasparenza sulle informazioni  e riservatezza, eventuali sanzioni; data room</a:t>
            </a:r>
          </a:p>
          <a:p>
            <a:endParaRPr lang="it-IT" dirty="0"/>
          </a:p>
        </p:txBody>
      </p:sp>
      <p:sp>
        <p:nvSpPr>
          <p:cNvPr id="4" name="Segnaposto numero diapositiva 3">
            <a:extLst>
              <a:ext uri="{FF2B5EF4-FFF2-40B4-BE49-F238E27FC236}">
                <a16:creationId xmlns:a16="http://schemas.microsoft.com/office/drawing/2014/main" id="{93234BC5-C1F7-46B1-91EB-3405C09ACB4B}"/>
              </a:ext>
            </a:extLst>
          </p:cNvPr>
          <p:cNvSpPr>
            <a:spLocks noGrp="1"/>
          </p:cNvSpPr>
          <p:nvPr>
            <p:ph type="sldNum" sz="quarter" idx="12"/>
          </p:nvPr>
        </p:nvSpPr>
        <p:spPr/>
        <p:txBody>
          <a:bodyPr/>
          <a:lstStyle/>
          <a:p>
            <a:fld id="{F28CF0DA-E549-4D24-A73F-CAD3E0FAD5D3}" type="slidenum">
              <a:rPr lang="it-IT" smtClean="0"/>
              <a:t>24</a:t>
            </a:fld>
            <a:endParaRPr lang="it-IT"/>
          </a:p>
        </p:txBody>
      </p:sp>
    </p:spTree>
    <p:extLst>
      <p:ext uri="{BB962C8B-B14F-4D97-AF65-F5344CB8AC3E}">
        <p14:creationId xmlns:p14="http://schemas.microsoft.com/office/powerpoint/2010/main" val="2655465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EC148-2D17-4767-85B7-62A2F562E91C}"/>
              </a:ext>
            </a:extLst>
          </p:cNvPr>
          <p:cNvSpPr>
            <a:spLocks noGrp="1"/>
          </p:cNvSpPr>
          <p:nvPr>
            <p:ph type="title"/>
          </p:nvPr>
        </p:nvSpPr>
        <p:spPr/>
        <p:txBody>
          <a:bodyPr/>
          <a:lstStyle/>
          <a:p>
            <a:pPr algn="ctr"/>
            <a:r>
              <a:rPr lang="it-IT" dirty="0"/>
              <a:t>La gara</a:t>
            </a:r>
          </a:p>
        </p:txBody>
      </p:sp>
      <p:sp>
        <p:nvSpPr>
          <p:cNvPr id="3" name="Segnaposto contenuto 2">
            <a:extLst>
              <a:ext uri="{FF2B5EF4-FFF2-40B4-BE49-F238E27FC236}">
                <a16:creationId xmlns:a16="http://schemas.microsoft.com/office/drawing/2014/main" id="{13CA27E7-C7FB-4113-AC90-DEEF81555E6D}"/>
              </a:ext>
            </a:extLst>
          </p:cNvPr>
          <p:cNvSpPr>
            <a:spLocks noGrp="1"/>
          </p:cNvSpPr>
          <p:nvPr>
            <p:ph idx="1"/>
          </p:nvPr>
        </p:nvSpPr>
        <p:spPr/>
        <p:txBody>
          <a:bodyPr/>
          <a:lstStyle/>
          <a:p>
            <a:r>
              <a:rPr lang="it-IT" dirty="0"/>
              <a:t>Presuppone almeno 2 offerte</a:t>
            </a:r>
          </a:p>
          <a:p>
            <a:r>
              <a:rPr lang="it-IT" dirty="0"/>
              <a:t>Con una 1 sola offerta vince il nuovo offerente</a:t>
            </a:r>
          </a:p>
          <a:p>
            <a:r>
              <a:rPr lang="it-IT" dirty="0"/>
              <a:t>L’offerente-base partecipa alla gara solo se si conforma al bando</a:t>
            </a:r>
          </a:p>
          <a:p>
            <a:r>
              <a:rPr lang="it-IT" dirty="0"/>
              <a:t>L’offerente-base può restare inerte e attendere esito della gara perché se non ci sono offerte si torna alla offerta-base</a:t>
            </a:r>
          </a:p>
          <a:p>
            <a:r>
              <a:rPr lang="it-IT" dirty="0"/>
              <a:t>Nella </a:t>
            </a:r>
            <a:r>
              <a:rPr lang="it-IT" u="sng" dirty="0"/>
              <a:t>LF</a:t>
            </a:r>
            <a:r>
              <a:rPr lang="it-IT" dirty="0"/>
              <a:t> l’offerta-base diviene irrevocabile quando si conforma al bando</a:t>
            </a:r>
          </a:p>
          <a:p>
            <a:r>
              <a:rPr lang="it-IT" dirty="0"/>
              <a:t>Termine della gara</a:t>
            </a:r>
          </a:p>
          <a:p>
            <a:r>
              <a:rPr lang="it-IT" dirty="0"/>
              <a:t>La valutazione del Tribunale: </a:t>
            </a:r>
          </a:p>
        </p:txBody>
      </p:sp>
      <p:sp>
        <p:nvSpPr>
          <p:cNvPr id="4" name="Ovale 3">
            <a:extLst>
              <a:ext uri="{FF2B5EF4-FFF2-40B4-BE49-F238E27FC236}">
                <a16:creationId xmlns:a16="http://schemas.microsoft.com/office/drawing/2014/main" id="{53C1707B-E380-4DFC-A751-190DA6F8A4DD}"/>
              </a:ext>
            </a:extLst>
          </p:cNvPr>
          <p:cNvSpPr/>
          <p:nvPr/>
        </p:nvSpPr>
        <p:spPr>
          <a:xfrm>
            <a:off x="5771625" y="5159230"/>
            <a:ext cx="130029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Miglior prezzo</a:t>
            </a:r>
          </a:p>
        </p:txBody>
      </p:sp>
      <p:sp>
        <p:nvSpPr>
          <p:cNvPr id="5" name="Ovale 4">
            <a:extLst>
              <a:ext uri="{FF2B5EF4-FFF2-40B4-BE49-F238E27FC236}">
                <a16:creationId xmlns:a16="http://schemas.microsoft.com/office/drawing/2014/main" id="{10FA6125-18B6-42DB-833A-13163D4372DF}"/>
              </a:ext>
            </a:extLst>
          </p:cNvPr>
          <p:cNvSpPr/>
          <p:nvPr/>
        </p:nvSpPr>
        <p:spPr>
          <a:xfrm>
            <a:off x="7768206" y="4613945"/>
            <a:ext cx="3003258" cy="1719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Migliori condizioni, per la comparabilità previsione di punteggi ?</a:t>
            </a:r>
          </a:p>
        </p:txBody>
      </p:sp>
      <p:sp>
        <p:nvSpPr>
          <p:cNvPr id="6" name="Segnaposto numero diapositiva 5">
            <a:extLst>
              <a:ext uri="{FF2B5EF4-FFF2-40B4-BE49-F238E27FC236}">
                <a16:creationId xmlns:a16="http://schemas.microsoft.com/office/drawing/2014/main" id="{111E8D69-9290-4CC8-A55C-03C0581F8358}"/>
              </a:ext>
            </a:extLst>
          </p:cNvPr>
          <p:cNvSpPr>
            <a:spLocks noGrp="1"/>
          </p:cNvSpPr>
          <p:nvPr>
            <p:ph type="sldNum" sz="quarter" idx="12"/>
          </p:nvPr>
        </p:nvSpPr>
        <p:spPr/>
        <p:txBody>
          <a:bodyPr/>
          <a:lstStyle/>
          <a:p>
            <a:fld id="{F28CF0DA-E549-4D24-A73F-CAD3E0FAD5D3}" type="slidenum">
              <a:rPr lang="it-IT" smtClean="0"/>
              <a:t>25</a:t>
            </a:fld>
            <a:endParaRPr lang="it-IT"/>
          </a:p>
        </p:txBody>
      </p:sp>
    </p:spTree>
    <p:extLst>
      <p:ext uri="{BB962C8B-B14F-4D97-AF65-F5344CB8AC3E}">
        <p14:creationId xmlns:p14="http://schemas.microsoft.com/office/powerpoint/2010/main" val="1247426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9D71E4-515C-45AB-BC62-78B80042AF18}"/>
              </a:ext>
            </a:extLst>
          </p:cNvPr>
          <p:cNvSpPr>
            <a:spLocks noGrp="1"/>
          </p:cNvSpPr>
          <p:nvPr>
            <p:ph type="title"/>
          </p:nvPr>
        </p:nvSpPr>
        <p:spPr/>
        <p:txBody>
          <a:bodyPr/>
          <a:lstStyle/>
          <a:p>
            <a:pPr algn="ctr"/>
            <a:r>
              <a:rPr lang="it-IT" dirty="0"/>
              <a:t>Esito della gara</a:t>
            </a:r>
          </a:p>
        </p:txBody>
      </p:sp>
      <p:sp>
        <p:nvSpPr>
          <p:cNvPr id="3" name="Segnaposto contenuto 2">
            <a:extLst>
              <a:ext uri="{FF2B5EF4-FFF2-40B4-BE49-F238E27FC236}">
                <a16:creationId xmlns:a16="http://schemas.microsoft.com/office/drawing/2014/main" id="{091380B6-93C1-4650-BB66-4F95E3BC0741}"/>
              </a:ext>
            </a:extLst>
          </p:cNvPr>
          <p:cNvSpPr>
            <a:spLocks noGrp="1"/>
          </p:cNvSpPr>
          <p:nvPr>
            <p:ph idx="1"/>
          </p:nvPr>
        </p:nvSpPr>
        <p:spPr/>
        <p:txBody>
          <a:bodyPr>
            <a:normAutofit lnSpcReduction="10000"/>
          </a:bodyPr>
          <a:lstStyle/>
          <a:p>
            <a:r>
              <a:rPr lang="it-IT" sz="2000" dirty="0"/>
              <a:t>Se c’è gara e vince un altro offerente, il debitore deve modificare piano/proposta in conformità alla offerta vincente</a:t>
            </a:r>
          </a:p>
          <a:p>
            <a:r>
              <a:rPr lang="it-IT" sz="2000" dirty="0"/>
              <a:t>Può non adeguarsi ? Può rinunciare alla domanda di CP ? </a:t>
            </a:r>
          </a:p>
          <a:p>
            <a:r>
              <a:rPr lang="it-IT" sz="2000" dirty="0"/>
              <a:t>Se non si adegua: </a:t>
            </a:r>
          </a:p>
          <a:p>
            <a:endParaRPr lang="it-IT" sz="2000" dirty="0"/>
          </a:p>
          <a:p>
            <a:endParaRPr lang="it-IT" sz="2000" dirty="0"/>
          </a:p>
          <a:p>
            <a:r>
              <a:rPr lang="it-IT" sz="2000" dirty="0"/>
              <a:t>Se l’offerente-base perde, è liberato dalle obbligazioni (anche il debitore)</a:t>
            </a:r>
          </a:p>
          <a:p>
            <a:r>
              <a:rPr lang="it-IT" sz="2000" dirty="0"/>
              <a:t>Ha diritto alle restituzioni di quanto versato (prededuzione)</a:t>
            </a:r>
          </a:p>
          <a:p>
            <a:r>
              <a:rPr lang="it-IT" sz="2000" dirty="0"/>
              <a:t>Ha diritto ad un rimborso per costi/spese sostenuto max 3% del prezzo offerto (prededuzione). Determinazione a cura del CG (complicazioni, </a:t>
            </a:r>
            <a:r>
              <a:rPr lang="it-IT" sz="2000" dirty="0" err="1"/>
              <a:t>reclamabilità</a:t>
            </a:r>
            <a:r>
              <a:rPr lang="it-IT" sz="2000" dirty="0"/>
              <a:t>?…), la restituzione dovrebbe avvenire non appena si consolida l’offerta vincente</a:t>
            </a:r>
          </a:p>
          <a:p>
            <a:r>
              <a:rPr lang="it-IT" sz="2000" dirty="0"/>
              <a:t>In caso di contratti collegati alla offerta perdente, divengono inefficaci </a:t>
            </a:r>
          </a:p>
          <a:p>
            <a:endParaRPr lang="it-IT" dirty="0"/>
          </a:p>
        </p:txBody>
      </p:sp>
      <p:sp>
        <p:nvSpPr>
          <p:cNvPr id="4" name="Rettangolo con angoli arrotondati 3">
            <a:extLst>
              <a:ext uri="{FF2B5EF4-FFF2-40B4-BE49-F238E27FC236}">
                <a16:creationId xmlns:a16="http://schemas.microsoft.com/office/drawing/2014/main" id="{E3D9254C-6FCC-4577-9F04-3E039985FD81}"/>
              </a:ext>
            </a:extLst>
          </p:cNvPr>
          <p:cNvSpPr/>
          <p:nvPr/>
        </p:nvSpPr>
        <p:spPr>
          <a:xfrm>
            <a:off x="3741490" y="2784096"/>
            <a:ext cx="1661020" cy="1049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Revoca del CP (art. </a:t>
            </a:r>
            <a:r>
              <a:rPr lang="it-IT"/>
              <a:t>173 LF)</a:t>
            </a:r>
            <a:endParaRPr lang="it-IT" dirty="0"/>
          </a:p>
        </p:txBody>
      </p:sp>
      <p:sp>
        <p:nvSpPr>
          <p:cNvPr id="5" name="Rettangolo con angoli arrotondati 4">
            <a:extLst>
              <a:ext uri="{FF2B5EF4-FFF2-40B4-BE49-F238E27FC236}">
                <a16:creationId xmlns:a16="http://schemas.microsoft.com/office/drawing/2014/main" id="{A403194F-2356-48D2-9A85-0BA588C5F6A1}"/>
              </a:ext>
            </a:extLst>
          </p:cNvPr>
          <p:cNvSpPr/>
          <p:nvPr/>
        </p:nvSpPr>
        <p:spPr>
          <a:xfrm>
            <a:off x="7239700" y="2321653"/>
            <a:ext cx="3875714" cy="1394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Si può ipotizzare una modifica forzosa con nomina di amministratore giudiziario come per proposte concorrenti? </a:t>
            </a:r>
          </a:p>
        </p:txBody>
      </p:sp>
      <p:sp>
        <p:nvSpPr>
          <p:cNvPr id="6" name="Segnaposto numero diapositiva 5">
            <a:extLst>
              <a:ext uri="{FF2B5EF4-FFF2-40B4-BE49-F238E27FC236}">
                <a16:creationId xmlns:a16="http://schemas.microsoft.com/office/drawing/2014/main" id="{D36281CB-1B09-4C96-BF9B-E38CE9F553CE}"/>
              </a:ext>
            </a:extLst>
          </p:cNvPr>
          <p:cNvSpPr>
            <a:spLocks noGrp="1"/>
          </p:cNvSpPr>
          <p:nvPr>
            <p:ph type="sldNum" sz="quarter" idx="12"/>
          </p:nvPr>
        </p:nvSpPr>
        <p:spPr/>
        <p:txBody>
          <a:bodyPr/>
          <a:lstStyle/>
          <a:p>
            <a:fld id="{F28CF0DA-E549-4D24-A73F-CAD3E0FAD5D3}" type="slidenum">
              <a:rPr lang="it-IT" smtClean="0"/>
              <a:t>26</a:t>
            </a:fld>
            <a:endParaRPr lang="it-IT"/>
          </a:p>
        </p:txBody>
      </p:sp>
    </p:spTree>
    <p:extLst>
      <p:ext uri="{BB962C8B-B14F-4D97-AF65-F5344CB8AC3E}">
        <p14:creationId xmlns:p14="http://schemas.microsoft.com/office/powerpoint/2010/main" val="706577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0D8020-F894-4627-8334-76D80579BC87}"/>
              </a:ext>
            </a:extLst>
          </p:cNvPr>
          <p:cNvSpPr>
            <a:spLocks noGrp="1"/>
          </p:cNvSpPr>
          <p:nvPr>
            <p:ph type="title"/>
          </p:nvPr>
        </p:nvSpPr>
        <p:spPr/>
        <p:txBody>
          <a:bodyPr/>
          <a:lstStyle/>
          <a:p>
            <a:pPr algn="ctr"/>
            <a:r>
              <a:rPr lang="it-IT" dirty="0"/>
              <a:t>Mancato esperimento della gara</a:t>
            </a:r>
          </a:p>
        </p:txBody>
      </p:sp>
      <p:sp>
        <p:nvSpPr>
          <p:cNvPr id="3" name="Segnaposto contenuto 2">
            <a:extLst>
              <a:ext uri="{FF2B5EF4-FFF2-40B4-BE49-F238E27FC236}">
                <a16:creationId xmlns:a16="http://schemas.microsoft.com/office/drawing/2014/main" id="{C51495EF-EC70-4D0D-8948-064E9568C99E}"/>
              </a:ext>
            </a:extLst>
          </p:cNvPr>
          <p:cNvSpPr>
            <a:spLocks noGrp="1"/>
          </p:cNvSpPr>
          <p:nvPr>
            <p:ph idx="1"/>
          </p:nvPr>
        </p:nvSpPr>
        <p:spPr/>
        <p:txBody>
          <a:bodyPr/>
          <a:lstStyle/>
          <a:p>
            <a:r>
              <a:rPr lang="it-IT" dirty="0"/>
              <a:t>Presenza di offerte-base individuate</a:t>
            </a:r>
          </a:p>
          <a:p>
            <a:r>
              <a:rPr lang="it-IT" dirty="0"/>
              <a:t>Mancata effettuazione della gara</a:t>
            </a:r>
          </a:p>
          <a:p>
            <a:r>
              <a:rPr lang="it-IT" dirty="0"/>
              <a:t>Ipotesi di recupero della gara post omologa</a:t>
            </a:r>
          </a:p>
          <a:p>
            <a:r>
              <a:rPr lang="it-IT" dirty="0"/>
              <a:t>Violazione della proposta omologata ?</a:t>
            </a:r>
          </a:p>
        </p:txBody>
      </p:sp>
      <p:sp>
        <p:nvSpPr>
          <p:cNvPr id="4" name="Segnaposto numero diapositiva 3">
            <a:extLst>
              <a:ext uri="{FF2B5EF4-FFF2-40B4-BE49-F238E27FC236}">
                <a16:creationId xmlns:a16="http://schemas.microsoft.com/office/drawing/2014/main" id="{590081B5-0AFB-4324-9953-1BF90C7F6D3F}"/>
              </a:ext>
            </a:extLst>
          </p:cNvPr>
          <p:cNvSpPr>
            <a:spLocks noGrp="1"/>
          </p:cNvSpPr>
          <p:nvPr>
            <p:ph type="sldNum" sz="quarter" idx="12"/>
          </p:nvPr>
        </p:nvSpPr>
        <p:spPr/>
        <p:txBody>
          <a:bodyPr/>
          <a:lstStyle/>
          <a:p>
            <a:fld id="{F28CF0DA-E549-4D24-A73F-CAD3E0FAD5D3}" type="slidenum">
              <a:rPr lang="it-IT" smtClean="0"/>
              <a:t>27</a:t>
            </a:fld>
            <a:endParaRPr lang="it-IT"/>
          </a:p>
        </p:txBody>
      </p:sp>
    </p:spTree>
    <p:extLst>
      <p:ext uri="{BB962C8B-B14F-4D97-AF65-F5344CB8AC3E}">
        <p14:creationId xmlns:p14="http://schemas.microsoft.com/office/powerpoint/2010/main" val="2216091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2543AD-286F-40FF-993E-9177498F731D}"/>
              </a:ext>
            </a:extLst>
          </p:cNvPr>
          <p:cNvSpPr>
            <a:spLocks noGrp="1"/>
          </p:cNvSpPr>
          <p:nvPr>
            <p:ph type="title"/>
          </p:nvPr>
        </p:nvSpPr>
        <p:spPr/>
        <p:txBody>
          <a:bodyPr/>
          <a:lstStyle/>
          <a:p>
            <a:pPr algn="ctr"/>
            <a:r>
              <a:rPr lang="it-IT" dirty="0"/>
              <a:t>Effetti della vendita</a:t>
            </a:r>
          </a:p>
        </p:txBody>
      </p:sp>
      <p:sp>
        <p:nvSpPr>
          <p:cNvPr id="3" name="Segnaposto contenuto 2">
            <a:extLst>
              <a:ext uri="{FF2B5EF4-FFF2-40B4-BE49-F238E27FC236}">
                <a16:creationId xmlns:a16="http://schemas.microsoft.com/office/drawing/2014/main" id="{99AC6A55-F9E8-4BB7-A5DC-489B73599523}"/>
              </a:ext>
            </a:extLst>
          </p:cNvPr>
          <p:cNvSpPr>
            <a:spLocks noGrp="1"/>
          </p:cNvSpPr>
          <p:nvPr>
            <p:ph idx="1"/>
          </p:nvPr>
        </p:nvSpPr>
        <p:spPr/>
        <p:txBody>
          <a:bodyPr/>
          <a:lstStyle/>
          <a:p>
            <a:r>
              <a:rPr lang="it-IT" dirty="0"/>
              <a:t>Le vendite eseguite con la gara sono vendite in attuazione della garanzia patrimoniali efficaci come vendite coattive con conseguente regime artt. 2919 </a:t>
            </a:r>
            <a:r>
              <a:rPr lang="it-IT" dirty="0" err="1"/>
              <a:t>cod.civ</a:t>
            </a:r>
            <a:r>
              <a:rPr lang="it-IT" dirty="0"/>
              <a:t>.</a:t>
            </a:r>
          </a:p>
          <a:p>
            <a:r>
              <a:rPr lang="it-IT" dirty="0"/>
              <a:t>Effetti purgativi delle vendite</a:t>
            </a:r>
          </a:p>
          <a:p>
            <a:r>
              <a:rPr lang="it-IT" dirty="0"/>
              <a:t>Garanzie per evizione</a:t>
            </a:r>
          </a:p>
          <a:p>
            <a:r>
              <a:rPr lang="it-IT" dirty="0"/>
              <a:t>Garanzie per vizi</a:t>
            </a:r>
          </a:p>
        </p:txBody>
      </p:sp>
      <p:sp>
        <p:nvSpPr>
          <p:cNvPr id="4" name="Segnaposto numero diapositiva 3">
            <a:extLst>
              <a:ext uri="{FF2B5EF4-FFF2-40B4-BE49-F238E27FC236}">
                <a16:creationId xmlns:a16="http://schemas.microsoft.com/office/drawing/2014/main" id="{454DDC26-B58F-485E-A33C-53F07904F9C7}"/>
              </a:ext>
            </a:extLst>
          </p:cNvPr>
          <p:cNvSpPr>
            <a:spLocks noGrp="1"/>
          </p:cNvSpPr>
          <p:nvPr>
            <p:ph type="sldNum" sz="quarter" idx="12"/>
          </p:nvPr>
        </p:nvSpPr>
        <p:spPr/>
        <p:txBody>
          <a:bodyPr/>
          <a:lstStyle/>
          <a:p>
            <a:fld id="{F28CF0DA-E549-4D24-A73F-CAD3E0FAD5D3}" type="slidenum">
              <a:rPr lang="it-IT" smtClean="0"/>
              <a:t>28</a:t>
            </a:fld>
            <a:endParaRPr lang="it-IT"/>
          </a:p>
        </p:txBody>
      </p:sp>
    </p:spTree>
    <p:extLst>
      <p:ext uri="{BB962C8B-B14F-4D97-AF65-F5344CB8AC3E}">
        <p14:creationId xmlns:p14="http://schemas.microsoft.com/office/powerpoint/2010/main" val="3690981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ED9BBE-D054-4085-B17F-6E9E1E4E0DDF}"/>
              </a:ext>
            </a:extLst>
          </p:cNvPr>
          <p:cNvSpPr>
            <a:spLocks noGrp="1"/>
          </p:cNvSpPr>
          <p:nvPr>
            <p:ph type="title"/>
          </p:nvPr>
        </p:nvSpPr>
        <p:spPr/>
        <p:txBody>
          <a:bodyPr/>
          <a:lstStyle/>
          <a:p>
            <a:pPr algn="ctr"/>
            <a:r>
              <a:rPr lang="it-IT" dirty="0"/>
              <a:t>Prelazioni legali e convenzionali</a:t>
            </a:r>
          </a:p>
        </p:txBody>
      </p:sp>
      <p:sp>
        <p:nvSpPr>
          <p:cNvPr id="3" name="Segnaposto contenuto 2">
            <a:extLst>
              <a:ext uri="{FF2B5EF4-FFF2-40B4-BE49-F238E27FC236}">
                <a16:creationId xmlns:a16="http://schemas.microsoft.com/office/drawing/2014/main" id="{C1969587-28E8-404F-8BD0-52C7ACE3374E}"/>
              </a:ext>
            </a:extLst>
          </p:cNvPr>
          <p:cNvSpPr>
            <a:spLocks noGrp="1"/>
          </p:cNvSpPr>
          <p:nvPr>
            <p:ph idx="1"/>
          </p:nvPr>
        </p:nvSpPr>
        <p:spPr/>
        <p:txBody>
          <a:bodyPr/>
          <a:lstStyle/>
          <a:p>
            <a:r>
              <a:rPr lang="it-IT" dirty="0"/>
              <a:t>Le prelazioni resistono al meccanismo della gara?</a:t>
            </a:r>
          </a:p>
          <a:p>
            <a:r>
              <a:rPr lang="it-IT" dirty="0"/>
              <a:t>Nella procedura liquidatoria in linea di principio le prelazioni dovrebbero essere disattese in favore di un libero accesso alle gare </a:t>
            </a:r>
          </a:p>
          <a:p>
            <a:r>
              <a:rPr lang="it-IT" dirty="0"/>
              <a:t>Ma la prelazione potrebbe essere un modo per alzare il prezzo</a:t>
            </a:r>
          </a:p>
          <a:p>
            <a:r>
              <a:rPr lang="it-IT" dirty="0"/>
              <a:t>Per quelle convenzionali si potrebbe chiedere lo scioglimento del patto di prelazione con l’art. 169-bis LF o 97 CCII</a:t>
            </a:r>
          </a:p>
        </p:txBody>
      </p:sp>
      <p:sp>
        <p:nvSpPr>
          <p:cNvPr id="4" name="Segnaposto numero diapositiva 3">
            <a:extLst>
              <a:ext uri="{FF2B5EF4-FFF2-40B4-BE49-F238E27FC236}">
                <a16:creationId xmlns:a16="http://schemas.microsoft.com/office/drawing/2014/main" id="{B49615B5-4E64-4D06-B255-E24A45AE8E82}"/>
              </a:ext>
            </a:extLst>
          </p:cNvPr>
          <p:cNvSpPr>
            <a:spLocks noGrp="1"/>
          </p:cNvSpPr>
          <p:nvPr>
            <p:ph type="sldNum" sz="quarter" idx="12"/>
          </p:nvPr>
        </p:nvSpPr>
        <p:spPr/>
        <p:txBody>
          <a:bodyPr/>
          <a:lstStyle/>
          <a:p>
            <a:fld id="{F28CF0DA-E549-4D24-A73F-CAD3E0FAD5D3}" type="slidenum">
              <a:rPr lang="it-IT" smtClean="0"/>
              <a:t>29</a:t>
            </a:fld>
            <a:endParaRPr lang="it-IT"/>
          </a:p>
        </p:txBody>
      </p:sp>
    </p:spTree>
    <p:extLst>
      <p:ext uri="{BB962C8B-B14F-4D97-AF65-F5344CB8AC3E}">
        <p14:creationId xmlns:p14="http://schemas.microsoft.com/office/powerpoint/2010/main" val="261290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3E8CC2-5C58-43F2-B024-EE7366BED12D}"/>
              </a:ext>
            </a:extLst>
          </p:cNvPr>
          <p:cNvSpPr>
            <a:spLocks noGrp="1"/>
          </p:cNvSpPr>
          <p:nvPr>
            <p:ph type="title"/>
          </p:nvPr>
        </p:nvSpPr>
        <p:spPr/>
        <p:txBody>
          <a:bodyPr/>
          <a:lstStyle/>
          <a:p>
            <a:pPr algn="ctr"/>
            <a:r>
              <a:rPr lang="it-IT" dirty="0"/>
              <a:t>Sezione I</a:t>
            </a:r>
          </a:p>
        </p:txBody>
      </p:sp>
      <p:sp>
        <p:nvSpPr>
          <p:cNvPr id="3" name="Segnaposto contenuto 2">
            <a:extLst>
              <a:ext uri="{FF2B5EF4-FFF2-40B4-BE49-F238E27FC236}">
                <a16:creationId xmlns:a16="http://schemas.microsoft.com/office/drawing/2014/main" id="{EC711705-564D-470A-A61A-2A5423EF170E}"/>
              </a:ext>
            </a:extLst>
          </p:cNvPr>
          <p:cNvSpPr>
            <a:spLocks noGrp="1"/>
          </p:cNvSpPr>
          <p:nvPr>
            <p:ph idx="1"/>
          </p:nvPr>
        </p:nvSpPr>
        <p:spPr/>
        <p:txBody>
          <a:bodyPr>
            <a:normAutofit/>
          </a:bodyPr>
          <a:lstStyle/>
          <a:p>
            <a:pPr marL="0" indent="0" algn="ctr">
              <a:buNone/>
            </a:pPr>
            <a:r>
              <a:rPr lang="it-IT" sz="6600" dirty="0"/>
              <a:t>Proposte concorrenti</a:t>
            </a:r>
          </a:p>
        </p:txBody>
      </p:sp>
      <p:sp>
        <p:nvSpPr>
          <p:cNvPr id="4" name="Segnaposto numero diapositiva 3">
            <a:extLst>
              <a:ext uri="{FF2B5EF4-FFF2-40B4-BE49-F238E27FC236}">
                <a16:creationId xmlns:a16="http://schemas.microsoft.com/office/drawing/2014/main" id="{958E1D5F-E713-4D91-8EBA-82D9E052B8C4}"/>
              </a:ext>
            </a:extLst>
          </p:cNvPr>
          <p:cNvSpPr>
            <a:spLocks noGrp="1"/>
          </p:cNvSpPr>
          <p:nvPr>
            <p:ph type="sldNum" sz="quarter" idx="12"/>
          </p:nvPr>
        </p:nvSpPr>
        <p:spPr/>
        <p:txBody>
          <a:bodyPr/>
          <a:lstStyle/>
          <a:p>
            <a:fld id="{F28CF0DA-E549-4D24-A73F-CAD3E0FAD5D3}" type="slidenum">
              <a:rPr lang="it-IT" smtClean="0"/>
              <a:t>3</a:t>
            </a:fld>
            <a:endParaRPr lang="it-IT"/>
          </a:p>
        </p:txBody>
      </p:sp>
    </p:spTree>
    <p:extLst>
      <p:ext uri="{BB962C8B-B14F-4D97-AF65-F5344CB8AC3E}">
        <p14:creationId xmlns:p14="http://schemas.microsoft.com/office/powerpoint/2010/main" val="152261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129DB8-3D73-4984-BFF5-4F700B160620}"/>
              </a:ext>
            </a:extLst>
          </p:cNvPr>
          <p:cNvSpPr>
            <a:spLocks noGrp="1"/>
          </p:cNvSpPr>
          <p:nvPr>
            <p:ph type="title"/>
          </p:nvPr>
        </p:nvSpPr>
        <p:spPr/>
        <p:txBody>
          <a:bodyPr/>
          <a:lstStyle/>
          <a:p>
            <a:pPr algn="ctr"/>
            <a:r>
              <a:rPr lang="it-IT" dirty="0"/>
              <a:t>Le proposte concorrenti</a:t>
            </a:r>
          </a:p>
        </p:txBody>
      </p:sp>
      <p:sp>
        <p:nvSpPr>
          <p:cNvPr id="3" name="Segnaposto contenuto 2">
            <a:extLst>
              <a:ext uri="{FF2B5EF4-FFF2-40B4-BE49-F238E27FC236}">
                <a16:creationId xmlns:a16="http://schemas.microsoft.com/office/drawing/2014/main" id="{5ADD1391-6AF2-4117-A197-08165E317579}"/>
              </a:ext>
            </a:extLst>
          </p:cNvPr>
          <p:cNvSpPr>
            <a:spLocks noGrp="1"/>
          </p:cNvSpPr>
          <p:nvPr>
            <p:ph idx="1"/>
          </p:nvPr>
        </p:nvSpPr>
        <p:spPr/>
        <p:txBody>
          <a:bodyPr/>
          <a:lstStyle/>
          <a:p>
            <a:r>
              <a:rPr lang="it-IT" dirty="0"/>
              <a:t>La ratio legislativa</a:t>
            </a:r>
          </a:p>
          <a:p>
            <a:r>
              <a:rPr lang="it-IT" dirty="0"/>
              <a:t>L’ «apertura» del ‘mercato delle crisi’</a:t>
            </a:r>
          </a:p>
          <a:p>
            <a:r>
              <a:rPr lang="it-IT" dirty="0"/>
              <a:t>Il vincolo del monopolio del debitore</a:t>
            </a:r>
          </a:p>
          <a:p>
            <a:r>
              <a:rPr lang="it-IT" dirty="0"/>
              <a:t>L’inammissibilità di proposte originarie del ‘Terzo’</a:t>
            </a:r>
          </a:p>
          <a:p>
            <a:r>
              <a:rPr lang="it-IT" dirty="0"/>
              <a:t>Le teorie espropriative e loro infondatezza</a:t>
            </a:r>
          </a:p>
        </p:txBody>
      </p:sp>
      <p:sp>
        <p:nvSpPr>
          <p:cNvPr id="4" name="Segnaposto numero diapositiva 3">
            <a:extLst>
              <a:ext uri="{FF2B5EF4-FFF2-40B4-BE49-F238E27FC236}">
                <a16:creationId xmlns:a16="http://schemas.microsoft.com/office/drawing/2014/main" id="{62D2B15A-BCC8-4E74-9FBC-C2D5F9762F47}"/>
              </a:ext>
            </a:extLst>
          </p:cNvPr>
          <p:cNvSpPr>
            <a:spLocks noGrp="1"/>
          </p:cNvSpPr>
          <p:nvPr>
            <p:ph type="sldNum" sz="quarter" idx="12"/>
          </p:nvPr>
        </p:nvSpPr>
        <p:spPr/>
        <p:txBody>
          <a:bodyPr/>
          <a:lstStyle/>
          <a:p>
            <a:fld id="{F28CF0DA-E549-4D24-A73F-CAD3E0FAD5D3}" type="slidenum">
              <a:rPr lang="it-IT" smtClean="0"/>
              <a:t>4</a:t>
            </a:fld>
            <a:endParaRPr lang="it-IT"/>
          </a:p>
        </p:txBody>
      </p:sp>
    </p:spTree>
    <p:extLst>
      <p:ext uri="{BB962C8B-B14F-4D97-AF65-F5344CB8AC3E}">
        <p14:creationId xmlns:p14="http://schemas.microsoft.com/office/powerpoint/2010/main" val="2166246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57C58C-89DE-4150-AABE-4C7E6509E710}"/>
              </a:ext>
            </a:extLst>
          </p:cNvPr>
          <p:cNvSpPr>
            <a:spLocks noGrp="1"/>
          </p:cNvSpPr>
          <p:nvPr>
            <p:ph type="title"/>
          </p:nvPr>
        </p:nvSpPr>
        <p:spPr/>
        <p:txBody>
          <a:bodyPr/>
          <a:lstStyle/>
          <a:p>
            <a:pPr algn="ctr"/>
            <a:r>
              <a:rPr lang="it-IT" dirty="0"/>
              <a:t>Il </a:t>
            </a:r>
            <a:r>
              <a:rPr lang="it-IT" u="sng" dirty="0"/>
              <a:t>tempo</a:t>
            </a:r>
            <a:r>
              <a:rPr lang="it-IT" dirty="0"/>
              <a:t> della proposta</a:t>
            </a:r>
          </a:p>
        </p:txBody>
      </p:sp>
      <p:sp>
        <p:nvSpPr>
          <p:cNvPr id="3" name="Segnaposto contenuto 2">
            <a:extLst>
              <a:ext uri="{FF2B5EF4-FFF2-40B4-BE49-F238E27FC236}">
                <a16:creationId xmlns:a16="http://schemas.microsoft.com/office/drawing/2014/main" id="{4CACF022-6508-4556-9D9F-8F0F80C9BDE4}"/>
              </a:ext>
            </a:extLst>
          </p:cNvPr>
          <p:cNvSpPr>
            <a:spLocks noGrp="1"/>
          </p:cNvSpPr>
          <p:nvPr>
            <p:ph idx="1"/>
          </p:nvPr>
        </p:nvSpPr>
        <p:spPr>
          <a:xfrm>
            <a:off x="619125" y="1400175"/>
            <a:ext cx="10515600" cy="5229225"/>
          </a:xfrm>
        </p:spPr>
        <p:txBody>
          <a:bodyPr/>
          <a:lstStyle/>
          <a:p>
            <a:r>
              <a:rPr lang="it-IT" dirty="0"/>
              <a:t>- </a:t>
            </a:r>
            <a:r>
              <a:rPr lang="it-IT" dirty="0" err="1"/>
              <a:t>dies</a:t>
            </a:r>
            <a:r>
              <a:rPr lang="it-IT" dirty="0"/>
              <a:t> a quo : </a:t>
            </a:r>
            <a:r>
              <a:rPr lang="it-IT" u="sng" dirty="0"/>
              <a:t>alternativa</a:t>
            </a:r>
          </a:p>
          <a:p>
            <a:endParaRPr lang="it-IT" dirty="0"/>
          </a:p>
          <a:p>
            <a:endParaRPr lang="it-IT" dirty="0"/>
          </a:p>
          <a:p>
            <a:endParaRPr lang="it-IT" dirty="0"/>
          </a:p>
          <a:p>
            <a:r>
              <a:rPr lang="it-IT" dirty="0"/>
              <a:t>- </a:t>
            </a:r>
            <a:r>
              <a:rPr lang="it-IT" dirty="0" err="1"/>
              <a:t>dies</a:t>
            </a:r>
            <a:r>
              <a:rPr lang="it-IT" dirty="0"/>
              <a:t> ad </a:t>
            </a:r>
            <a:r>
              <a:rPr lang="it-IT" dirty="0" err="1"/>
              <a:t>quem</a:t>
            </a:r>
            <a:endParaRPr lang="it-IT" dirty="0"/>
          </a:p>
          <a:p>
            <a:endParaRPr lang="it-IT" dirty="0"/>
          </a:p>
          <a:p>
            <a:endParaRPr lang="it-IT" dirty="0"/>
          </a:p>
          <a:p>
            <a:endParaRPr lang="it-IT" dirty="0"/>
          </a:p>
          <a:p>
            <a:endParaRPr lang="it-IT" dirty="0"/>
          </a:p>
          <a:p>
            <a:r>
              <a:rPr lang="it-IT" dirty="0"/>
              <a:t>- Modificabilità   </a:t>
            </a:r>
          </a:p>
        </p:txBody>
      </p:sp>
      <p:sp>
        <p:nvSpPr>
          <p:cNvPr id="4" name="Segnaposto numero diapositiva 3">
            <a:extLst>
              <a:ext uri="{FF2B5EF4-FFF2-40B4-BE49-F238E27FC236}">
                <a16:creationId xmlns:a16="http://schemas.microsoft.com/office/drawing/2014/main" id="{A0AB90A0-28F5-438E-9B94-FE8BC14AD175}"/>
              </a:ext>
            </a:extLst>
          </p:cNvPr>
          <p:cNvSpPr>
            <a:spLocks noGrp="1"/>
          </p:cNvSpPr>
          <p:nvPr>
            <p:ph type="sldNum" sz="quarter" idx="12"/>
          </p:nvPr>
        </p:nvSpPr>
        <p:spPr/>
        <p:txBody>
          <a:bodyPr/>
          <a:lstStyle/>
          <a:p>
            <a:fld id="{F28CF0DA-E549-4D24-A73F-CAD3E0FAD5D3}" type="slidenum">
              <a:rPr lang="it-IT" smtClean="0"/>
              <a:t>5</a:t>
            </a:fld>
            <a:endParaRPr lang="it-IT"/>
          </a:p>
        </p:txBody>
      </p:sp>
      <p:sp>
        <p:nvSpPr>
          <p:cNvPr id="6" name="Ovale 5">
            <a:extLst>
              <a:ext uri="{FF2B5EF4-FFF2-40B4-BE49-F238E27FC236}">
                <a16:creationId xmlns:a16="http://schemas.microsoft.com/office/drawing/2014/main" id="{32D504A9-6393-4DA3-861A-5BA284675AAA}"/>
              </a:ext>
            </a:extLst>
          </p:cNvPr>
          <p:cNvSpPr/>
          <p:nvPr/>
        </p:nvSpPr>
        <p:spPr>
          <a:xfrm>
            <a:off x="3990974" y="2247900"/>
            <a:ext cx="220027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Il ricorso del debitore con l’attestazione </a:t>
            </a:r>
          </a:p>
        </p:txBody>
      </p:sp>
      <p:sp>
        <p:nvSpPr>
          <p:cNvPr id="7" name="Ovale 6">
            <a:extLst>
              <a:ext uri="{FF2B5EF4-FFF2-40B4-BE49-F238E27FC236}">
                <a16:creationId xmlns:a16="http://schemas.microsoft.com/office/drawing/2014/main" id="{EE865ACC-854C-4CF5-A0EA-806419710A70}"/>
              </a:ext>
            </a:extLst>
          </p:cNvPr>
          <p:cNvSpPr/>
          <p:nvPr/>
        </p:nvSpPr>
        <p:spPr>
          <a:xfrm>
            <a:off x="7453312" y="2193131"/>
            <a:ext cx="24193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Il decreto di ammissione del tribunale </a:t>
            </a:r>
          </a:p>
        </p:txBody>
      </p:sp>
      <p:sp>
        <p:nvSpPr>
          <p:cNvPr id="8" name="Ovale 7">
            <a:extLst>
              <a:ext uri="{FF2B5EF4-FFF2-40B4-BE49-F238E27FC236}">
                <a16:creationId xmlns:a16="http://schemas.microsoft.com/office/drawing/2014/main" id="{C3050594-2582-4DAA-851E-85F2E5D25BD3}"/>
              </a:ext>
            </a:extLst>
          </p:cNvPr>
          <p:cNvSpPr/>
          <p:nvPr/>
        </p:nvSpPr>
        <p:spPr>
          <a:xfrm>
            <a:off x="3690937" y="3719512"/>
            <a:ext cx="2800349" cy="1266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30 gg. prima della adunanza nella LF</a:t>
            </a:r>
          </a:p>
        </p:txBody>
      </p:sp>
      <p:sp>
        <p:nvSpPr>
          <p:cNvPr id="9" name="Ovale 8">
            <a:extLst>
              <a:ext uri="{FF2B5EF4-FFF2-40B4-BE49-F238E27FC236}">
                <a16:creationId xmlns:a16="http://schemas.microsoft.com/office/drawing/2014/main" id="{2444BC3E-DB72-4E01-816C-C1355A96FD17}"/>
              </a:ext>
            </a:extLst>
          </p:cNvPr>
          <p:cNvSpPr/>
          <p:nvPr/>
        </p:nvSpPr>
        <p:spPr>
          <a:xfrm>
            <a:off x="7453312" y="3719512"/>
            <a:ext cx="3900488" cy="1266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30 gg. prima dell’inizio delle operazioni di voto nel CCII</a:t>
            </a:r>
          </a:p>
        </p:txBody>
      </p:sp>
      <p:sp>
        <p:nvSpPr>
          <p:cNvPr id="10" name="Rettangolo 9">
            <a:extLst>
              <a:ext uri="{FF2B5EF4-FFF2-40B4-BE49-F238E27FC236}">
                <a16:creationId xmlns:a16="http://schemas.microsoft.com/office/drawing/2014/main" id="{596C10D0-1C51-49E8-AD6A-3589EF4D0B8F}"/>
              </a:ext>
            </a:extLst>
          </p:cNvPr>
          <p:cNvSpPr/>
          <p:nvPr/>
        </p:nvSpPr>
        <p:spPr>
          <a:xfrm>
            <a:off x="3333750" y="5391149"/>
            <a:ext cx="2028825" cy="987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15 gg. prima della adunanza nella LF	</a:t>
            </a:r>
          </a:p>
        </p:txBody>
      </p:sp>
      <p:sp>
        <p:nvSpPr>
          <p:cNvPr id="11" name="Rettangolo 10">
            <a:extLst>
              <a:ext uri="{FF2B5EF4-FFF2-40B4-BE49-F238E27FC236}">
                <a16:creationId xmlns:a16="http://schemas.microsoft.com/office/drawing/2014/main" id="{44AA96F8-D4E1-4D59-9E6E-42AE77FCB2A7}"/>
              </a:ext>
            </a:extLst>
          </p:cNvPr>
          <p:cNvSpPr/>
          <p:nvPr/>
        </p:nvSpPr>
        <p:spPr>
          <a:xfrm>
            <a:off x="7639050" y="5441950"/>
            <a:ext cx="2743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20 gg. prima dell’inizio del voto nel CCII</a:t>
            </a:r>
          </a:p>
        </p:txBody>
      </p:sp>
    </p:spTree>
    <p:extLst>
      <p:ext uri="{BB962C8B-B14F-4D97-AF65-F5344CB8AC3E}">
        <p14:creationId xmlns:p14="http://schemas.microsoft.com/office/powerpoint/2010/main" val="129120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C55846-92C1-4D6C-9AF5-A13A90615C9C}"/>
              </a:ext>
            </a:extLst>
          </p:cNvPr>
          <p:cNvSpPr>
            <a:spLocks noGrp="1"/>
          </p:cNvSpPr>
          <p:nvPr>
            <p:ph type="title"/>
          </p:nvPr>
        </p:nvSpPr>
        <p:spPr/>
        <p:txBody>
          <a:bodyPr/>
          <a:lstStyle/>
          <a:p>
            <a:pPr algn="ctr"/>
            <a:r>
              <a:rPr lang="it-IT" dirty="0"/>
              <a:t>Cause di inammissibilità della proposta concorrente</a:t>
            </a:r>
          </a:p>
        </p:txBody>
      </p:sp>
      <p:sp>
        <p:nvSpPr>
          <p:cNvPr id="3" name="Segnaposto contenuto 2">
            <a:extLst>
              <a:ext uri="{FF2B5EF4-FFF2-40B4-BE49-F238E27FC236}">
                <a16:creationId xmlns:a16="http://schemas.microsoft.com/office/drawing/2014/main" id="{66A99BA9-B90B-4314-B152-B8B0A9B64A5F}"/>
              </a:ext>
            </a:extLst>
          </p:cNvPr>
          <p:cNvSpPr>
            <a:spLocks noGrp="1"/>
          </p:cNvSpPr>
          <p:nvPr>
            <p:ph idx="1"/>
          </p:nvPr>
        </p:nvSpPr>
        <p:spPr/>
        <p:txBody>
          <a:bodyPr/>
          <a:lstStyle/>
          <a:p>
            <a:pPr marL="0" indent="0">
              <a:buNone/>
            </a:pPr>
            <a:r>
              <a:rPr lang="it-IT" dirty="0"/>
              <a:t>- Piano di CP con attestazione che indica il soddisfacimento dei creditori chirografari</a:t>
            </a:r>
          </a:p>
          <a:p>
            <a:r>
              <a:rPr lang="it-IT" dirty="0"/>
              <a:t>LF  &gt; 30 % CP continuità e    &gt; 40% CP liquidatorio </a:t>
            </a:r>
          </a:p>
          <a:p>
            <a:r>
              <a:rPr lang="it-IT" dirty="0"/>
              <a:t>CCII  &gt; 30%     e &gt; 20% (misura premiale) </a:t>
            </a:r>
          </a:p>
          <a:p>
            <a:endParaRPr lang="it-IT" dirty="0"/>
          </a:p>
          <a:p>
            <a:pPr>
              <a:buFontTx/>
              <a:buChar char="-"/>
            </a:pPr>
            <a:r>
              <a:rPr lang="it-IT" dirty="0"/>
              <a:t>Errata formazione delle classi (unica ipotesi nella LF) o nella LF è, comunque, implicito un giudizio di ammissibilità?</a:t>
            </a:r>
          </a:p>
          <a:p>
            <a:pPr>
              <a:buFontTx/>
              <a:buChar char="-"/>
            </a:pPr>
            <a:r>
              <a:rPr lang="it-IT" dirty="0"/>
              <a:t>Violazione ordine delle prelazioni</a:t>
            </a:r>
          </a:p>
          <a:p>
            <a:pPr>
              <a:buFontTx/>
              <a:buChar char="-"/>
            </a:pPr>
            <a:r>
              <a:rPr lang="it-IT" dirty="0"/>
              <a:t>Mancanza di attestazione (o vizi) relativi ai privilegi incapienti</a:t>
            </a:r>
          </a:p>
        </p:txBody>
      </p:sp>
      <p:sp>
        <p:nvSpPr>
          <p:cNvPr id="4" name="Segnaposto numero diapositiva 3">
            <a:extLst>
              <a:ext uri="{FF2B5EF4-FFF2-40B4-BE49-F238E27FC236}">
                <a16:creationId xmlns:a16="http://schemas.microsoft.com/office/drawing/2014/main" id="{5085FC0B-1C11-4D6A-B616-7E62A0F2425E}"/>
              </a:ext>
            </a:extLst>
          </p:cNvPr>
          <p:cNvSpPr>
            <a:spLocks noGrp="1"/>
          </p:cNvSpPr>
          <p:nvPr>
            <p:ph type="sldNum" sz="quarter" idx="12"/>
          </p:nvPr>
        </p:nvSpPr>
        <p:spPr/>
        <p:txBody>
          <a:bodyPr/>
          <a:lstStyle/>
          <a:p>
            <a:fld id="{F28CF0DA-E549-4D24-A73F-CAD3E0FAD5D3}" type="slidenum">
              <a:rPr lang="it-IT" smtClean="0"/>
              <a:t>6</a:t>
            </a:fld>
            <a:endParaRPr lang="it-IT"/>
          </a:p>
        </p:txBody>
      </p:sp>
    </p:spTree>
    <p:extLst>
      <p:ext uri="{BB962C8B-B14F-4D97-AF65-F5344CB8AC3E}">
        <p14:creationId xmlns:p14="http://schemas.microsoft.com/office/powerpoint/2010/main" val="161741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03F0A7-879A-456F-8109-B65A589AD00A}"/>
              </a:ext>
            </a:extLst>
          </p:cNvPr>
          <p:cNvSpPr>
            <a:spLocks noGrp="1"/>
          </p:cNvSpPr>
          <p:nvPr>
            <p:ph type="title"/>
          </p:nvPr>
        </p:nvSpPr>
        <p:spPr/>
        <p:txBody>
          <a:bodyPr/>
          <a:lstStyle/>
          <a:p>
            <a:pPr algn="ctr"/>
            <a:r>
              <a:rPr lang="it-IT" u="sng" dirty="0"/>
              <a:t>Legittimazione</a:t>
            </a:r>
            <a:r>
              <a:rPr lang="it-IT" dirty="0"/>
              <a:t> alla presentazione della proposta</a:t>
            </a:r>
          </a:p>
        </p:txBody>
      </p:sp>
      <p:sp>
        <p:nvSpPr>
          <p:cNvPr id="3" name="Segnaposto contenuto 2">
            <a:extLst>
              <a:ext uri="{FF2B5EF4-FFF2-40B4-BE49-F238E27FC236}">
                <a16:creationId xmlns:a16="http://schemas.microsoft.com/office/drawing/2014/main" id="{FF9BDFF0-DFA3-49FF-B951-345FD1707633}"/>
              </a:ext>
            </a:extLst>
          </p:cNvPr>
          <p:cNvSpPr>
            <a:spLocks noGrp="1"/>
          </p:cNvSpPr>
          <p:nvPr>
            <p:ph idx="1"/>
          </p:nvPr>
        </p:nvSpPr>
        <p:spPr/>
        <p:txBody>
          <a:bodyPr>
            <a:normAutofit fontScale="70000" lnSpcReduction="20000"/>
          </a:bodyPr>
          <a:lstStyle/>
          <a:p>
            <a:r>
              <a:rPr lang="it-IT" dirty="0"/>
              <a:t>- solo i creditori (non un ‘Terzo’)</a:t>
            </a:r>
          </a:p>
          <a:p>
            <a:r>
              <a:rPr lang="it-IT" dirty="0"/>
              <a:t>- solo i creditori che sono titolari di quota &gt; 10% dei crediti (</a:t>
            </a:r>
            <a:r>
              <a:rPr lang="it-IT" dirty="0" err="1"/>
              <a:t>chiro</a:t>
            </a:r>
            <a:r>
              <a:rPr lang="it-IT" dirty="0"/>
              <a:t> e/o privilegiati e postergati, </a:t>
            </a:r>
            <a:r>
              <a:rPr lang="it-IT" dirty="0" err="1"/>
              <a:t>purchè</a:t>
            </a:r>
            <a:r>
              <a:rPr lang="it-IT" dirty="0"/>
              <a:t> non ricadenti nell’esclusione delle parti correlate); non i crediti prededucibili post-domanda</a:t>
            </a:r>
          </a:p>
          <a:p>
            <a:r>
              <a:rPr lang="it-IT" dirty="0"/>
              <a:t>- non si conteggia nel numeratore il monte-crediti delle società controllanti, controllate o collegate del debitore in modo da evitare che gli acquisti siano fatti da parti correlate al debitore</a:t>
            </a:r>
          </a:p>
          <a:p>
            <a:r>
              <a:rPr lang="it-IT" dirty="0"/>
              <a:t>- i crediti possono essere acquistati sino al momento di deposito della proposta concorrente</a:t>
            </a:r>
          </a:p>
          <a:p>
            <a:r>
              <a:rPr lang="it-IT" dirty="0"/>
              <a:t>- è ammessa la legittimazione del Terzo che diviene creditore per acquisti tutti intervenuti dopo la domanda di CP ?</a:t>
            </a:r>
          </a:p>
          <a:p>
            <a:r>
              <a:rPr lang="it-IT" dirty="0"/>
              <a:t>Il problema del prezzo di acquisto dei crediti (difetti informativi per stabilire il prezzo che consente di migliorare il soddisfacimento dei creditori)</a:t>
            </a:r>
          </a:p>
          <a:p>
            <a:r>
              <a:rPr lang="it-IT" dirty="0"/>
              <a:t>Non è sufficiente la mera titolarità gestoria del credito</a:t>
            </a:r>
          </a:p>
          <a:p>
            <a:r>
              <a:rPr lang="it-IT" dirty="0"/>
              <a:t>Problemi legati a condizioni di riacquisto di crediti</a:t>
            </a:r>
          </a:p>
        </p:txBody>
      </p:sp>
      <p:sp>
        <p:nvSpPr>
          <p:cNvPr id="4" name="Segnaposto numero diapositiva 3">
            <a:extLst>
              <a:ext uri="{FF2B5EF4-FFF2-40B4-BE49-F238E27FC236}">
                <a16:creationId xmlns:a16="http://schemas.microsoft.com/office/drawing/2014/main" id="{49E32E43-091A-45D7-B762-0A1450CCFAE1}"/>
              </a:ext>
            </a:extLst>
          </p:cNvPr>
          <p:cNvSpPr>
            <a:spLocks noGrp="1"/>
          </p:cNvSpPr>
          <p:nvPr>
            <p:ph type="sldNum" sz="quarter" idx="12"/>
          </p:nvPr>
        </p:nvSpPr>
        <p:spPr/>
        <p:txBody>
          <a:bodyPr/>
          <a:lstStyle/>
          <a:p>
            <a:fld id="{F28CF0DA-E549-4D24-A73F-CAD3E0FAD5D3}" type="slidenum">
              <a:rPr lang="it-IT" smtClean="0"/>
              <a:t>7</a:t>
            </a:fld>
            <a:endParaRPr lang="it-IT"/>
          </a:p>
        </p:txBody>
      </p:sp>
    </p:spTree>
    <p:extLst>
      <p:ext uri="{BB962C8B-B14F-4D97-AF65-F5344CB8AC3E}">
        <p14:creationId xmlns:p14="http://schemas.microsoft.com/office/powerpoint/2010/main" val="47198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12268F-5F41-4140-A578-DC00371FFB57}"/>
              </a:ext>
            </a:extLst>
          </p:cNvPr>
          <p:cNvSpPr>
            <a:spLocks noGrp="1"/>
          </p:cNvSpPr>
          <p:nvPr>
            <p:ph type="title"/>
          </p:nvPr>
        </p:nvSpPr>
        <p:spPr/>
        <p:txBody>
          <a:bodyPr/>
          <a:lstStyle/>
          <a:p>
            <a:pPr algn="ctr"/>
            <a:r>
              <a:rPr lang="it-IT" dirty="0"/>
              <a:t>La proposta</a:t>
            </a:r>
          </a:p>
        </p:txBody>
      </p:sp>
      <p:sp>
        <p:nvSpPr>
          <p:cNvPr id="3" name="Segnaposto contenuto 2">
            <a:extLst>
              <a:ext uri="{FF2B5EF4-FFF2-40B4-BE49-F238E27FC236}">
                <a16:creationId xmlns:a16="http://schemas.microsoft.com/office/drawing/2014/main" id="{DA22EE44-C5BF-4FFD-AAC4-FE0BB0D567A2}"/>
              </a:ext>
            </a:extLst>
          </p:cNvPr>
          <p:cNvSpPr>
            <a:spLocks noGrp="1"/>
          </p:cNvSpPr>
          <p:nvPr>
            <p:ph idx="1"/>
          </p:nvPr>
        </p:nvSpPr>
        <p:spPr/>
        <p:txBody>
          <a:bodyPr/>
          <a:lstStyle/>
          <a:p>
            <a:r>
              <a:rPr lang="it-IT" dirty="0"/>
              <a:t>può essere del tutto eterogenea rispetto alla proposta del debitore</a:t>
            </a:r>
          </a:p>
          <a:p>
            <a:r>
              <a:rPr lang="it-IT" dirty="0"/>
              <a:t>Non deve essere necessariamente comparabile</a:t>
            </a:r>
          </a:p>
          <a:p>
            <a:r>
              <a:rPr lang="it-IT" dirty="0"/>
              <a:t>Deve essere fattibile ma l’attestazione di fattibilità non è necessaria quando ciò risulta dalle verifiche del Commissario giudiziale (CG)</a:t>
            </a:r>
          </a:p>
          <a:p>
            <a:r>
              <a:rPr lang="it-IT" dirty="0"/>
              <a:t>Occorre l’attestazione per i creditori privilegiati incapienti (salvo, forse, nel caso in cui nella procedura di CP si sia proceduto alla stima)</a:t>
            </a:r>
          </a:p>
          <a:p>
            <a:r>
              <a:rPr lang="it-IT" dirty="0"/>
              <a:t>Sulla proposta deve pronunciarsi il CG con una relazione aggiuntiva</a:t>
            </a:r>
          </a:p>
        </p:txBody>
      </p:sp>
      <p:sp>
        <p:nvSpPr>
          <p:cNvPr id="4" name="Segnaposto numero diapositiva 3">
            <a:extLst>
              <a:ext uri="{FF2B5EF4-FFF2-40B4-BE49-F238E27FC236}">
                <a16:creationId xmlns:a16="http://schemas.microsoft.com/office/drawing/2014/main" id="{129D2F80-FCC9-4E33-AA6E-230E4A7662A2}"/>
              </a:ext>
            </a:extLst>
          </p:cNvPr>
          <p:cNvSpPr>
            <a:spLocks noGrp="1"/>
          </p:cNvSpPr>
          <p:nvPr>
            <p:ph type="sldNum" sz="quarter" idx="12"/>
          </p:nvPr>
        </p:nvSpPr>
        <p:spPr/>
        <p:txBody>
          <a:bodyPr/>
          <a:lstStyle/>
          <a:p>
            <a:fld id="{F28CF0DA-E549-4D24-A73F-CAD3E0FAD5D3}" type="slidenum">
              <a:rPr lang="it-IT" smtClean="0"/>
              <a:t>8</a:t>
            </a:fld>
            <a:endParaRPr lang="it-IT"/>
          </a:p>
        </p:txBody>
      </p:sp>
    </p:spTree>
    <p:extLst>
      <p:ext uri="{BB962C8B-B14F-4D97-AF65-F5344CB8AC3E}">
        <p14:creationId xmlns:p14="http://schemas.microsoft.com/office/powerpoint/2010/main" val="1003220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0976C-72EB-4545-8BE9-C516723B7126}"/>
              </a:ext>
            </a:extLst>
          </p:cNvPr>
          <p:cNvSpPr>
            <a:spLocks noGrp="1"/>
          </p:cNvSpPr>
          <p:nvPr>
            <p:ph type="title"/>
          </p:nvPr>
        </p:nvSpPr>
        <p:spPr/>
        <p:txBody>
          <a:bodyPr/>
          <a:lstStyle/>
          <a:p>
            <a:pPr algn="ctr"/>
            <a:r>
              <a:rPr lang="it-IT" dirty="0"/>
              <a:t>La proposta parassitaria</a:t>
            </a:r>
          </a:p>
        </p:txBody>
      </p:sp>
      <p:sp>
        <p:nvSpPr>
          <p:cNvPr id="3" name="Segnaposto contenuto 2">
            <a:extLst>
              <a:ext uri="{FF2B5EF4-FFF2-40B4-BE49-F238E27FC236}">
                <a16:creationId xmlns:a16="http://schemas.microsoft.com/office/drawing/2014/main" id="{0E70C9B3-0299-46ED-B199-E83F85CEE01F}"/>
              </a:ext>
            </a:extLst>
          </p:cNvPr>
          <p:cNvSpPr>
            <a:spLocks noGrp="1"/>
          </p:cNvSpPr>
          <p:nvPr>
            <p:ph idx="1"/>
          </p:nvPr>
        </p:nvSpPr>
        <p:spPr/>
        <p:txBody>
          <a:bodyPr/>
          <a:lstStyle/>
          <a:p>
            <a:r>
              <a:rPr lang="it-IT" dirty="0"/>
              <a:t>La proposta concorrente può essere totalmente identica a quella del debitore, in teoria anche non migliorativa, perché i creditori potrebbero fidarsi più del concorrente che del debitore</a:t>
            </a:r>
          </a:p>
          <a:p>
            <a:r>
              <a:rPr lang="it-IT" dirty="0"/>
              <a:t>Il contenuto ed i limiti dipendono, direttamente, dal livello di informazione cui può avere accesso il creditore interessato</a:t>
            </a:r>
          </a:p>
          <a:p>
            <a:r>
              <a:rPr lang="it-IT" dirty="0"/>
              <a:t>La proposta parassitaria potrebbe includere soltanto, in più, condizioni di informazione, monitoraggio o partecipazione (anche con </a:t>
            </a:r>
            <a:r>
              <a:rPr lang="it-IT" dirty="0" err="1"/>
              <a:t>earn</a:t>
            </a:r>
            <a:r>
              <a:rPr lang="it-IT" dirty="0"/>
              <a:t> out) a favore dei creditori</a:t>
            </a:r>
          </a:p>
        </p:txBody>
      </p:sp>
      <p:sp>
        <p:nvSpPr>
          <p:cNvPr id="4" name="Segnaposto numero diapositiva 3">
            <a:extLst>
              <a:ext uri="{FF2B5EF4-FFF2-40B4-BE49-F238E27FC236}">
                <a16:creationId xmlns:a16="http://schemas.microsoft.com/office/drawing/2014/main" id="{CB946E0B-AE7A-435F-810D-B6C77B65317D}"/>
              </a:ext>
            </a:extLst>
          </p:cNvPr>
          <p:cNvSpPr>
            <a:spLocks noGrp="1"/>
          </p:cNvSpPr>
          <p:nvPr>
            <p:ph type="sldNum" sz="quarter" idx="12"/>
          </p:nvPr>
        </p:nvSpPr>
        <p:spPr/>
        <p:txBody>
          <a:bodyPr/>
          <a:lstStyle/>
          <a:p>
            <a:fld id="{F28CF0DA-E549-4D24-A73F-CAD3E0FAD5D3}" type="slidenum">
              <a:rPr lang="it-IT" smtClean="0"/>
              <a:t>9</a:t>
            </a:fld>
            <a:endParaRPr lang="it-IT"/>
          </a:p>
        </p:txBody>
      </p:sp>
    </p:spTree>
    <p:extLst>
      <p:ext uri="{BB962C8B-B14F-4D97-AF65-F5344CB8AC3E}">
        <p14:creationId xmlns:p14="http://schemas.microsoft.com/office/powerpoint/2010/main" val="36040399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2063</Words>
  <Application>Microsoft Office PowerPoint</Application>
  <PresentationFormat>Widescreen</PresentationFormat>
  <Paragraphs>222</Paragraphs>
  <Slides>29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29</vt:i4>
      </vt:variant>
    </vt:vector>
  </HeadingPairs>
  <TitlesOfParts>
    <vt:vector size="33" baseType="lpstr">
      <vt:lpstr>Arial</vt:lpstr>
      <vt:lpstr>Calibri</vt:lpstr>
      <vt:lpstr>Calibri Light</vt:lpstr>
      <vt:lpstr>Tema di Office</vt:lpstr>
      <vt:lpstr>Master Executive in Crisi d’impresa</vt:lpstr>
      <vt:lpstr>Indice sommario</vt:lpstr>
      <vt:lpstr>Sezione I</vt:lpstr>
      <vt:lpstr>Le proposte concorrenti</vt:lpstr>
      <vt:lpstr>Il tempo della proposta</vt:lpstr>
      <vt:lpstr>Cause di inammissibilità della proposta concorrente</vt:lpstr>
      <vt:lpstr>Legittimazione alla presentazione della proposta</vt:lpstr>
      <vt:lpstr>La proposta</vt:lpstr>
      <vt:lpstr>La proposta parassitaria</vt:lpstr>
      <vt:lpstr>Il voto ‘attivo’</vt:lpstr>
      <vt:lpstr>Il voto ‘passivo’ (LF)</vt:lpstr>
      <vt:lpstr>Il voto ‘passivo’ (CCII)</vt:lpstr>
      <vt:lpstr>Gestione dell’impresa</vt:lpstr>
      <vt:lpstr>Omologazione</vt:lpstr>
      <vt:lpstr>Esecuzione </vt:lpstr>
      <vt:lpstr>Interferenze con le offerte concorrenti</vt:lpstr>
      <vt:lpstr>  Sezione II  </vt:lpstr>
      <vt:lpstr>Offerte concorrenti (in generale)</vt:lpstr>
      <vt:lpstr>Presupposto di applicazione</vt:lpstr>
      <vt:lpstr>Esclusione del procedimento per gara</vt:lpstr>
      <vt:lpstr>Apertura della gara</vt:lpstr>
      <vt:lpstr>Decreto di apertura</vt:lpstr>
      <vt:lpstr>Contenuto del decreto di apertura</vt:lpstr>
      <vt:lpstr>Le offerte</vt:lpstr>
      <vt:lpstr>La gara</vt:lpstr>
      <vt:lpstr>Esito della gara</vt:lpstr>
      <vt:lpstr>Mancato esperimento della gara</vt:lpstr>
      <vt:lpstr>Effetti della vendita</vt:lpstr>
      <vt:lpstr>Prelazioni legali e convenzionali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Executive in Crisi d’impresa</dc:title>
  <dc:creator>Massimo Fabiani</dc:creator>
  <cp:lastModifiedBy>Masismo Fabiani</cp:lastModifiedBy>
  <cp:revision>13</cp:revision>
  <dcterms:created xsi:type="dcterms:W3CDTF">2021-08-31T14:02:18Z</dcterms:created>
  <dcterms:modified xsi:type="dcterms:W3CDTF">2021-09-02T15:05:43Z</dcterms:modified>
</cp:coreProperties>
</file>