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80" r:id="rId3"/>
    <p:sldId id="277" r:id="rId4"/>
    <p:sldId id="272" r:id="rId5"/>
    <p:sldId id="273" r:id="rId6"/>
    <p:sldId id="274" r:id="rId7"/>
    <p:sldId id="275" r:id="rId8"/>
    <p:sldId id="276" r:id="rId9"/>
    <p:sldId id="257" r:id="rId10"/>
    <p:sldId id="258" r:id="rId11"/>
    <p:sldId id="259" r:id="rId12"/>
    <p:sldId id="260" r:id="rId13"/>
    <p:sldId id="261" r:id="rId14"/>
    <p:sldId id="263" r:id="rId15"/>
    <p:sldId id="262" r:id="rId16"/>
    <p:sldId id="267" r:id="rId17"/>
    <p:sldId id="264" r:id="rId18"/>
    <p:sldId id="265" r:id="rId19"/>
    <p:sldId id="268" r:id="rId20"/>
    <p:sldId id="269" r:id="rId21"/>
    <p:sldId id="271" r:id="rId22"/>
    <p:sldId id="270" r:id="rId23"/>
    <p:sldId id="278" r:id="rId24"/>
    <p:sldId id="279"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Lst>
  <p:sldSz cx="12192000" cy="6858000"/>
  <p:notesSz cx="6797675" cy="99282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0" autoAdjust="0"/>
    <p:restoredTop sz="94660"/>
  </p:normalViewPr>
  <p:slideViewPr>
    <p:cSldViewPr snapToGrid="0">
      <p:cViewPr>
        <p:scale>
          <a:sx n="80" d="100"/>
          <a:sy n="80" d="100"/>
        </p:scale>
        <p:origin x="136"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911242-8537-4DD1-BE31-4A1AF8E55503}"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CCD29A30-0835-4FD2-A7D8-39B04DD66A10}">
      <dgm:prSet phldrT="[Testo]"/>
      <dgm:spPr/>
      <dgm:t>
        <a:bodyPr/>
        <a:lstStyle/>
        <a:p>
          <a:r>
            <a:rPr lang="it-IT" dirty="0"/>
            <a:t>‘pro’ </a:t>
          </a:r>
        </a:p>
      </dgm:t>
    </dgm:pt>
    <dgm:pt modelId="{8D6A60D9-9850-4F97-9C85-FE45A5B4F188}" type="parTrans" cxnId="{209642C4-9085-4E86-BB0C-88FF142AD9ED}">
      <dgm:prSet/>
      <dgm:spPr/>
      <dgm:t>
        <a:bodyPr/>
        <a:lstStyle/>
        <a:p>
          <a:endParaRPr lang="it-IT"/>
        </a:p>
      </dgm:t>
    </dgm:pt>
    <dgm:pt modelId="{78204D82-D3E6-4F79-8243-B944352C1A47}" type="sibTrans" cxnId="{209642C4-9085-4E86-BB0C-88FF142AD9ED}">
      <dgm:prSet/>
      <dgm:spPr/>
      <dgm:t>
        <a:bodyPr/>
        <a:lstStyle/>
        <a:p>
          <a:endParaRPr lang="it-IT"/>
        </a:p>
      </dgm:t>
    </dgm:pt>
    <dgm:pt modelId="{4324F37C-B080-4A5A-831D-90BA200809DF}">
      <dgm:prSet phldrT="[Testo]"/>
      <dgm:spPr/>
      <dgm:t>
        <a:bodyPr/>
        <a:lstStyle/>
        <a:p>
          <a:r>
            <a:rPr lang="it-IT" dirty="0"/>
            <a:t>Il debitore può organizzare un piano senza essere pregiudicato da azioni di ‘disturbo’</a:t>
          </a:r>
        </a:p>
      </dgm:t>
    </dgm:pt>
    <dgm:pt modelId="{20CD33E4-0147-4805-8E74-5EC2C4980B7A}" type="parTrans" cxnId="{6FA0AFA4-52E3-4DEF-8B31-76BA5171E77C}">
      <dgm:prSet/>
      <dgm:spPr/>
      <dgm:t>
        <a:bodyPr/>
        <a:lstStyle/>
        <a:p>
          <a:endParaRPr lang="it-IT"/>
        </a:p>
      </dgm:t>
    </dgm:pt>
    <dgm:pt modelId="{03E007F1-5EA1-4784-95D8-6E7468579FF8}" type="sibTrans" cxnId="{6FA0AFA4-52E3-4DEF-8B31-76BA5171E77C}">
      <dgm:prSet/>
      <dgm:spPr/>
      <dgm:t>
        <a:bodyPr/>
        <a:lstStyle/>
        <a:p>
          <a:endParaRPr lang="it-IT"/>
        </a:p>
      </dgm:t>
    </dgm:pt>
    <dgm:pt modelId="{E00D4B45-477A-489C-9925-9281DF91DC2D}">
      <dgm:prSet phldrT="[Testo]"/>
      <dgm:spPr/>
      <dgm:t>
        <a:bodyPr/>
        <a:lstStyle/>
        <a:p>
          <a:r>
            <a:rPr lang="it-IT" dirty="0"/>
            <a:t>Il debitore può impedire, così, che alcuni creditori si dotino all’ultimo minuto di posizioni di favore</a:t>
          </a:r>
        </a:p>
      </dgm:t>
    </dgm:pt>
    <dgm:pt modelId="{FAFF8F49-3055-4299-AC4D-E47C4624C27A}" type="parTrans" cxnId="{A77364F0-9B6F-4387-BC41-D3C5751365BA}">
      <dgm:prSet/>
      <dgm:spPr/>
      <dgm:t>
        <a:bodyPr/>
        <a:lstStyle/>
        <a:p>
          <a:endParaRPr lang="it-IT"/>
        </a:p>
      </dgm:t>
    </dgm:pt>
    <dgm:pt modelId="{11F73F73-BE69-48B5-9A85-28E8E08FC75F}" type="sibTrans" cxnId="{A77364F0-9B6F-4387-BC41-D3C5751365BA}">
      <dgm:prSet/>
      <dgm:spPr/>
      <dgm:t>
        <a:bodyPr/>
        <a:lstStyle/>
        <a:p>
          <a:endParaRPr lang="it-IT"/>
        </a:p>
      </dgm:t>
    </dgm:pt>
    <dgm:pt modelId="{EDD367CB-B547-4B66-A9BA-76CA7CDE809A}">
      <dgm:prSet phldrT="[Testo]"/>
      <dgm:spPr/>
      <dgm:t>
        <a:bodyPr/>
        <a:lstStyle/>
        <a:p>
          <a:r>
            <a:rPr lang="it-IT" dirty="0"/>
            <a:t>‘contro’</a:t>
          </a:r>
        </a:p>
      </dgm:t>
    </dgm:pt>
    <dgm:pt modelId="{AB908840-B138-4263-9DB7-9C1D9807903B}" type="parTrans" cxnId="{416FFF82-EFD0-4A3C-B1D4-53AB33055C9A}">
      <dgm:prSet/>
      <dgm:spPr/>
      <dgm:t>
        <a:bodyPr/>
        <a:lstStyle/>
        <a:p>
          <a:endParaRPr lang="it-IT"/>
        </a:p>
      </dgm:t>
    </dgm:pt>
    <dgm:pt modelId="{B3B00B95-BCCA-4FBB-A27A-39D4C5EE7EAC}" type="sibTrans" cxnId="{416FFF82-EFD0-4A3C-B1D4-53AB33055C9A}">
      <dgm:prSet/>
      <dgm:spPr/>
      <dgm:t>
        <a:bodyPr/>
        <a:lstStyle/>
        <a:p>
          <a:endParaRPr lang="it-IT"/>
        </a:p>
      </dgm:t>
    </dgm:pt>
    <dgm:pt modelId="{EAA48B14-7EA2-491E-84B3-299C0BC161C8}">
      <dgm:prSet phldrT="[Testo]"/>
      <dgm:spPr/>
      <dgm:t>
        <a:bodyPr/>
        <a:lstStyle/>
        <a:p>
          <a:r>
            <a:rPr lang="it-IT" dirty="0"/>
            <a:t>Il debitore non è più il ‘sovrano’ dell’impresa</a:t>
          </a:r>
        </a:p>
      </dgm:t>
    </dgm:pt>
    <dgm:pt modelId="{A45DD009-A846-4CF4-B777-55F6B5C94C17}" type="parTrans" cxnId="{8B5D130A-CCF3-4554-A6EB-76AD72672AF2}">
      <dgm:prSet/>
      <dgm:spPr/>
      <dgm:t>
        <a:bodyPr/>
        <a:lstStyle/>
        <a:p>
          <a:endParaRPr lang="it-IT"/>
        </a:p>
      </dgm:t>
    </dgm:pt>
    <dgm:pt modelId="{CCB2D593-4CD0-4195-B03C-D0D4E01EAD72}" type="sibTrans" cxnId="{8B5D130A-CCF3-4554-A6EB-76AD72672AF2}">
      <dgm:prSet/>
      <dgm:spPr/>
      <dgm:t>
        <a:bodyPr/>
        <a:lstStyle/>
        <a:p>
          <a:endParaRPr lang="it-IT"/>
        </a:p>
      </dgm:t>
    </dgm:pt>
    <dgm:pt modelId="{48669F9E-3703-4B42-AFAF-A705EF49872C}">
      <dgm:prSet phldrT="[Testo]"/>
      <dgm:spPr/>
      <dgm:t>
        <a:bodyPr/>
        <a:lstStyle/>
        <a:p>
          <a:r>
            <a:rPr lang="it-IT" dirty="0"/>
            <a:t>La gestione dell’impresa viene ingessata per i limiti del 161 comma 7</a:t>
          </a:r>
        </a:p>
      </dgm:t>
    </dgm:pt>
    <dgm:pt modelId="{368C56B7-F452-430B-BC9C-EE3D428FF976}" type="parTrans" cxnId="{E8227A88-85AA-476B-987D-A98D619D1736}">
      <dgm:prSet/>
      <dgm:spPr/>
      <dgm:t>
        <a:bodyPr/>
        <a:lstStyle/>
        <a:p>
          <a:endParaRPr lang="it-IT"/>
        </a:p>
      </dgm:t>
    </dgm:pt>
    <dgm:pt modelId="{EFECF462-A500-41F9-9F61-450642A35CC5}" type="sibTrans" cxnId="{E8227A88-85AA-476B-987D-A98D619D1736}">
      <dgm:prSet/>
      <dgm:spPr/>
      <dgm:t>
        <a:bodyPr/>
        <a:lstStyle/>
        <a:p>
          <a:endParaRPr lang="it-IT"/>
        </a:p>
      </dgm:t>
    </dgm:pt>
    <dgm:pt modelId="{A093D24A-9AF4-42DB-B590-C68FCB64CF5B}">
      <dgm:prSet/>
      <dgm:spPr/>
      <dgm:t>
        <a:bodyPr/>
        <a:lstStyle/>
        <a:p>
          <a:r>
            <a:rPr lang="it-IT" dirty="0"/>
            <a:t>Il debitore può stabilizzare l’esposizione debitoria chirografaria</a:t>
          </a:r>
        </a:p>
      </dgm:t>
    </dgm:pt>
    <dgm:pt modelId="{8133756B-A11A-408A-A52D-CAFD10967A83}" type="parTrans" cxnId="{A6D50267-06CE-465F-864E-9A1A748353D9}">
      <dgm:prSet/>
      <dgm:spPr/>
    </dgm:pt>
    <dgm:pt modelId="{9E9B6C34-C9AE-4A92-9300-0B2A04C0E99F}" type="sibTrans" cxnId="{A6D50267-06CE-465F-864E-9A1A748353D9}">
      <dgm:prSet/>
      <dgm:spPr/>
    </dgm:pt>
    <dgm:pt modelId="{86955D97-79B7-4E50-9FB8-561A28A6C449}">
      <dgm:prSet/>
      <dgm:spPr/>
      <dgm:t>
        <a:bodyPr/>
        <a:lstStyle/>
        <a:p>
          <a:r>
            <a:rPr lang="it-IT" dirty="0"/>
            <a:t>Nel periodo di </a:t>
          </a:r>
          <a:r>
            <a:rPr lang="it-IT" dirty="0" err="1"/>
            <a:t>pre</a:t>
          </a:r>
          <a:r>
            <a:rPr lang="it-IT" dirty="0"/>
            <a:t>-CP si applicano tutti i presìdi del 161 </a:t>
          </a:r>
        </a:p>
      </dgm:t>
    </dgm:pt>
    <dgm:pt modelId="{91D356E9-26CA-4B1F-9DB3-EAD524DBDA94}" type="parTrans" cxnId="{17A40B59-0C67-4E97-A2C0-244D27546F70}">
      <dgm:prSet/>
      <dgm:spPr/>
    </dgm:pt>
    <dgm:pt modelId="{65DEF8B7-93B6-4AE5-B1B5-84002E151199}" type="sibTrans" cxnId="{17A40B59-0C67-4E97-A2C0-244D27546F70}">
      <dgm:prSet/>
      <dgm:spPr/>
    </dgm:pt>
    <dgm:pt modelId="{71CCCF05-AD69-4BB6-B66D-85227C448E5E}">
      <dgm:prSet/>
      <dgm:spPr/>
      <dgm:t>
        <a:bodyPr/>
        <a:lstStyle/>
        <a:p>
          <a:r>
            <a:rPr lang="it-IT" dirty="0"/>
            <a:t>Si perde il beneficio della riservatezza</a:t>
          </a:r>
        </a:p>
      </dgm:t>
    </dgm:pt>
    <dgm:pt modelId="{3675289F-A81E-49A0-B6FE-0EF8D1AA5E35}" type="parTrans" cxnId="{89AE1794-96C0-4428-9619-0796600A5CD0}">
      <dgm:prSet/>
      <dgm:spPr/>
    </dgm:pt>
    <dgm:pt modelId="{707BFEA4-27FD-4AD1-ADE6-342B9946613F}" type="sibTrans" cxnId="{89AE1794-96C0-4428-9619-0796600A5CD0}">
      <dgm:prSet/>
      <dgm:spPr/>
    </dgm:pt>
    <dgm:pt modelId="{5ED74266-8F8D-48E7-9A80-853B7EA36518}">
      <dgm:prSet/>
      <dgm:spPr/>
      <dgm:t>
        <a:bodyPr/>
        <a:lstStyle/>
        <a:p>
          <a:r>
            <a:rPr lang="it-IT" dirty="0"/>
            <a:t>Rispetto alla ‘virata’ </a:t>
          </a:r>
          <a:r>
            <a:rPr lang="it-IT" dirty="0" err="1"/>
            <a:t>sull’AdR</a:t>
          </a:r>
          <a:r>
            <a:rPr lang="it-IT" dirty="0"/>
            <a:t>,  il debitore non è soggetto alla omologazione e non ha tempi stringenti per il pagamento degli estranei</a:t>
          </a:r>
        </a:p>
      </dgm:t>
    </dgm:pt>
    <dgm:pt modelId="{93C6F36B-4E9B-4A51-8725-8083AC00AA68}" type="parTrans" cxnId="{F9293726-87BE-4B80-B137-68EC2C21ECF1}">
      <dgm:prSet/>
      <dgm:spPr/>
    </dgm:pt>
    <dgm:pt modelId="{AFDDEF71-775C-4842-9670-68BAA1C26AC7}" type="sibTrans" cxnId="{F9293726-87BE-4B80-B137-68EC2C21ECF1}">
      <dgm:prSet/>
      <dgm:spPr/>
    </dgm:pt>
    <dgm:pt modelId="{521664D7-0A21-4692-BB60-86D8AA85E659}" type="pres">
      <dgm:prSet presAssocID="{13911242-8537-4DD1-BE31-4A1AF8E55503}" presName="diagram" presStyleCnt="0">
        <dgm:presLayoutVars>
          <dgm:chPref val="1"/>
          <dgm:dir/>
          <dgm:animOne val="branch"/>
          <dgm:animLvl val="lvl"/>
          <dgm:resizeHandles/>
        </dgm:presLayoutVars>
      </dgm:prSet>
      <dgm:spPr/>
    </dgm:pt>
    <dgm:pt modelId="{AAABEE56-DA9D-4ABD-A388-6D9B05A654E6}" type="pres">
      <dgm:prSet presAssocID="{CCD29A30-0835-4FD2-A7D8-39B04DD66A10}" presName="root" presStyleCnt="0"/>
      <dgm:spPr/>
    </dgm:pt>
    <dgm:pt modelId="{4D326E51-199A-4687-A5BE-FBD669298223}" type="pres">
      <dgm:prSet presAssocID="{CCD29A30-0835-4FD2-A7D8-39B04DD66A10}" presName="rootComposite" presStyleCnt="0"/>
      <dgm:spPr/>
    </dgm:pt>
    <dgm:pt modelId="{CA6E8A87-79ED-4485-93C4-1E4F5916249A}" type="pres">
      <dgm:prSet presAssocID="{CCD29A30-0835-4FD2-A7D8-39B04DD66A10}" presName="rootText" presStyleLbl="node1" presStyleIdx="0" presStyleCnt="2"/>
      <dgm:spPr/>
    </dgm:pt>
    <dgm:pt modelId="{E1A7D6D3-285E-4AD8-AB79-469FACAE1284}" type="pres">
      <dgm:prSet presAssocID="{CCD29A30-0835-4FD2-A7D8-39B04DD66A10}" presName="rootConnector" presStyleLbl="node1" presStyleIdx="0" presStyleCnt="2"/>
      <dgm:spPr/>
    </dgm:pt>
    <dgm:pt modelId="{AA06C728-629C-40A9-8391-EDD8C1CB2246}" type="pres">
      <dgm:prSet presAssocID="{CCD29A30-0835-4FD2-A7D8-39B04DD66A10}" presName="childShape" presStyleCnt="0"/>
      <dgm:spPr/>
    </dgm:pt>
    <dgm:pt modelId="{05B38965-5988-4B7C-B2E0-EC3A01D954F1}" type="pres">
      <dgm:prSet presAssocID="{20CD33E4-0147-4805-8E74-5EC2C4980B7A}" presName="Name13" presStyleLbl="parChTrans1D2" presStyleIdx="0" presStyleCnt="8"/>
      <dgm:spPr/>
    </dgm:pt>
    <dgm:pt modelId="{2C9E7DA7-431F-4599-B8C7-6297F219B9BC}" type="pres">
      <dgm:prSet presAssocID="{4324F37C-B080-4A5A-831D-90BA200809DF}" presName="childText" presStyleLbl="bgAcc1" presStyleIdx="0" presStyleCnt="8">
        <dgm:presLayoutVars>
          <dgm:bulletEnabled val="1"/>
        </dgm:presLayoutVars>
      </dgm:prSet>
      <dgm:spPr/>
    </dgm:pt>
    <dgm:pt modelId="{28DEB3A5-76CF-4AE0-A2D4-1DD8F9CFC9A9}" type="pres">
      <dgm:prSet presAssocID="{FAFF8F49-3055-4299-AC4D-E47C4624C27A}" presName="Name13" presStyleLbl="parChTrans1D2" presStyleIdx="1" presStyleCnt="8"/>
      <dgm:spPr/>
    </dgm:pt>
    <dgm:pt modelId="{C2C216D4-6025-42E9-8C8E-D4DAFDF0E1CA}" type="pres">
      <dgm:prSet presAssocID="{E00D4B45-477A-489C-9925-9281DF91DC2D}" presName="childText" presStyleLbl="bgAcc1" presStyleIdx="1" presStyleCnt="8">
        <dgm:presLayoutVars>
          <dgm:bulletEnabled val="1"/>
        </dgm:presLayoutVars>
      </dgm:prSet>
      <dgm:spPr/>
    </dgm:pt>
    <dgm:pt modelId="{96C184F1-AB97-4A11-B573-CBEB9AA67585}" type="pres">
      <dgm:prSet presAssocID="{8133756B-A11A-408A-A52D-CAFD10967A83}" presName="Name13" presStyleLbl="parChTrans1D2" presStyleIdx="2" presStyleCnt="8"/>
      <dgm:spPr/>
    </dgm:pt>
    <dgm:pt modelId="{D4ACA636-DD36-4CDC-B029-1999C801D316}" type="pres">
      <dgm:prSet presAssocID="{A093D24A-9AF4-42DB-B590-C68FCB64CF5B}" presName="childText" presStyleLbl="bgAcc1" presStyleIdx="2" presStyleCnt="8">
        <dgm:presLayoutVars>
          <dgm:bulletEnabled val="1"/>
        </dgm:presLayoutVars>
      </dgm:prSet>
      <dgm:spPr/>
    </dgm:pt>
    <dgm:pt modelId="{CAE69BB5-9511-41E7-AAD7-34C34FBC9B12}" type="pres">
      <dgm:prSet presAssocID="{93C6F36B-4E9B-4A51-8725-8083AC00AA68}" presName="Name13" presStyleLbl="parChTrans1D2" presStyleIdx="3" presStyleCnt="8"/>
      <dgm:spPr/>
    </dgm:pt>
    <dgm:pt modelId="{87689CB9-AD48-4CE0-8555-DDF5EED60845}" type="pres">
      <dgm:prSet presAssocID="{5ED74266-8F8D-48E7-9A80-853B7EA36518}" presName="childText" presStyleLbl="bgAcc1" presStyleIdx="3" presStyleCnt="8">
        <dgm:presLayoutVars>
          <dgm:bulletEnabled val="1"/>
        </dgm:presLayoutVars>
      </dgm:prSet>
      <dgm:spPr/>
    </dgm:pt>
    <dgm:pt modelId="{095CF48A-835A-4EDC-8920-4ACF65C54E10}" type="pres">
      <dgm:prSet presAssocID="{EDD367CB-B547-4B66-A9BA-76CA7CDE809A}" presName="root" presStyleCnt="0"/>
      <dgm:spPr/>
    </dgm:pt>
    <dgm:pt modelId="{739C0369-0092-4AF8-B2B9-D14AE3C5D856}" type="pres">
      <dgm:prSet presAssocID="{EDD367CB-B547-4B66-A9BA-76CA7CDE809A}" presName="rootComposite" presStyleCnt="0"/>
      <dgm:spPr/>
    </dgm:pt>
    <dgm:pt modelId="{2BF19210-D81B-43C1-B79F-F7B7C44888FF}" type="pres">
      <dgm:prSet presAssocID="{EDD367CB-B547-4B66-A9BA-76CA7CDE809A}" presName="rootText" presStyleLbl="node1" presStyleIdx="1" presStyleCnt="2"/>
      <dgm:spPr/>
    </dgm:pt>
    <dgm:pt modelId="{6B8801E3-1A52-4E07-A834-194012138C1D}" type="pres">
      <dgm:prSet presAssocID="{EDD367CB-B547-4B66-A9BA-76CA7CDE809A}" presName="rootConnector" presStyleLbl="node1" presStyleIdx="1" presStyleCnt="2"/>
      <dgm:spPr/>
    </dgm:pt>
    <dgm:pt modelId="{A4F42540-8B9E-466B-85AE-86C8D91D174A}" type="pres">
      <dgm:prSet presAssocID="{EDD367CB-B547-4B66-A9BA-76CA7CDE809A}" presName="childShape" presStyleCnt="0"/>
      <dgm:spPr/>
    </dgm:pt>
    <dgm:pt modelId="{B16D53A7-5CD0-4CE9-821C-1612B6B1C726}" type="pres">
      <dgm:prSet presAssocID="{A45DD009-A846-4CF4-B777-55F6B5C94C17}" presName="Name13" presStyleLbl="parChTrans1D2" presStyleIdx="4" presStyleCnt="8"/>
      <dgm:spPr/>
    </dgm:pt>
    <dgm:pt modelId="{2C8212AE-5984-4F59-A7FF-96AAE2C5F1E8}" type="pres">
      <dgm:prSet presAssocID="{EAA48B14-7EA2-491E-84B3-299C0BC161C8}" presName="childText" presStyleLbl="bgAcc1" presStyleIdx="4" presStyleCnt="8">
        <dgm:presLayoutVars>
          <dgm:bulletEnabled val="1"/>
        </dgm:presLayoutVars>
      </dgm:prSet>
      <dgm:spPr/>
    </dgm:pt>
    <dgm:pt modelId="{E3EA135B-291D-40E6-BE08-FBAF9EE7BB2C}" type="pres">
      <dgm:prSet presAssocID="{368C56B7-F452-430B-BC9C-EE3D428FF976}" presName="Name13" presStyleLbl="parChTrans1D2" presStyleIdx="5" presStyleCnt="8"/>
      <dgm:spPr/>
    </dgm:pt>
    <dgm:pt modelId="{17CA39C0-6D8B-4F5E-8039-74EDEA8F0AC4}" type="pres">
      <dgm:prSet presAssocID="{48669F9E-3703-4B42-AFAF-A705EF49872C}" presName="childText" presStyleLbl="bgAcc1" presStyleIdx="5" presStyleCnt="8">
        <dgm:presLayoutVars>
          <dgm:bulletEnabled val="1"/>
        </dgm:presLayoutVars>
      </dgm:prSet>
      <dgm:spPr/>
    </dgm:pt>
    <dgm:pt modelId="{4D737A58-2875-4CFB-BF11-0246BE3DC9BE}" type="pres">
      <dgm:prSet presAssocID="{91D356E9-26CA-4B1F-9DB3-EAD524DBDA94}" presName="Name13" presStyleLbl="parChTrans1D2" presStyleIdx="6" presStyleCnt="8"/>
      <dgm:spPr/>
    </dgm:pt>
    <dgm:pt modelId="{939DCCD8-4BB6-4C88-852F-8DA385C8A683}" type="pres">
      <dgm:prSet presAssocID="{86955D97-79B7-4E50-9FB8-561A28A6C449}" presName="childText" presStyleLbl="bgAcc1" presStyleIdx="6" presStyleCnt="8">
        <dgm:presLayoutVars>
          <dgm:bulletEnabled val="1"/>
        </dgm:presLayoutVars>
      </dgm:prSet>
      <dgm:spPr/>
    </dgm:pt>
    <dgm:pt modelId="{DC909A36-7798-495C-9159-1E3005FC6F95}" type="pres">
      <dgm:prSet presAssocID="{3675289F-A81E-49A0-B6FE-0EF8D1AA5E35}" presName="Name13" presStyleLbl="parChTrans1D2" presStyleIdx="7" presStyleCnt="8"/>
      <dgm:spPr/>
    </dgm:pt>
    <dgm:pt modelId="{87FFB86D-D6D5-439D-B977-B0F4E50BA71E}" type="pres">
      <dgm:prSet presAssocID="{71CCCF05-AD69-4BB6-B66D-85227C448E5E}" presName="childText" presStyleLbl="bgAcc1" presStyleIdx="7" presStyleCnt="8">
        <dgm:presLayoutVars>
          <dgm:bulletEnabled val="1"/>
        </dgm:presLayoutVars>
      </dgm:prSet>
      <dgm:spPr/>
    </dgm:pt>
  </dgm:ptLst>
  <dgm:cxnLst>
    <dgm:cxn modelId="{8B5D130A-CCF3-4554-A6EB-76AD72672AF2}" srcId="{EDD367CB-B547-4B66-A9BA-76CA7CDE809A}" destId="{EAA48B14-7EA2-491E-84B3-299C0BC161C8}" srcOrd="0" destOrd="0" parTransId="{A45DD009-A846-4CF4-B777-55F6B5C94C17}" sibTransId="{CCB2D593-4CD0-4195-B03C-D0D4E01EAD72}"/>
    <dgm:cxn modelId="{4C33F50E-F34D-4A0A-BE3B-BC4AD24496C7}" type="presOf" srcId="{91D356E9-26CA-4B1F-9DB3-EAD524DBDA94}" destId="{4D737A58-2875-4CFB-BF11-0246BE3DC9BE}" srcOrd="0" destOrd="0" presId="urn:microsoft.com/office/officeart/2005/8/layout/hierarchy3"/>
    <dgm:cxn modelId="{F9293726-87BE-4B80-B137-68EC2C21ECF1}" srcId="{CCD29A30-0835-4FD2-A7D8-39B04DD66A10}" destId="{5ED74266-8F8D-48E7-9A80-853B7EA36518}" srcOrd="3" destOrd="0" parTransId="{93C6F36B-4E9B-4A51-8725-8083AC00AA68}" sibTransId="{AFDDEF71-775C-4842-9670-68BAA1C26AC7}"/>
    <dgm:cxn modelId="{AFEAA327-29D0-4B01-B319-D51C9AF5DF22}" type="presOf" srcId="{A45DD009-A846-4CF4-B777-55F6B5C94C17}" destId="{B16D53A7-5CD0-4CE9-821C-1612B6B1C726}" srcOrd="0" destOrd="0" presId="urn:microsoft.com/office/officeart/2005/8/layout/hierarchy3"/>
    <dgm:cxn modelId="{AA493F33-819E-440F-BBF4-0FF1F514485A}" type="presOf" srcId="{A093D24A-9AF4-42DB-B590-C68FCB64CF5B}" destId="{D4ACA636-DD36-4CDC-B029-1999C801D316}" srcOrd="0" destOrd="0" presId="urn:microsoft.com/office/officeart/2005/8/layout/hierarchy3"/>
    <dgm:cxn modelId="{CE219034-244F-4195-B0D5-73B794DC5262}" type="presOf" srcId="{EDD367CB-B547-4B66-A9BA-76CA7CDE809A}" destId="{6B8801E3-1A52-4E07-A834-194012138C1D}" srcOrd="1" destOrd="0" presId="urn:microsoft.com/office/officeart/2005/8/layout/hierarchy3"/>
    <dgm:cxn modelId="{A6D50267-06CE-465F-864E-9A1A748353D9}" srcId="{CCD29A30-0835-4FD2-A7D8-39B04DD66A10}" destId="{A093D24A-9AF4-42DB-B590-C68FCB64CF5B}" srcOrd="2" destOrd="0" parTransId="{8133756B-A11A-408A-A52D-CAFD10967A83}" sibTransId="{9E9B6C34-C9AE-4A92-9300-0B2A04C0E99F}"/>
    <dgm:cxn modelId="{A95EDA4A-FCF6-4F62-90A9-8EE66E4DB708}" type="presOf" srcId="{13911242-8537-4DD1-BE31-4A1AF8E55503}" destId="{521664D7-0A21-4692-BB60-86D8AA85E659}" srcOrd="0" destOrd="0" presId="urn:microsoft.com/office/officeart/2005/8/layout/hierarchy3"/>
    <dgm:cxn modelId="{99BD166B-F984-469D-B6A2-BB49164A3DA0}" type="presOf" srcId="{48669F9E-3703-4B42-AFAF-A705EF49872C}" destId="{17CA39C0-6D8B-4F5E-8039-74EDEA8F0AC4}" srcOrd="0" destOrd="0" presId="urn:microsoft.com/office/officeart/2005/8/layout/hierarchy3"/>
    <dgm:cxn modelId="{DFE9224D-FF8E-463A-91E7-EF0AAF7A6098}" type="presOf" srcId="{CCD29A30-0835-4FD2-A7D8-39B04DD66A10}" destId="{E1A7D6D3-285E-4AD8-AB79-469FACAE1284}" srcOrd="1" destOrd="0" presId="urn:microsoft.com/office/officeart/2005/8/layout/hierarchy3"/>
    <dgm:cxn modelId="{17A40B59-0C67-4E97-A2C0-244D27546F70}" srcId="{EDD367CB-B547-4B66-A9BA-76CA7CDE809A}" destId="{86955D97-79B7-4E50-9FB8-561A28A6C449}" srcOrd="2" destOrd="0" parTransId="{91D356E9-26CA-4B1F-9DB3-EAD524DBDA94}" sibTransId="{65DEF8B7-93B6-4AE5-B1B5-84002E151199}"/>
    <dgm:cxn modelId="{F5E8A27B-4AC8-42FD-9C8C-E801567A2B0A}" type="presOf" srcId="{71CCCF05-AD69-4BB6-B66D-85227C448E5E}" destId="{87FFB86D-D6D5-439D-B977-B0F4E50BA71E}" srcOrd="0" destOrd="0" presId="urn:microsoft.com/office/officeart/2005/8/layout/hierarchy3"/>
    <dgm:cxn modelId="{416FFF82-EFD0-4A3C-B1D4-53AB33055C9A}" srcId="{13911242-8537-4DD1-BE31-4A1AF8E55503}" destId="{EDD367CB-B547-4B66-A9BA-76CA7CDE809A}" srcOrd="1" destOrd="0" parTransId="{AB908840-B138-4263-9DB7-9C1D9807903B}" sibTransId="{B3B00B95-BCCA-4FBB-A27A-39D4C5EE7EAC}"/>
    <dgm:cxn modelId="{BA317286-C403-43BB-84AF-00853E933008}" type="presOf" srcId="{FAFF8F49-3055-4299-AC4D-E47C4624C27A}" destId="{28DEB3A5-76CF-4AE0-A2D4-1DD8F9CFC9A9}" srcOrd="0" destOrd="0" presId="urn:microsoft.com/office/officeart/2005/8/layout/hierarchy3"/>
    <dgm:cxn modelId="{E8227A88-85AA-476B-987D-A98D619D1736}" srcId="{EDD367CB-B547-4B66-A9BA-76CA7CDE809A}" destId="{48669F9E-3703-4B42-AFAF-A705EF49872C}" srcOrd="1" destOrd="0" parTransId="{368C56B7-F452-430B-BC9C-EE3D428FF976}" sibTransId="{EFECF462-A500-41F9-9F61-450642A35CC5}"/>
    <dgm:cxn modelId="{A4275B8A-7F6E-4DC8-A8E3-A75604A1F945}" type="presOf" srcId="{EAA48B14-7EA2-491E-84B3-299C0BC161C8}" destId="{2C8212AE-5984-4F59-A7FF-96AAE2C5F1E8}" srcOrd="0" destOrd="0" presId="urn:microsoft.com/office/officeart/2005/8/layout/hierarchy3"/>
    <dgm:cxn modelId="{89AE1794-96C0-4428-9619-0796600A5CD0}" srcId="{EDD367CB-B547-4B66-A9BA-76CA7CDE809A}" destId="{71CCCF05-AD69-4BB6-B66D-85227C448E5E}" srcOrd="3" destOrd="0" parTransId="{3675289F-A81E-49A0-B6FE-0EF8D1AA5E35}" sibTransId="{707BFEA4-27FD-4AD1-ADE6-342B9946613F}"/>
    <dgm:cxn modelId="{B3AEC695-AD22-4595-B0E8-44A5734D7285}" type="presOf" srcId="{CCD29A30-0835-4FD2-A7D8-39B04DD66A10}" destId="{CA6E8A87-79ED-4485-93C4-1E4F5916249A}" srcOrd="0" destOrd="0" presId="urn:microsoft.com/office/officeart/2005/8/layout/hierarchy3"/>
    <dgm:cxn modelId="{BF8C039C-90B3-4A17-84FF-CC8362AE5A58}" type="presOf" srcId="{5ED74266-8F8D-48E7-9A80-853B7EA36518}" destId="{87689CB9-AD48-4CE0-8555-DDF5EED60845}" srcOrd="0" destOrd="0" presId="urn:microsoft.com/office/officeart/2005/8/layout/hierarchy3"/>
    <dgm:cxn modelId="{6FA0AFA4-52E3-4DEF-8B31-76BA5171E77C}" srcId="{CCD29A30-0835-4FD2-A7D8-39B04DD66A10}" destId="{4324F37C-B080-4A5A-831D-90BA200809DF}" srcOrd="0" destOrd="0" parTransId="{20CD33E4-0147-4805-8E74-5EC2C4980B7A}" sibTransId="{03E007F1-5EA1-4784-95D8-6E7468579FF8}"/>
    <dgm:cxn modelId="{73E3C7AC-CB0D-4005-8EF9-CCA392932788}" type="presOf" srcId="{86955D97-79B7-4E50-9FB8-561A28A6C449}" destId="{939DCCD8-4BB6-4C88-852F-8DA385C8A683}" srcOrd="0" destOrd="0" presId="urn:microsoft.com/office/officeart/2005/8/layout/hierarchy3"/>
    <dgm:cxn modelId="{1A4634B0-7E34-4EC5-BB03-743A877355BF}" type="presOf" srcId="{20CD33E4-0147-4805-8E74-5EC2C4980B7A}" destId="{05B38965-5988-4B7C-B2E0-EC3A01D954F1}" srcOrd="0" destOrd="0" presId="urn:microsoft.com/office/officeart/2005/8/layout/hierarchy3"/>
    <dgm:cxn modelId="{1BA13CB9-4924-4541-A918-D49EEA31A0C3}" type="presOf" srcId="{368C56B7-F452-430B-BC9C-EE3D428FF976}" destId="{E3EA135B-291D-40E6-BE08-FBAF9EE7BB2C}" srcOrd="0" destOrd="0" presId="urn:microsoft.com/office/officeart/2005/8/layout/hierarchy3"/>
    <dgm:cxn modelId="{8E7985BF-6CD8-4F8B-967E-04A575933AA4}" type="presOf" srcId="{4324F37C-B080-4A5A-831D-90BA200809DF}" destId="{2C9E7DA7-431F-4599-B8C7-6297F219B9BC}" srcOrd="0" destOrd="0" presId="urn:microsoft.com/office/officeart/2005/8/layout/hierarchy3"/>
    <dgm:cxn modelId="{209642C4-9085-4E86-BB0C-88FF142AD9ED}" srcId="{13911242-8537-4DD1-BE31-4A1AF8E55503}" destId="{CCD29A30-0835-4FD2-A7D8-39B04DD66A10}" srcOrd="0" destOrd="0" parTransId="{8D6A60D9-9850-4F97-9C85-FE45A5B4F188}" sibTransId="{78204D82-D3E6-4F79-8243-B944352C1A47}"/>
    <dgm:cxn modelId="{5F7167CA-55FB-4C12-AA72-D13B69805EAF}" type="presOf" srcId="{93C6F36B-4E9B-4A51-8725-8083AC00AA68}" destId="{CAE69BB5-9511-41E7-AAD7-34C34FBC9B12}" srcOrd="0" destOrd="0" presId="urn:microsoft.com/office/officeart/2005/8/layout/hierarchy3"/>
    <dgm:cxn modelId="{F869B2DF-3262-40F4-BED3-A3DCBEFE802A}" type="presOf" srcId="{E00D4B45-477A-489C-9925-9281DF91DC2D}" destId="{C2C216D4-6025-42E9-8C8E-D4DAFDF0E1CA}" srcOrd="0" destOrd="0" presId="urn:microsoft.com/office/officeart/2005/8/layout/hierarchy3"/>
    <dgm:cxn modelId="{A4A365EE-BB52-4957-B910-5DB4F9716EEB}" type="presOf" srcId="{8133756B-A11A-408A-A52D-CAFD10967A83}" destId="{96C184F1-AB97-4A11-B573-CBEB9AA67585}" srcOrd="0" destOrd="0" presId="urn:microsoft.com/office/officeart/2005/8/layout/hierarchy3"/>
    <dgm:cxn modelId="{A77364F0-9B6F-4387-BC41-D3C5751365BA}" srcId="{CCD29A30-0835-4FD2-A7D8-39B04DD66A10}" destId="{E00D4B45-477A-489C-9925-9281DF91DC2D}" srcOrd="1" destOrd="0" parTransId="{FAFF8F49-3055-4299-AC4D-E47C4624C27A}" sibTransId="{11F73F73-BE69-48B5-9A85-28E8E08FC75F}"/>
    <dgm:cxn modelId="{FD9568F5-C20D-4FED-BD99-55AE646D7E76}" type="presOf" srcId="{EDD367CB-B547-4B66-A9BA-76CA7CDE809A}" destId="{2BF19210-D81B-43C1-B79F-F7B7C44888FF}" srcOrd="0" destOrd="0" presId="urn:microsoft.com/office/officeart/2005/8/layout/hierarchy3"/>
    <dgm:cxn modelId="{294A48FD-AF45-41B2-B0FE-AF51B48B6A30}" type="presOf" srcId="{3675289F-A81E-49A0-B6FE-0EF8D1AA5E35}" destId="{DC909A36-7798-495C-9159-1E3005FC6F95}" srcOrd="0" destOrd="0" presId="urn:microsoft.com/office/officeart/2005/8/layout/hierarchy3"/>
    <dgm:cxn modelId="{6468EFF0-B225-4C0C-B98C-FC5149F5C973}" type="presParOf" srcId="{521664D7-0A21-4692-BB60-86D8AA85E659}" destId="{AAABEE56-DA9D-4ABD-A388-6D9B05A654E6}" srcOrd="0" destOrd="0" presId="urn:microsoft.com/office/officeart/2005/8/layout/hierarchy3"/>
    <dgm:cxn modelId="{E9AA21B3-B43F-49E8-A5E5-170F0ECAC2E9}" type="presParOf" srcId="{AAABEE56-DA9D-4ABD-A388-6D9B05A654E6}" destId="{4D326E51-199A-4687-A5BE-FBD669298223}" srcOrd="0" destOrd="0" presId="urn:microsoft.com/office/officeart/2005/8/layout/hierarchy3"/>
    <dgm:cxn modelId="{BBFA5059-50A7-47BE-85BC-ED45A61276F1}" type="presParOf" srcId="{4D326E51-199A-4687-A5BE-FBD669298223}" destId="{CA6E8A87-79ED-4485-93C4-1E4F5916249A}" srcOrd="0" destOrd="0" presId="urn:microsoft.com/office/officeart/2005/8/layout/hierarchy3"/>
    <dgm:cxn modelId="{5932DB5E-8ED8-4CFC-B06B-CDDC1BBF807A}" type="presParOf" srcId="{4D326E51-199A-4687-A5BE-FBD669298223}" destId="{E1A7D6D3-285E-4AD8-AB79-469FACAE1284}" srcOrd="1" destOrd="0" presId="urn:microsoft.com/office/officeart/2005/8/layout/hierarchy3"/>
    <dgm:cxn modelId="{F66FB7EB-C767-431B-BCDB-3FCB47E33E5F}" type="presParOf" srcId="{AAABEE56-DA9D-4ABD-A388-6D9B05A654E6}" destId="{AA06C728-629C-40A9-8391-EDD8C1CB2246}" srcOrd="1" destOrd="0" presId="urn:microsoft.com/office/officeart/2005/8/layout/hierarchy3"/>
    <dgm:cxn modelId="{05291834-68E4-426D-A217-1531E65B72A7}" type="presParOf" srcId="{AA06C728-629C-40A9-8391-EDD8C1CB2246}" destId="{05B38965-5988-4B7C-B2E0-EC3A01D954F1}" srcOrd="0" destOrd="0" presId="urn:microsoft.com/office/officeart/2005/8/layout/hierarchy3"/>
    <dgm:cxn modelId="{80F104F7-7515-43D1-AFC0-DDDB50BA58A6}" type="presParOf" srcId="{AA06C728-629C-40A9-8391-EDD8C1CB2246}" destId="{2C9E7DA7-431F-4599-B8C7-6297F219B9BC}" srcOrd="1" destOrd="0" presId="urn:microsoft.com/office/officeart/2005/8/layout/hierarchy3"/>
    <dgm:cxn modelId="{BAC39C25-FFEC-4212-AA07-FD9229943798}" type="presParOf" srcId="{AA06C728-629C-40A9-8391-EDD8C1CB2246}" destId="{28DEB3A5-76CF-4AE0-A2D4-1DD8F9CFC9A9}" srcOrd="2" destOrd="0" presId="urn:microsoft.com/office/officeart/2005/8/layout/hierarchy3"/>
    <dgm:cxn modelId="{6B576C0B-5F07-4071-9A8A-8462370CF345}" type="presParOf" srcId="{AA06C728-629C-40A9-8391-EDD8C1CB2246}" destId="{C2C216D4-6025-42E9-8C8E-D4DAFDF0E1CA}" srcOrd="3" destOrd="0" presId="urn:microsoft.com/office/officeart/2005/8/layout/hierarchy3"/>
    <dgm:cxn modelId="{33463063-898A-40A1-A2DB-A4629E92AB37}" type="presParOf" srcId="{AA06C728-629C-40A9-8391-EDD8C1CB2246}" destId="{96C184F1-AB97-4A11-B573-CBEB9AA67585}" srcOrd="4" destOrd="0" presId="urn:microsoft.com/office/officeart/2005/8/layout/hierarchy3"/>
    <dgm:cxn modelId="{9621A7FE-3335-4E11-995D-E9AB9761AF07}" type="presParOf" srcId="{AA06C728-629C-40A9-8391-EDD8C1CB2246}" destId="{D4ACA636-DD36-4CDC-B029-1999C801D316}" srcOrd="5" destOrd="0" presId="urn:microsoft.com/office/officeart/2005/8/layout/hierarchy3"/>
    <dgm:cxn modelId="{2E4B0FD7-A846-41ED-8B09-28CE5A0A9A07}" type="presParOf" srcId="{AA06C728-629C-40A9-8391-EDD8C1CB2246}" destId="{CAE69BB5-9511-41E7-AAD7-34C34FBC9B12}" srcOrd="6" destOrd="0" presId="urn:microsoft.com/office/officeart/2005/8/layout/hierarchy3"/>
    <dgm:cxn modelId="{A299EE53-035D-4CF3-9F7E-D5847BD90B60}" type="presParOf" srcId="{AA06C728-629C-40A9-8391-EDD8C1CB2246}" destId="{87689CB9-AD48-4CE0-8555-DDF5EED60845}" srcOrd="7" destOrd="0" presId="urn:microsoft.com/office/officeart/2005/8/layout/hierarchy3"/>
    <dgm:cxn modelId="{8AE7EF32-F0F7-4E57-A5A7-F6796D8533DF}" type="presParOf" srcId="{521664D7-0A21-4692-BB60-86D8AA85E659}" destId="{095CF48A-835A-4EDC-8920-4ACF65C54E10}" srcOrd="1" destOrd="0" presId="urn:microsoft.com/office/officeart/2005/8/layout/hierarchy3"/>
    <dgm:cxn modelId="{ABE6C406-3FA2-4C22-88D3-AF3425460F39}" type="presParOf" srcId="{095CF48A-835A-4EDC-8920-4ACF65C54E10}" destId="{739C0369-0092-4AF8-B2B9-D14AE3C5D856}" srcOrd="0" destOrd="0" presId="urn:microsoft.com/office/officeart/2005/8/layout/hierarchy3"/>
    <dgm:cxn modelId="{3DFA2B1C-3145-4B8A-AF65-44DA7B909859}" type="presParOf" srcId="{739C0369-0092-4AF8-B2B9-D14AE3C5D856}" destId="{2BF19210-D81B-43C1-B79F-F7B7C44888FF}" srcOrd="0" destOrd="0" presId="urn:microsoft.com/office/officeart/2005/8/layout/hierarchy3"/>
    <dgm:cxn modelId="{608977DB-C54B-45EE-9C8A-D154C65C24E3}" type="presParOf" srcId="{739C0369-0092-4AF8-B2B9-D14AE3C5D856}" destId="{6B8801E3-1A52-4E07-A834-194012138C1D}" srcOrd="1" destOrd="0" presId="urn:microsoft.com/office/officeart/2005/8/layout/hierarchy3"/>
    <dgm:cxn modelId="{3F83B16F-F8B4-4C9D-B1FA-437C29AC28B2}" type="presParOf" srcId="{095CF48A-835A-4EDC-8920-4ACF65C54E10}" destId="{A4F42540-8B9E-466B-85AE-86C8D91D174A}" srcOrd="1" destOrd="0" presId="urn:microsoft.com/office/officeart/2005/8/layout/hierarchy3"/>
    <dgm:cxn modelId="{4C6B9AE2-FD15-4E33-B55A-5D1F06F1D9B6}" type="presParOf" srcId="{A4F42540-8B9E-466B-85AE-86C8D91D174A}" destId="{B16D53A7-5CD0-4CE9-821C-1612B6B1C726}" srcOrd="0" destOrd="0" presId="urn:microsoft.com/office/officeart/2005/8/layout/hierarchy3"/>
    <dgm:cxn modelId="{E401D4F5-65D2-479B-96E2-A259AEF5A0DB}" type="presParOf" srcId="{A4F42540-8B9E-466B-85AE-86C8D91D174A}" destId="{2C8212AE-5984-4F59-A7FF-96AAE2C5F1E8}" srcOrd="1" destOrd="0" presId="urn:microsoft.com/office/officeart/2005/8/layout/hierarchy3"/>
    <dgm:cxn modelId="{BD8E13D2-A1E0-439B-A007-AABFD80C31E2}" type="presParOf" srcId="{A4F42540-8B9E-466B-85AE-86C8D91D174A}" destId="{E3EA135B-291D-40E6-BE08-FBAF9EE7BB2C}" srcOrd="2" destOrd="0" presId="urn:microsoft.com/office/officeart/2005/8/layout/hierarchy3"/>
    <dgm:cxn modelId="{FA128143-54AE-46BC-894E-7290044958B0}" type="presParOf" srcId="{A4F42540-8B9E-466B-85AE-86C8D91D174A}" destId="{17CA39C0-6D8B-4F5E-8039-74EDEA8F0AC4}" srcOrd="3" destOrd="0" presId="urn:microsoft.com/office/officeart/2005/8/layout/hierarchy3"/>
    <dgm:cxn modelId="{F59E18BB-143C-440D-B865-EDB5C1F4972A}" type="presParOf" srcId="{A4F42540-8B9E-466B-85AE-86C8D91D174A}" destId="{4D737A58-2875-4CFB-BF11-0246BE3DC9BE}" srcOrd="4" destOrd="0" presId="urn:microsoft.com/office/officeart/2005/8/layout/hierarchy3"/>
    <dgm:cxn modelId="{C014EFD9-09B2-4CD2-87E0-D6D5A7FE36A6}" type="presParOf" srcId="{A4F42540-8B9E-466B-85AE-86C8D91D174A}" destId="{939DCCD8-4BB6-4C88-852F-8DA385C8A683}" srcOrd="5" destOrd="0" presId="urn:microsoft.com/office/officeart/2005/8/layout/hierarchy3"/>
    <dgm:cxn modelId="{B6B71493-CA03-45B2-9799-71D857A78ACB}" type="presParOf" srcId="{A4F42540-8B9E-466B-85AE-86C8D91D174A}" destId="{DC909A36-7798-495C-9159-1E3005FC6F95}" srcOrd="6" destOrd="0" presId="urn:microsoft.com/office/officeart/2005/8/layout/hierarchy3"/>
    <dgm:cxn modelId="{4C8BE243-AC30-4EB4-B613-CE9B946737C6}" type="presParOf" srcId="{A4F42540-8B9E-466B-85AE-86C8D91D174A}" destId="{87FFB86D-D6D5-439D-B977-B0F4E50BA71E}"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DFD459-8A4E-43B4-8209-DE996BA4F4D5}"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it-IT"/>
        </a:p>
      </dgm:t>
    </dgm:pt>
    <dgm:pt modelId="{CE0E1EC8-C782-474D-8F39-D53FDBAE1D57}">
      <dgm:prSet phldrT="[Testo]"/>
      <dgm:spPr/>
      <dgm:t>
        <a:bodyPr/>
        <a:lstStyle/>
        <a:p>
          <a:r>
            <a:rPr lang="it-IT" dirty="0" err="1"/>
            <a:t>Pre</a:t>
          </a:r>
          <a:r>
            <a:rPr lang="it-IT" dirty="0"/>
            <a:t>-CP</a:t>
          </a:r>
        </a:p>
      </dgm:t>
    </dgm:pt>
    <dgm:pt modelId="{F5DF2E9C-6577-44D4-A67F-1EBE62CE7CDA}" type="parTrans" cxnId="{9F88B004-E8FB-4B5C-A1BE-3AFB88332BA0}">
      <dgm:prSet/>
      <dgm:spPr/>
      <dgm:t>
        <a:bodyPr/>
        <a:lstStyle/>
        <a:p>
          <a:endParaRPr lang="it-IT"/>
        </a:p>
      </dgm:t>
    </dgm:pt>
    <dgm:pt modelId="{58DA1E80-72BE-45F4-882C-88E37159EECB}" type="sibTrans" cxnId="{9F88B004-E8FB-4B5C-A1BE-3AFB88332BA0}">
      <dgm:prSet/>
      <dgm:spPr/>
      <dgm:t>
        <a:bodyPr/>
        <a:lstStyle/>
        <a:p>
          <a:endParaRPr lang="it-IT"/>
        </a:p>
      </dgm:t>
    </dgm:pt>
    <dgm:pt modelId="{EE2585E0-BFD0-4EE3-A432-D01125C9BF0B}">
      <dgm:prSet phldrT="[Testo]"/>
      <dgm:spPr/>
      <dgm:t>
        <a:bodyPr/>
        <a:lstStyle/>
        <a:p>
          <a:r>
            <a:rPr lang="it-IT" dirty="0" err="1"/>
            <a:t>AdR</a:t>
          </a:r>
          <a:endParaRPr lang="it-IT" dirty="0"/>
        </a:p>
      </dgm:t>
    </dgm:pt>
    <dgm:pt modelId="{209EC510-B465-413B-8027-7911DC30DDB4}" type="parTrans" cxnId="{264D3B5A-6F17-4759-9FB3-7877308FE4DE}">
      <dgm:prSet/>
      <dgm:spPr/>
      <dgm:t>
        <a:bodyPr/>
        <a:lstStyle/>
        <a:p>
          <a:endParaRPr lang="it-IT"/>
        </a:p>
      </dgm:t>
    </dgm:pt>
    <dgm:pt modelId="{66BEE1E6-8104-4636-89A6-2C1C3D7E4363}" type="sibTrans" cxnId="{264D3B5A-6F17-4759-9FB3-7877308FE4DE}">
      <dgm:prSet/>
      <dgm:spPr/>
      <dgm:t>
        <a:bodyPr/>
        <a:lstStyle/>
        <a:p>
          <a:endParaRPr lang="it-IT"/>
        </a:p>
      </dgm:t>
    </dgm:pt>
    <dgm:pt modelId="{12E1D8A0-F3B7-465F-B0B3-B83BC157ED73}">
      <dgm:prSet phldrT="[Testo]"/>
      <dgm:spPr/>
      <dgm:t>
        <a:bodyPr/>
        <a:lstStyle/>
        <a:p>
          <a:r>
            <a:rPr lang="it-IT" dirty="0"/>
            <a:t>È sicuro il trascinamento degli effetti</a:t>
          </a:r>
        </a:p>
      </dgm:t>
    </dgm:pt>
    <dgm:pt modelId="{D0A57CDE-83F7-43DB-AFCD-9F2606756004}" type="parTrans" cxnId="{6ADDCED8-3C9E-463F-8088-6E8930BA9A43}">
      <dgm:prSet/>
      <dgm:spPr/>
      <dgm:t>
        <a:bodyPr/>
        <a:lstStyle/>
        <a:p>
          <a:endParaRPr lang="it-IT"/>
        </a:p>
      </dgm:t>
    </dgm:pt>
    <dgm:pt modelId="{1A7F64DE-309C-4023-A414-3A6BCFDD74AC}" type="sibTrans" cxnId="{6ADDCED8-3C9E-463F-8088-6E8930BA9A43}">
      <dgm:prSet/>
      <dgm:spPr/>
      <dgm:t>
        <a:bodyPr/>
        <a:lstStyle/>
        <a:p>
          <a:endParaRPr lang="it-IT"/>
        </a:p>
      </dgm:t>
    </dgm:pt>
    <dgm:pt modelId="{CBFD1C39-9F98-4C08-8234-A41BF55053F7}">
      <dgm:prSet phldrT="[Testo]"/>
      <dgm:spPr/>
      <dgm:t>
        <a:bodyPr/>
        <a:lstStyle/>
        <a:p>
          <a:r>
            <a:rPr lang="it-IT" dirty="0"/>
            <a:t>Se si qualificano gli </a:t>
          </a:r>
          <a:r>
            <a:rPr lang="it-IT" dirty="0" err="1"/>
            <a:t>AdR</a:t>
          </a:r>
          <a:r>
            <a:rPr lang="it-IT" dirty="0"/>
            <a:t> come procedura concorsuale possono consolidarsi molti atti del </a:t>
          </a:r>
          <a:r>
            <a:rPr lang="it-IT" dirty="0" err="1"/>
            <a:t>pre</a:t>
          </a:r>
          <a:r>
            <a:rPr lang="it-IT" dirty="0"/>
            <a:t>-CP</a:t>
          </a:r>
        </a:p>
      </dgm:t>
    </dgm:pt>
    <dgm:pt modelId="{7576A8C1-8B7A-4058-B681-F6EC04A43673}" type="parTrans" cxnId="{FC2687B8-91D9-4DF0-91BE-EB7E3358240E}">
      <dgm:prSet/>
      <dgm:spPr/>
      <dgm:t>
        <a:bodyPr/>
        <a:lstStyle/>
        <a:p>
          <a:endParaRPr lang="it-IT"/>
        </a:p>
      </dgm:t>
    </dgm:pt>
    <dgm:pt modelId="{5A75CA2D-044E-43D1-AAA5-215DC06F1484}" type="sibTrans" cxnId="{FC2687B8-91D9-4DF0-91BE-EB7E3358240E}">
      <dgm:prSet/>
      <dgm:spPr/>
      <dgm:t>
        <a:bodyPr/>
        <a:lstStyle/>
        <a:p>
          <a:endParaRPr lang="it-IT"/>
        </a:p>
      </dgm:t>
    </dgm:pt>
    <dgm:pt modelId="{937F025F-6414-4393-9CCC-C9F1F7DCE5BB}">
      <dgm:prSet phldrT="[Testo]"/>
      <dgm:spPr/>
      <dgm:t>
        <a:bodyPr/>
        <a:lstStyle/>
        <a:p>
          <a:r>
            <a:rPr lang="it-IT" dirty="0"/>
            <a:t>PARP</a:t>
          </a:r>
        </a:p>
      </dgm:t>
    </dgm:pt>
    <dgm:pt modelId="{5B43745D-C839-42E5-9FB0-BE32835F47FE}" type="parTrans" cxnId="{964AAE30-0133-41A0-B584-CE7C7BC8827F}">
      <dgm:prSet/>
      <dgm:spPr/>
      <dgm:t>
        <a:bodyPr/>
        <a:lstStyle/>
        <a:p>
          <a:endParaRPr lang="it-IT"/>
        </a:p>
      </dgm:t>
    </dgm:pt>
    <dgm:pt modelId="{F26B7174-FFD0-4F57-9380-C0A3B85CCF36}" type="sibTrans" cxnId="{964AAE30-0133-41A0-B584-CE7C7BC8827F}">
      <dgm:prSet/>
      <dgm:spPr/>
      <dgm:t>
        <a:bodyPr/>
        <a:lstStyle/>
        <a:p>
          <a:endParaRPr lang="it-IT"/>
        </a:p>
      </dgm:t>
    </dgm:pt>
    <dgm:pt modelId="{CF972AE0-2353-47DD-AA57-E2CA3C81562E}">
      <dgm:prSet phldrT="[Testo]"/>
      <dgm:spPr/>
      <dgm:t>
        <a:bodyPr/>
        <a:lstStyle/>
        <a:p>
          <a:r>
            <a:rPr lang="it-IT" dirty="0"/>
            <a:t>È incerta la conservazione degli effetti temporali; si corre il rischio che vi sia stata solo protezione dalle azioni, ma il vantaggio è la libertà negoziale al riparo dal sindacato giudiziale</a:t>
          </a:r>
        </a:p>
      </dgm:t>
    </dgm:pt>
    <dgm:pt modelId="{66AF7EE1-D295-4762-BAF7-46C83C947A41}" type="parTrans" cxnId="{509ACDA6-4D90-439A-AE96-0C38D2652386}">
      <dgm:prSet/>
      <dgm:spPr/>
      <dgm:t>
        <a:bodyPr/>
        <a:lstStyle/>
        <a:p>
          <a:endParaRPr lang="it-IT"/>
        </a:p>
      </dgm:t>
    </dgm:pt>
    <dgm:pt modelId="{B7FF1188-A4AA-4B1F-A278-91EC45C9D6C6}" type="sibTrans" cxnId="{509ACDA6-4D90-439A-AE96-0C38D2652386}">
      <dgm:prSet/>
      <dgm:spPr/>
      <dgm:t>
        <a:bodyPr/>
        <a:lstStyle/>
        <a:p>
          <a:endParaRPr lang="it-IT"/>
        </a:p>
      </dgm:t>
    </dgm:pt>
    <dgm:pt modelId="{CE808AEC-5645-4437-898B-44AD8E68420B}" type="pres">
      <dgm:prSet presAssocID="{AFDFD459-8A4E-43B4-8209-DE996BA4F4D5}" presName="diagram" presStyleCnt="0">
        <dgm:presLayoutVars>
          <dgm:chPref val="1"/>
          <dgm:dir/>
          <dgm:animOne val="branch"/>
          <dgm:animLvl val="lvl"/>
          <dgm:resizeHandles val="exact"/>
        </dgm:presLayoutVars>
      </dgm:prSet>
      <dgm:spPr/>
    </dgm:pt>
    <dgm:pt modelId="{B6072470-354C-44F3-8163-A2C9DC0F4EFB}" type="pres">
      <dgm:prSet presAssocID="{CE0E1EC8-C782-474D-8F39-D53FDBAE1D57}" presName="root1" presStyleCnt="0"/>
      <dgm:spPr/>
    </dgm:pt>
    <dgm:pt modelId="{1C0C5D31-4232-42C8-B205-0CFDEE0D991F}" type="pres">
      <dgm:prSet presAssocID="{CE0E1EC8-C782-474D-8F39-D53FDBAE1D57}" presName="LevelOneTextNode" presStyleLbl="node0" presStyleIdx="0" presStyleCnt="1">
        <dgm:presLayoutVars>
          <dgm:chPref val="3"/>
        </dgm:presLayoutVars>
      </dgm:prSet>
      <dgm:spPr/>
    </dgm:pt>
    <dgm:pt modelId="{63895ACC-9051-4142-923C-0AFFD8E579D1}" type="pres">
      <dgm:prSet presAssocID="{CE0E1EC8-C782-474D-8F39-D53FDBAE1D57}" presName="level2hierChild" presStyleCnt="0"/>
      <dgm:spPr/>
    </dgm:pt>
    <dgm:pt modelId="{868E523B-1016-45B4-8B9C-072EB29C624A}" type="pres">
      <dgm:prSet presAssocID="{209EC510-B465-413B-8027-7911DC30DDB4}" presName="conn2-1" presStyleLbl="parChTrans1D2" presStyleIdx="0" presStyleCnt="2"/>
      <dgm:spPr/>
    </dgm:pt>
    <dgm:pt modelId="{6E052247-11D9-4CA4-86D2-BC63502011FA}" type="pres">
      <dgm:prSet presAssocID="{209EC510-B465-413B-8027-7911DC30DDB4}" presName="connTx" presStyleLbl="parChTrans1D2" presStyleIdx="0" presStyleCnt="2"/>
      <dgm:spPr/>
    </dgm:pt>
    <dgm:pt modelId="{2491B595-DBC4-46F2-A48E-093D52D64B74}" type="pres">
      <dgm:prSet presAssocID="{EE2585E0-BFD0-4EE3-A432-D01125C9BF0B}" presName="root2" presStyleCnt="0"/>
      <dgm:spPr/>
    </dgm:pt>
    <dgm:pt modelId="{AB88480B-90AA-4491-A3C1-7B8225A05CF8}" type="pres">
      <dgm:prSet presAssocID="{EE2585E0-BFD0-4EE3-A432-D01125C9BF0B}" presName="LevelTwoTextNode" presStyleLbl="node2" presStyleIdx="0" presStyleCnt="2">
        <dgm:presLayoutVars>
          <dgm:chPref val="3"/>
        </dgm:presLayoutVars>
      </dgm:prSet>
      <dgm:spPr/>
    </dgm:pt>
    <dgm:pt modelId="{D65AF087-5F3F-49B4-8926-53E09CBA5BAC}" type="pres">
      <dgm:prSet presAssocID="{EE2585E0-BFD0-4EE3-A432-D01125C9BF0B}" presName="level3hierChild" presStyleCnt="0"/>
      <dgm:spPr/>
    </dgm:pt>
    <dgm:pt modelId="{3EBD8BB7-A1B9-4BE2-BE68-2F4B6D0011C6}" type="pres">
      <dgm:prSet presAssocID="{D0A57CDE-83F7-43DB-AFCD-9F2606756004}" presName="conn2-1" presStyleLbl="parChTrans1D3" presStyleIdx="0" presStyleCnt="3"/>
      <dgm:spPr/>
    </dgm:pt>
    <dgm:pt modelId="{2DCA3DA8-964C-4DB6-A65A-5773CF8854C5}" type="pres">
      <dgm:prSet presAssocID="{D0A57CDE-83F7-43DB-AFCD-9F2606756004}" presName="connTx" presStyleLbl="parChTrans1D3" presStyleIdx="0" presStyleCnt="3"/>
      <dgm:spPr/>
    </dgm:pt>
    <dgm:pt modelId="{EC19F19C-652B-47F8-AEBA-4CB7C5E0A475}" type="pres">
      <dgm:prSet presAssocID="{12E1D8A0-F3B7-465F-B0B3-B83BC157ED73}" presName="root2" presStyleCnt="0"/>
      <dgm:spPr/>
    </dgm:pt>
    <dgm:pt modelId="{30E33157-09FC-4FEC-AFE5-63DF4AE72992}" type="pres">
      <dgm:prSet presAssocID="{12E1D8A0-F3B7-465F-B0B3-B83BC157ED73}" presName="LevelTwoTextNode" presStyleLbl="node3" presStyleIdx="0" presStyleCnt="3">
        <dgm:presLayoutVars>
          <dgm:chPref val="3"/>
        </dgm:presLayoutVars>
      </dgm:prSet>
      <dgm:spPr/>
    </dgm:pt>
    <dgm:pt modelId="{0BC0A526-C909-4043-92E3-6C8C98AB1457}" type="pres">
      <dgm:prSet presAssocID="{12E1D8A0-F3B7-465F-B0B3-B83BC157ED73}" presName="level3hierChild" presStyleCnt="0"/>
      <dgm:spPr/>
    </dgm:pt>
    <dgm:pt modelId="{AC434B5C-5871-463A-AD27-3B3C3CF04F70}" type="pres">
      <dgm:prSet presAssocID="{7576A8C1-8B7A-4058-B681-F6EC04A43673}" presName="conn2-1" presStyleLbl="parChTrans1D3" presStyleIdx="1" presStyleCnt="3"/>
      <dgm:spPr/>
    </dgm:pt>
    <dgm:pt modelId="{AC620132-39C0-4583-9D8F-30C326416318}" type="pres">
      <dgm:prSet presAssocID="{7576A8C1-8B7A-4058-B681-F6EC04A43673}" presName="connTx" presStyleLbl="parChTrans1D3" presStyleIdx="1" presStyleCnt="3"/>
      <dgm:spPr/>
    </dgm:pt>
    <dgm:pt modelId="{6F6508F1-8CFC-47BB-AA92-56F0A8473D8A}" type="pres">
      <dgm:prSet presAssocID="{CBFD1C39-9F98-4C08-8234-A41BF55053F7}" presName="root2" presStyleCnt="0"/>
      <dgm:spPr/>
    </dgm:pt>
    <dgm:pt modelId="{937BD396-A034-4B7F-A776-3C24860E68B9}" type="pres">
      <dgm:prSet presAssocID="{CBFD1C39-9F98-4C08-8234-A41BF55053F7}" presName="LevelTwoTextNode" presStyleLbl="node3" presStyleIdx="1" presStyleCnt="3">
        <dgm:presLayoutVars>
          <dgm:chPref val="3"/>
        </dgm:presLayoutVars>
      </dgm:prSet>
      <dgm:spPr/>
    </dgm:pt>
    <dgm:pt modelId="{D90D0304-50DB-49FE-B5B5-FB3036E37B21}" type="pres">
      <dgm:prSet presAssocID="{CBFD1C39-9F98-4C08-8234-A41BF55053F7}" presName="level3hierChild" presStyleCnt="0"/>
      <dgm:spPr/>
    </dgm:pt>
    <dgm:pt modelId="{288FFF66-6132-4A06-A7E8-05BE9E91144C}" type="pres">
      <dgm:prSet presAssocID="{5B43745D-C839-42E5-9FB0-BE32835F47FE}" presName="conn2-1" presStyleLbl="parChTrans1D2" presStyleIdx="1" presStyleCnt="2"/>
      <dgm:spPr/>
    </dgm:pt>
    <dgm:pt modelId="{1B556F63-99D8-48BA-89C0-54932DD3D1AF}" type="pres">
      <dgm:prSet presAssocID="{5B43745D-C839-42E5-9FB0-BE32835F47FE}" presName="connTx" presStyleLbl="parChTrans1D2" presStyleIdx="1" presStyleCnt="2"/>
      <dgm:spPr/>
    </dgm:pt>
    <dgm:pt modelId="{1A5637C8-5857-48F3-A068-8814CC69F8AA}" type="pres">
      <dgm:prSet presAssocID="{937F025F-6414-4393-9CCC-C9F1F7DCE5BB}" presName="root2" presStyleCnt="0"/>
      <dgm:spPr/>
    </dgm:pt>
    <dgm:pt modelId="{D06FDC7B-D633-4058-8162-626D808AD158}" type="pres">
      <dgm:prSet presAssocID="{937F025F-6414-4393-9CCC-C9F1F7DCE5BB}" presName="LevelTwoTextNode" presStyleLbl="node2" presStyleIdx="1" presStyleCnt="2">
        <dgm:presLayoutVars>
          <dgm:chPref val="3"/>
        </dgm:presLayoutVars>
      </dgm:prSet>
      <dgm:spPr/>
    </dgm:pt>
    <dgm:pt modelId="{0FAB29F7-0DB4-4F64-BAD6-FE24391A52E9}" type="pres">
      <dgm:prSet presAssocID="{937F025F-6414-4393-9CCC-C9F1F7DCE5BB}" presName="level3hierChild" presStyleCnt="0"/>
      <dgm:spPr/>
    </dgm:pt>
    <dgm:pt modelId="{A8B26B88-52A5-46C0-8D28-A1CDD0C64D5E}" type="pres">
      <dgm:prSet presAssocID="{66AF7EE1-D295-4762-BAF7-46C83C947A41}" presName="conn2-1" presStyleLbl="parChTrans1D3" presStyleIdx="2" presStyleCnt="3"/>
      <dgm:spPr/>
    </dgm:pt>
    <dgm:pt modelId="{3109ED5B-3173-4894-AC8F-4992AA5CFA40}" type="pres">
      <dgm:prSet presAssocID="{66AF7EE1-D295-4762-BAF7-46C83C947A41}" presName="connTx" presStyleLbl="parChTrans1D3" presStyleIdx="2" presStyleCnt="3"/>
      <dgm:spPr/>
    </dgm:pt>
    <dgm:pt modelId="{035891FE-35C0-4123-AAC1-A11A04759EC6}" type="pres">
      <dgm:prSet presAssocID="{CF972AE0-2353-47DD-AA57-E2CA3C81562E}" presName="root2" presStyleCnt="0"/>
      <dgm:spPr/>
    </dgm:pt>
    <dgm:pt modelId="{A9FBF480-C435-4D47-8711-CF0FE0919930}" type="pres">
      <dgm:prSet presAssocID="{CF972AE0-2353-47DD-AA57-E2CA3C81562E}" presName="LevelTwoTextNode" presStyleLbl="node3" presStyleIdx="2" presStyleCnt="3">
        <dgm:presLayoutVars>
          <dgm:chPref val="3"/>
        </dgm:presLayoutVars>
      </dgm:prSet>
      <dgm:spPr/>
    </dgm:pt>
    <dgm:pt modelId="{48961486-3210-4895-85A8-C086AC660E28}" type="pres">
      <dgm:prSet presAssocID="{CF972AE0-2353-47DD-AA57-E2CA3C81562E}" presName="level3hierChild" presStyleCnt="0"/>
      <dgm:spPr/>
    </dgm:pt>
  </dgm:ptLst>
  <dgm:cxnLst>
    <dgm:cxn modelId="{9F88B004-E8FB-4B5C-A1BE-3AFB88332BA0}" srcId="{AFDFD459-8A4E-43B4-8209-DE996BA4F4D5}" destId="{CE0E1EC8-C782-474D-8F39-D53FDBAE1D57}" srcOrd="0" destOrd="0" parTransId="{F5DF2E9C-6577-44D4-A67F-1EBE62CE7CDA}" sibTransId="{58DA1E80-72BE-45F4-882C-88E37159EECB}"/>
    <dgm:cxn modelId="{3822BB11-A7BA-4B90-917B-686CABE11F30}" type="presOf" srcId="{66AF7EE1-D295-4762-BAF7-46C83C947A41}" destId="{A8B26B88-52A5-46C0-8D28-A1CDD0C64D5E}" srcOrd="0" destOrd="0" presId="urn:microsoft.com/office/officeart/2005/8/layout/hierarchy2"/>
    <dgm:cxn modelId="{382C4515-B133-4AD4-849F-392BAB7CED2A}" type="presOf" srcId="{209EC510-B465-413B-8027-7911DC30DDB4}" destId="{868E523B-1016-45B4-8B9C-072EB29C624A}" srcOrd="0" destOrd="0" presId="urn:microsoft.com/office/officeart/2005/8/layout/hierarchy2"/>
    <dgm:cxn modelId="{EAE7731E-B00F-4F2B-9FCD-78753E73F24D}" type="presOf" srcId="{CBFD1C39-9F98-4C08-8234-A41BF55053F7}" destId="{937BD396-A034-4B7F-A776-3C24860E68B9}" srcOrd="0" destOrd="0" presId="urn:microsoft.com/office/officeart/2005/8/layout/hierarchy2"/>
    <dgm:cxn modelId="{12BD7B28-B682-496C-BD50-727D168D71CD}" type="presOf" srcId="{AFDFD459-8A4E-43B4-8209-DE996BA4F4D5}" destId="{CE808AEC-5645-4437-898B-44AD8E68420B}" srcOrd="0" destOrd="0" presId="urn:microsoft.com/office/officeart/2005/8/layout/hierarchy2"/>
    <dgm:cxn modelId="{964AAE30-0133-41A0-B584-CE7C7BC8827F}" srcId="{CE0E1EC8-C782-474D-8F39-D53FDBAE1D57}" destId="{937F025F-6414-4393-9CCC-C9F1F7DCE5BB}" srcOrd="1" destOrd="0" parTransId="{5B43745D-C839-42E5-9FB0-BE32835F47FE}" sibTransId="{F26B7174-FFD0-4F57-9380-C0A3B85CCF36}"/>
    <dgm:cxn modelId="{8AEB4845-C7E1-407F-B3DD-C912A0FD4649}" type="presOf" srcId="{D0A57CDE-83F7-43DB-AFCD-9F2606756004}" destId="{3EBD8BB7-A1B9-4BE2-BE68-2F4B6D0011C6}" srcOrd="0" destOrd="0" presId="urn:microsoft.com/office/officeart/2005/8/layout/hierarchy2"/>
    <dgm:cxn modelId="{AB45B455-7D80-4816-9DAD-696BD7C1639A}" type="presOf" srcId="{209EC510-B465-413B-8027-7911DC30DDB4}" destId="{6E052247-11D9-4CA4-86D2-BC63502011FA}" srcOrd="1" destOrd="0" presId="urn:microsoft.com/office/officeart/2005/8/layout/hierarchy2"/>
    <dgm:cxn modelId="{1E9D7877-D8C5-4670-9D70-64766E491892}" type="presOf" srcId="{66AF7EE1-D295-4762-BAF7-46C83C947A41}" destId="{3109ED5B-3173-4894-AC8F-4992AA5CFA40}" srcOrd="1" destOrd="0" presId="urn:microsoft.com/office/officeart/2005/8/layout/hierarchy2"/>
    <dgm:cxn modelId="{4BA28F59-9F22-4F3D-A121-92B27CD23215}" type="presOf" srcId="{CE0E1EC8-C782-474D-8F39-D53FDBAE1D57}" destId="{1C0C5D31-4232-42C8-B205-0CFDEE0D991F}" srcOrd="0" destOrd="0" presId="urn:microsoft.com/office/officeart/2005/8/layout/hierarchy2"/>
    <dgm:cxn modelId="{264D3B5A-6F17-4759-9FB3-7877308FE4DE}" srcId="{CE0E1EC8-C782-474D-8F39-D53FDBAE1D57}" destId="{EE2585E0-BFD0-4EE3-A432-D01125C9BF0B}" srcOrd="0" destOrd="0" parTransId="{209EC510-B465-413B-8027-7911DC30DDB4}" sibTransId="{66BEE1E6-8104-4636-89A6-2C1C3D7E4363}"/>
    <dgm:cxn modelId="{77253D83-315E-461A-B1F4-C1126FF2D3DC}" type="presOf" srcId="{937F025F-6414-4393-9CCC-C9F1F7DCE5BB}" destId="{D06FDC7B-D633-4058-8162-626D808AD158}" srcOrd="0" destOrd="0" presId="urn:microsoft.com/office/officeart/2005/8/layout/hierarchy2"/>
    <dgm:cxn modelId="{55752B8D-0D93-44A7-B9DB-33D8BAFCA2F6}" type="presOf" srcId="{5B43745D-C839-42E5-9FB0-BE32835F47FE}" destId="{1B556F63-99D8-48BA-89C0-54932DD3D1AF}" srcOrd="1" destOrd="0" presId="urn:microsoft.com/office/officeart/2005/8/layout/hierarchy2"/>
    <dgm:cxn modelId="{1C605C91-5A06-44BC-8471-82920D16C4D8}" type="presOf" srcId="{7576A8C1-8B7A-4058-B681-F6EC04A43673}" destId="{AC620132-39C0-4583-9D8F-30C326416318}" srcOrd="1" destOrd="0" presId="urn:microsoft.com/office/officeart/2005/8/layout/hierarchy2"/>
    <dgm:cxn modelId="{6C2DA894-D10F-4A92-B9CF-A76422AB0C99}" type="presOf" srcId="{12E1D8A0-F3B7-465F-B0B3-B83BC157ED73}" destId="{30E33157-09FC-4FEC-AFE5-63DF4AE72992}" srcOrd="0" destOrd="0" presId="urn:microsoft.com/office/officeart/2005/8/layout/hierarchy2"/>
    <dgm:cxn modelId="{0C036F99-7999-4C2A-B8A2-EDB81316E58B}" type="presOf" srcId="{CF972AE0-2353-47DD-AA57-E2CA3C81562E}" destId="{A9FBF480-C435-4D47-8711-CF0FE0919930}" srcOrd="0" destOrd="0" presId="urn:microsoft.com/office/officeart/2005/8/layout/hierarchy2"/>
    <dgm:cxn modelId="{509ACDA6-4D90-439A-AE96-0C38D2652386}" srcId="{937F025F-6414-4393-9CCC-C9F1F7DCE5BB}" destId="{CF972AE0-2353-47DD-AA57-E2CA3C81562E}" srcOrd="0" destOrd="0" parTransId="{66AF7EE1-D295-4762-BAF7-46C83C947A41}" sibTransId="{B7FF1188-A4AA-4B1F-A278-91EC45C9D6C6}"/>
    <dgm:cxn modelId="{490AA7B3-4B95-4D85-B8F4-DF6FCE7D07B0}" type="presOf" srcId="{D0A57CDE-83F7-43DB-AFCD-9F2606756004}" destId="{2DCA3DA8-964C-4DB6-A65A-5773CF8854C5}" srcOrd="1" destOrd="0" presId="urn:microsoft.com/office/officeart/2005/8/layout/hierarchy2"/>
    <dgm:cxn modelId="{FC2687B8-91D9-4DF0-91BE-EB7E3358240E}" srcId="{EE2585E0-BFD0-4EE3-A432-D01125C9BF0B}" destId="{CBFD1C39-9F98-4C08-8234-A41BF55053F7}" srcOrd="1" destOrd="0" parTransId="{7576A8C1-8B7A-4058-B681-F6EC04A43673}" sibTransId="{5A75CA2D-044E-43D1-AAA5-215DC06F1484}"/>
    <dgm:cxn modelId="{13F052BD-197D-41D3-BB46-69DCF34830AA}" type="presOf" srcId="{EE2585E0-BFD0-4EE3-A432-D01125C9BF0B}" destId="{AB88480B-90AA-4491-A3C1-7B8225A05CF8}" srcOrd="0" destOrd="0" presId="urn:microsoft.com/office/officeart/2005/8/layout/hierarchy2"/>
    <dgm:cxn modelId="{F042F6C0-4A6A-428E-8FFB-5E348BA986BF}" type="presOf" srcId="{5B43745D-C839-42E5-9FB0-BE32835F47FE}" destId="{288FFF66-6132-4A06-A7E8-05BE9E91144C}" srcOrd="0" destOrd="0" presId="urn:microsoft.com/office/officeart/2005/8/layout/hierarchy2"/>
    <dgm:cxn modelId="{6ADDCED8-3C9E-463F-8088-6E8930BA9A43}" srcId="{EE2585E0-BFD0-4EE3-A432-D01125C9BF0B}" destId="{12E1D8A0-F3B7-465F-B0B3-B83BC157ED73}" srcOrd="0" destOrd="0" parTransId="{D0A57CDE-83F7-43DB-AFCD-9F2606756004}" sibTransId="{1A7F64DE-309C-4023-A414-3A6BCFDD74AC}"/>
    <dgm:cxn modelId="{68E0A0F5-7293-4F5B-A424-C78B498C85C6}" type="presOf" srcId="{7576A8C1-8B7A-4058-B681-F6EC04A43673}" destId="{AC434B5C-5871-463A-AD27-3B3C3CF04F70}" srcOrd="0" destOrd="0" presId="urn:microsoft.com/office/officeart/2005/8/layout/hierarchy2"/>
    <dgm:cxn modelId="{0DBFCFE0-8F29-4524-BFF7-25BC40D0D59C}" type="presParOf" srcId="{CE808AEC-5645-4437-898B-44AD8E68420B}" destId="{B6072470-354C-44F3-8163-A2C9DC0F4EFB}" srcOrd="0" destOrd="0" presId="urn:microsoft.com/office/officeart/2005/8/layout/hierarchy2"/>
    <dgm:cxn modelId="{DF65A306-1540-48C3-B6DA-699A450E7E98}" type="presParOf" srcId="{B6072470-354C-44F3-8163-A2C9DC0F4EFB}" destId="{1C0C5D31-4232-42C8-B205-0CFDEE0D991F}" srcOrd="0" destOrd="0" presId="urn:microsoft.com/office/officeart/2005/8/layout/hierarchy2"/>
    <dgm:cxn modelId="{1DD7A250-2FFA-4461-9606-864AE2574544}" type="presParOf" srcId="{B6072470-354C-44F3-8163-A2C9DC0F4EFB}" destId="{63895ACC-9051-4142-923C-0AFFD8E579D1}" srcOrd="1" destOrd="0" presId="urn:microsoft.com/office/officeart/2005/8/layout/hierarchy2"/>
    <dgm:cxn modelId="{C5B0750B-5F5C-41AD-BFE9-7D1D24065032}" type="presParOf" srcId="{63895ACC-9051-4142-923C-0AFFD8E579D1}" destId="{868E523B-1016-45B4-8B9C-072EB29C624A}" srcOrd="0" destOrd="0" presId="urn:microsoft.com/office/officeart/2005/8/layout/hierarchy2"/>
    <dgm:cxn modelId="{8CED2A94-1624-4BF8-A5A3-4C9C286D057B}" type="presParOf" srcId="{868E523B-1016-45B4-8B9C-072EB29C624A}" destId="{6E052247-11D9-4CA4-86D2-BC63502011FA}" srcOrd="0" destOrd="0" presId="urn:microsoft.com/office/officeart/2005/8/layout/hierarchy2"/>
    <dgm:cxn modelId="{9AF35217-5ECD-41E8-B9AC-057D3C285138}" type="presParOf" srcId="{63895ACC-9051-4142-923C-0AFFD8E579D1}" destId="{2491B595-DBC4-46F2-A48E-093D52D64B74}" srcOrd="1" destOrd="0" presId="urn:microsoft.com/office/officeart/2005/8/layout/hierarchy2"/>
    <dgm:cxn modelId="{4EC116E5-67FA-4081-9D81-5EE0F27F8396}" type="presParOf" srcId="{2491B595-DBC4-46F2-A48E-093D52D64B74}" destId="{AB88480B-90AA-4491-A3C1-7B8225A05CF8}" srcOrd="0" destOrd="0" presId="urn:microsoft.com/office/officeart/2005/8/layout/hierarchy2"/>
    <dgm:cxn modelId="{51450A21-7E94-44D2-BE95-41B58A876BF1}" type="presParOf" srcId="{2491B595-DBC4-46F2-A48E-093D52D64B74}" destId="{D65AF087-5F3F-49B4-8926-53E09CBA5BAC}" srcOrd="1" destOrd="0" presId="urn:microsoft.com/office/officeart/2005/8/layout/hierarchy2"/>
    <dgm:cxn modelId="{9B173073-54D9-4C57-B41B-789DBBE25182}" type="presParOf" srcId="{D65AF087-5F3F-49B4-8926-53E09CBA5BAC}" destId="{3EBD8BB7-A1B9-4BE2-BE68-2F4B6D0011C6}" srcOrd="0" destOrd="0" presId="urn:microsoft.com/office/officeart/2005/8/layout/hierarchy2"/>
    <dgm:cxn modelId="{DBF7FC82-6D76-4BCD-BF62-562F3446EFF9}" type="presParOf" srcId="{3EBD8BB7-A1B9-4BE2-BE68-2F4B6D0011C6}" destId="{2DCA3DA8-964C-4DB6-A65A-5773CF8854C5}" srcOrd="0" destOrd="0" presId="urn:microsoft.com/office/officeart/2005/8/layout/hierarchy2"/>
    <dgm:cxn modelId="{33F531ED-59A8-4DFE-A482-E9BDDC72DBDF}" type="presParOf" srcId="{D65AF087-5F3F-49B4-8926-53E09CBA5BAC}" destId="{EC19F19C-652B-47F8-AEBA-4CB7C5E0A475}" srcOrd="1" destOrd="0" presId="urn:microsoft.com/office/officeart/2005/8/layout/hierarchy2"/>
    <dgm:cxn modelId="{68604E1F-5CE2-46A5-AEC7-19512D85DAAF}" type="presParOf" srcId="{EC19F19C-652B-47F8-AEBA-4CB7C5E0A475}" destId="{30E33157-09FC-4FEC-AFE5-63DF4AE72992}" srcOrd="0" destOrd="0" presId="urn:microsoft.com/office/officeart/2005/8/layout/hierarchy2"/>
    <dgm:cxn modelId="{9B8BB7CC-4F4F-4EAC-9522-B7192F900454}" type="presParOf" srcId="{EC19F19C-652B-47F8-AEBA-4CB7C5E0A475}" destId="{0BC0A526-C909-4043-92E3-6C8C98AB1457}" srcOrd="1" destOrd="0" presId="urn:microsoft.com/office/officeart/2005/8/layout/hierarchy2"/>
    <dgm:cxn modelId="{6D0EC6A0-9386-45AC-A548-5E3C821FA79B}" type="presParOf" srcId="{D65AF087-5F3F-49B4-8926-53E09CBA5BAC}" destId="{AC434B5C-5871-463A-AD27-3B3C3CF04F70}" srcOrd="2" destOrd="0" presId="urn:microsoft.com/office/officeart/2005/8/layout/hierarchy2"/>
    <dgm:cxn modelId="{9F9B6854-1B55-4D5E-A938-AE0F1FB5059E}" type="presParOf" srcId="{AC434B5C-5871-463A-AD27-3B3C3CF04F70}" destId="{AC620132-39C0-4583-9D8F-30C326416318}" srcOrd="0" destOrd="0" presId="urn:microsoft.com/office/officeart/2005/8/layout/hierarchy2"/>
    <dgm:cxn modelId="{BEE90AC6-6115-4909-B783-D71D2BD603AA}" type="presParOf" srcId="{D65AF087-5F3F-49B4-8926-53E09CBA5BAC}" destId="{6F6508F1-8CFC-47BB-AA92-56F0A8473D8A}" srcOrd="3" destOrd="0" presId="urn:microsoft.com/office/officeart/2005/8/layout/hierarchy2"/>
    <dgm:cxn modelId="{5D7EBD1D-F903-46A1-B774-346C85AF4CB0}" type="presParOf" srcId="{6F6508F1-8CFC-47BB-AA92-56F0A8473D8A}" destId="{937BD396-A034-4B7F-A776-3C24860E68B9}" srcOrd="0" destOrd="0" presId="urn:microsoft.com/office/officeart/2005/8/layout/hierarchy2"/>
    <dgm:cxn modelId="{04A7FB91-FE81-4937-8BD1-E91957F65D62}" type="presParOf" srcId="{6F6508F1-8CFC-47BB-AA92-56F0A8473D8A}" destId="{D90D0304-50DB-49FE-B5B5-FB3036E37B21}" srcOrd="1" destOrd="0" presId="urn:microsoft.com/office/officeart/2005/8/layout/hierarchy2"/>
    <dgm:cxn modelId="{3508DB50-E726-49C7-8FC6-F389D2995138}" type="presParOf" srcId="{63895ACC-9051-4142-923C-0AFFD8E579D1}" destId="{288FFF66-6132-4A06-A7E8-05BE9E91144C}" srcOrd="2" destOrd="0" presId="urn:microsoft.com/office/officeart/2005/8/layout/hierarchy2"/>
    <dgm:cxn modelId="{41496D86-9FA3-495B-8B2F-7F3A13CCC7A6}" type="presParOf" srcId="{288FFF66-6132-4A06-A7E8-05BE9E91144C}" destId="{1B556F63-99D8-48BA-89C0-54932DD3D1AF}" srcOrd="0" destOrd="0" presId="urn:microsoft.com/office/officeart/2005/8/layout/hierarchy2"/>
    <dgm:cxn modelId="{25184E67-4441-4245-B046-3DC0151E893B}" type="presParOf" srcId="{63895ACC-9051-4142-923C-0AFFD8E579D1}" destId="{1A5637C8-5857-48F3-A068-8814CC69F8AA}" srcOrd="3" destOrd="0" presId="urn:microsoft.com/office/officeart/2005/8/layout/hierarchy2"/>
    <dgm:cxn modelId="{4F2690D3-2C8E-42F6-99B5-31622ADB986E}" type="presParOf" srcId="{1A5637C8-5857-48F3-A068-8814CC69F8AA}" destId="{D06FDC7B-D633-4058-8162-626D808AD158}" srcOrd="0" destOrd="0" presId="urn:microsoft.com/office/officeart/2005/8/layout/hierarchy2"/>
    <dgm:cxn modelId="{1D6DE91B-7F3D-4E10-99FC-65D6B2A78C4C}" type="presParOf" srcId="{1A5637C8-5857-48F3-A068-8814CC69F8AA}" destId="{0FAB29F7-0DB4-4F64-BAD6-FE24391A52E9}" srcOrd="1" destOrd="0" presId="urn:microsoft.com/office/officeart/2005/8/layout/hierarchy2"/>
    <dgm:cxn modelId="{ECC2C8BD-91C4-47FC-B934-39F9CB86CFD2}" type="presParOf" srcId="{0FAB29F7-0DB4-4F64-BAD6-FE24391A52E9}" destId="{A8B26B88-52A5-46C0-8D28-A1CDD0C64D5E}" srcOrd="0" destOrd="0" presId="urn:microsoft.com/office/officeart/2005/8/layout/hierarchy2"/>
    <dgm:cxn modelId="{BA6ECF68-DA6D-4CDA-9122-CF4FCDF84145}" type="presParOf" srcId="{A8B26B88-52A5-46C0-8D28-A1CDD0C64D5E}" destId="{3109ED5B-3173-4894-AC8F-4992AA5CFA40}" srcOrd="0" destOrd="0" presId="urn:microsoft.com/office/officeart/2005/8/layout/hierarchy2"/>
    <dgm:cxn modelId="{E0260DC5-79E9-42D0-84A5-15523A3A6F5B}" type="presParOf" srcId="{0FAB29F7-0DB4-4F64-BAD6-FE24391A52E9}" destId="{035891FE-35C0-4123-AAC1-A11A04759EC6}" srcOrd="1" destOrd="0" presId="urn:microsoft.com/office/officeart/2005/8/layout/hierarchy2"/>
    <dgm:cxn modelId="{E57BCCBF-BFBF-47E3-94D2-27F156F7B9C2}" type="presParOf" srcId="{035891FE-35C0-4123-AAC1-A11A04759EC6}" destId="{A9FBF480-C435-4D47-8711-CF0FE0919930}" srcOrd="0" destOrd="0" presId="urn:microsoft.com/office/officeart/2005/8/layout/hierarchy2"/>
    <dgm:cxn modelId="{ED0104F9-B1C8-46F8-A589-7BBA42C114FE}" type="presParOf" srcId="{035891FE-35C0-4123-AAC1-A11A04759EC6}" destId="{48961486-3210-4895-85A8-C086AC660E2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E8A87-79ED-4485-93C4-1E4F5916249A}">
      <dsp:nvSpPr>
        <dsp:cNvPr id="0" name=""/>
        <dsp:cNvSpPr/>
      </dsp:nvSpPr>
      <dsp:spPr>
        <a:xfrm>
          <a:off x="3628857" y="3745"/>
          <a:ext cx="1447948" cy="7239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it-IT" sz="3200" kern="1200" dirty="0"/>
            <a:t>‘pro’ </a:t>
          </a:r>
        </a:p>
      </dsp:txBody>
      <dsp:txXfrm>
        <a:off x="3650061" y="24949"/>
        <a:ext cx="1405540" cy="681566"/>
      </dsp:txXfrm>
    </dsp:sp>
    <dsp:sp modelId="{05B38965-5988-4B7C-B2E0-EC3A01D954F1}">
      <dsp:nvSpPr>
        <dsp:cNvPr id="0" name=""/>
        <dsp:cNvSpPr/>
      </dsp:nvSpPr>
      <dsp:spPr>
        <a:xfrm>
          <a:off x="3773652" y="727720"/>
          <a:ext cx="144794" cy="542980"/>
        </a:xfrm>
        <a:custGeom>
          <a:avLst/>
          <a:gdLst/>
          <a:ahLst/>
          <a:cxnLst/>
          <a:rect l="0" t="0" r="0" b="0"/>
          <a:pathLst>
            <a:path>
              <a:moveTo>
                <a:pt x="0" y="0"/>
              </a:moveTo>
              <a:lnTo>
                <a:pt x="0" y="542980"/>
              </a:lnTo>
              <a:lnTo>
                <a:pt x="144794" y="5429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C9E7DA7-431F-4599-B8C7-6297F219B9BC}">
      <dsp:nvSpPr>
        <dsp:cNvPr id="0" name=""/>
        <dsp:cNvSpPr/>
      </dsp:nvSpPr>
      <dsp:spPr>
        <a:xfrm>
          <a:off x="3918447" y="908713"/>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it-IT" sz="700" kern="1200" dirty="0"/>
            <a:t>Il debitore può organizzare un piano senza essere pregiudicato da azioni di ‘disturbo’</a:t>
          </a:r>
        </a:p>
      </dsp:txBody>
      <dsp:txXfrm>
        <a:off x="3939651" y="929917"/>
        <a:ext cx="1115951" cy="681566"/>
      </dsp:txXfrm>
    </dsp:sp>
    <dsp:sp modelId="{28DEB3A5-76CF-4AE0-A2D4-1DD8F9CFC9A9}">
      <dsp:nvSpPr>
        <dsp:cNvPr id="0" name=""/>
        <dsp:cNvSpPr/>
      </dsp:nvSpPr>
      <dsp:spPr>
        <a:xfrm>
          <a:off x="3773652" y="727720"/>
          <a:ext cx="144794" cy="1447948"/>
        </a:xfrm>
        <a:custGeom>
          <a:avLst/>
          <a:gdLst/>
          <a:ahLst/>
          <a:cxnLst/>
          <a:rect l="0" t="0" r="0" b="0"/>
          <a:pathLst>
            <a:path>
              <a:moveTo>
                <a:pt x="0" y="0"/>
              </a:moveTo>
              <a:lnTo>
                <a:pt x="0" y="1447948"/>
              </a:lnTo>
              <a:lnTo>
                <a:pt x="144794" y="14479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C216D4-6025-42E9-8C8E-D4DAFDF0E1CA}">
      <dsp:nvSpPr>
        <dsp:cNvPr id="0" name=""/>
        <dsp:cNvSpPr/>
      </dsp:nvSpPr>
      <dsp:spPr>
        <a:xfrm>
          <a:off x="3918447" y="1813681"/>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it-IT" sz="700" kern="1200" dirty="0"/>
            <a:t>Il debitore può impedire, così, che alcuni creditori si dotino all’ultimo minuto di posizioni di favore</a:t>
          </a:r>
        </a:p>
      </dsp:txBody>
      <dsp:txXfrm>
        <a:off x="3939651" y="1834885"/>
        <a:ext cx="1115951" cy="681566"/>
      </dsp:txXfrm>
    </dsp:sp>
    <dsp:sp modelId="{96C184F1-AB97-4A11-B573-CBEB9AA67585}">
      <dsp:nvSpPr>
        <dsp:cNvPr id="0" name=""/>
        <dsp:cNvSpPr/>
      </dsp:nvSpPr>
      <dsp:spPr>
        <a:xfrm>
          <a:off x="3773652" y="727720"/>
          <a:ext cx="144794" cy="2352916"/>
        </a:xfrm>
        <a:custGeom>
          <a:avLst/>
          <a:gdLst/>
          <a:ahLst/>
          <a:cxnLst/>
          <a:rect l="0" t="0" r="0" b="0"/>
          <a:pathLst>
            <a:path>
              <a:moveTo>
                <a:pt x="0" y="0"/>
              </a:moveTo>
              <a:lnTo>
                <a:pt x="0" y="2352916"/>
              </a:lnTo>
              <a:lnTo>
                <a:pt x="144794" y="23529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ACA636-DD36-4CDC-B029-1999C801D316}">
      <dsp:nvSpPr>
        <dsp:cNvPr id="0" name=""/>
        <dsp:cNvSpPr/>
      </dsp:nvSpPr>
      <dsp:spPr>
        <a:xfrm>
          <a:off x="3918447" y="2718649"/>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it-IT" sz="700" kern="1200" dirty="0"/>
            <a:t>Il debitore può stabilizzare l’esposizione debitoria chirografaria</a:t>
          </a:r>
        </a:p>
      </dsp:txBody>
      <dsp:txXfrm>
        <a:off x="3939651" y="2739853"/>
        <a:ext cx="1115951" cy="681566"/>
      </dsp:txXfrm>
    </dsp:sp>
    <dsp:sp modelId="{CAE69BB5-9511-41E7-AAD7-34C34FBC9B12}">
      <dsp:nvSpPr>
        <dsp:cNvPr id="0" name=""/>
        <dsp:cNvSpPr/>
      </dsp:nvSpPr>
      <dsp:spPr>
        <a:xfrm>
          <a:off x="3773652" y="727720"/>
          <a:ext cx="144794" cy="3257884"/>
        </a:xfrm>
        <a:custGeom>
          <a:avLst/>
          <a:gdLst/>
          <a:ahLst/>
          <a:cxnLst/>
          <a:rect l="0" t="0" r="0" b="0"/>
          <a:pathLst>
            <a:path>
              <a:moveTo>
                <a:pt x="0" y="0"/>
              </a:moveTo>
              <a:lnTo>
                <a:pt x="0" y="3257884"/>
              </a:lnTo>
              <a:lnTo>
                <a:pt x="144794" y="32578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7689CB9-AD48-4CE0-8555-DDF5EED60845}">
      <dsp:nvSpPr>
        <dsp:cNvPr id="0" name=""/>
        <dsp:cNvSpPr/>
      </dsp:nvSpPr>
      <dsp:spPr>
        <a:xfrm>
          <a:off x="3918447" y="3623617"/>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it-IT" sz="700" kern="1200" dirty="0"/>
            <a:t>Rispetto alla ‘virata’ </a:t>
          </a:r>
          <a:r>
            <a:rPr lang="it-IT" sz="700" kern="1200" dirty="0" err="1"/>
            <a:t>sull’AdR</a:t>
          </a:r>
          <a:r>
            <a:rPr lang="it-IT" sz="700" kern="1200" dirty="0"/>
            <a:t>,  il debitore non è soggetto alla omologazione e non ha tempi stringenti per il pagamento degli estranei</a:t>
          </a:r>
        </a:p>
      </dsp:txBody>
      <dsp:txXfrm>
        <a:off x="3939651" y="3644821"/>
        <a:ext cx="1115951" cy="681566"/>
      </dsp:txXfrm>
    </dsp:sp>
    <dsp:sp modelId="{2BF19210-D81B-43C1-B79F-F7B7C44888FF}">
      <dsp:nvSpPr>
        <dsp:cNvPr id="0" name=""/>
        <dsp:cNvSpPr/>
      </dsp:nvSpPr>
      <dsp:spPr>
        <a:xfrm>
          <a:off x="5438793" y="3745"/>
          <a:ext cx="1447948" cy="7239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it-IT" sz="3200" kern="1200" dirty="0"/>
            <a:t>‘contro’</a:t>
          </a:r>
        </a:p>
      </dsp:txBody>
      <dsp:txXfrm>
        <a:off x="5459997" y="24949"/>
        <a:ext cx="1405540" cy="681566"/>
      </dsp:txXfrm>
    </dsp:sp>
    <dsp:sp modelId="{B16D53A7-5CD0-4CE9-821C-1612B6B1C726}">
      <dsp:nvSpPr>
        <dsp:cNvPr id="0" name=""/>
        <dsp:cNvSpPr/>
      </dsp:nvSpPr>
      <dsp:spPr>
        <a:xfrm>
          <a:off x="5583588" y="727720"/>
          <a:ext cx="144794" cy="542980"/>
        </a:xfrm>
        <a:custGeom>
          <a:avLst/>
          <a:gdLst/>
          <a:ahLst/>
          <a:cxnLst/>
          <a:rect l="0" t="0" r="0" b="0"/>
          <a:pathLst>
            <a:path>
              <a:moveTo>
                <a:pt x="0" y="0"/>
              </a:moveTo>
              <a:lnTo>
                <a:pt x="0" y="542980"/>
              </a:lnTo>
              <a:lnTo>
                <a:pt x="144794" y="5429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C8212AE-5984-4F59-A7FF-96AAE2C5F1E8}">
      <dsp:nvSpPr>
        <dsp:cNvPr id="0" name=""/>
        <dsp:cNvSpPr/>
      </dsp:nvSpPr>
      <dsp:spPr>
        <a:xfrm>
          <a:off x="5728383" y="908713"/>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it-IT" sz="700" kern="1200" dirty="0"/>
            <a:t>Il debitore non è più il ‘sovrano’ dell’impresa</a:t>
          </a:r>
        </a:p>
      </dsp:txBody>
      <dsp:txXfrm>
        <a:off x="5749587" y="929917"/>
        <a:ext cx="1115951" cy="681566"/>
      </dsp:txXfrm>
    </dsp:sp>
    <dsp:sp modelId="{E3EA135B-291D-40E6-BE08-FBAF9EE7BB2C}">
      <dsp:nvSpPr>
        <dsp:cNvPr id="0" name=""/>
        <dsp:cNvSpPr/>
      </dsp:nvSpPr>
      <dsp:spPr>
        <a:xfrm>
          <a:off x="5583588" y="727720"/>
          <a:ext cx="144794" cy="1447948"/>
        </a:xfrm>
        <a:custGeom>
          <a:avLst/>
          <a:gdLst/>
          <a:ahLst/>
          <a:cxnLst/>
          <a:rect l="0" t="0" r="0" b="0"/>
          <a:pathLst>
            <a:path>
              <a:moveTo>
                <a:pt x="0" y="0"/>
              </a:moveTo>
              <a:lnTo>
                <a:pt x="0" y="1447948"/>
              </a:lnTo>
              <a:lnTo>
                <a:pt x="144794" y="14479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7CA39C0-6D8B-4F5E-8039-74EDEA8F0AC4}">
      <dsp:nvSpPr>
        <dsp:cNvPr id="0" name=""/>
        <dsp:cNvSpPr/>
      </dsp:nvSpPr>
      <dsp:spPr>
        <a:xfrm>
          <a:off x="5728383" y="1813681"/>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it-IT" sz="700" kern="1200" dirty="0"/>
            <a:t>La gestione dell’impresa viene ingessata per i limiti del 161 comma 7</a:t>
          </a:r>
        </a:p>
      </dsp:txBody>
      <dsp:txXfrm>
        <a:off x="5749587" y="1834885"/>
        <a:ext cx="1115951" cy="681566"/>
      </dsp:txXfrm>
    </dsp:sp>
    <dsp:sp modelId="{4D737A58-2875-4CFB-BF11-0246BE3DC9BE}">
      <dsp:nvSpPr>
        <dsp:cNvPr id="0" name=""/>
        <dsp:cNvSpPr/>
      </dsp:nvSpPr>
      <dsp:spPr>
        <a:xfrm>
          <a:off x="5583588" y="727720"/>
          <a:ext cx="144794" cy="2352916"/>
        </a:xfrm>
        <a:custGeom>
          <a:avLst/>
          <a:gdLst/>
          <a:ahLst/>
          <a:cxnLst/>
          <a:rect l="0" t="0" r="0" b="0"/>
          <a:pathLst>
            <a:path>
              <a:moveTo>
                <a:pt x="0" y="0"/>
              </a:moveTo>
              <a:lnTo>
                <a:pt x="0" y="2352916"/>
              </a:lnTo>
              <a:lnTo>
                <a:pt x="144794" y="23529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9DCCD8-4BB6-4C88-852F-8DA385C8A683}">
      <dsp:nvSpPr>
        <dsp:cNvPr id="0" name=""/>
        <dsp:cNvSpPr/>
      </dsp:nvSpPr>
      <dsp:spPr>
        <a:xfrm>
          <a:off x="5728383" y="2718649"/>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it-IT" sz="700" kern="1200" dirty="0"/>
            <a:t>Nel periodo di </a:t>
          </a:r>
          <a:r>
            <a:rPr lang="it-IT" sz="700" kern="1200" dirty="0" err="1"/>
            <a:t>pre</a:t>
          </a:r>
          <a:r>
            <a:rPr lang="it-IT" sz="700" kern="1200" dirty="0"/>
            <a:t>-CP si applicano tutti i presìdi del 161 </a:t>
          </a:r>
        </a:p>
      </dsp:txBody>
      <dsp:txXfrm>
        <a:off x="5749587" y="2739853"/>
        <a:ext cx="1115951" cy="681566"/>
      </dsp:txXfrm>
    </dsp:sp>
    <dsp:sp modelId="{DC909A36-7798-495C-9159-1E3005FC6F95}">
      <dsp:nvSpPr>
        <dsp:cNvPr id="0" name=""/>
        <dsp:cNvSpPr/>
      </dsp:nvSpPr>
      <dsp:spPr>
        <a:xfrm>
          <a:off x="5583588" y="727720"/>
          <a:ext cx="144794" cy="3257884"/>
        </a:xfrm>
        <a:custGeom>
          <a:avLst/>
          <a:gdLst/>
          <a:ahLst/>
          <a:cxnLst/>
          <a:rect l="0" t="0" r="0" b="0"/>
          <a:pathLst>
            <a:path>
              <a:moveTo>
                <a:pt x="0" y="0"/>
              </a:moveTo>
              <a:lnTo>
                <a:pt x="0" y="3257884"/>
              </a:lnTo>
              <a:lnTo>
                <a:pt x="144794" y="32578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7FFB86D-D6D5-439D-B977-B0F4E50BA71E}">
      <dsp:nvSpPr>
        <dsp:cNvPr id="0" name=""/>
        <dsp:cNvSpPr/>
      </dsp:nvSpPr>
      <dsp:spPr>
        <a:xfrm>
          <a:off x="5728383" y="3623617"/>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it-IT" sz="700" kern="1200" dirty="0"/>
            <a:t>Si perde il beneficio della riservatezza</a:t>
          </a:r>
        </a:p>
      </dsp:txBody>
      <dsp:txXfrm>
        <a:off x="5749587" y="3644821"/>
        <a:ext cx="1115951" cy="6815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0C5D31-4232-42C8-B205-0CFDEE0D991F}">
      <dsp:nvSpPr>
        <dsp:cNvPr id="0" name=""/>
        <dsp:cNvSpPr/>
      </dsp:nvSpPr>
      <dsp:spPr>
        <a:xfrm>
          <a:off x="252061" y="1895742"/>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err="1"/>
            <a:t>Pre</a:t>
          </a:r>
          <a:r>
            <a:rPr lang="it-IT" sz="1400" kern="1200" dirty="0"/>
            <a:t>-CP</a:t>
          </a:r>
        </a:p>
      </dsp:txBody>
      <dsp:txXfrm>
        <a:off x="290643" y="1934324"/>
        <a:ext cx="2557435" cy="1240135"/>
      </dsp:txXfrm>
    </dsp:sp>
    <dsp:sp modelId="{868E523B-1016-45B4-8B9C-072EB29C624A}">
      <dsp:nvSpPr>
        <dsp:cNvPr id="0" name=""/>
        <dsp:cNvSpPr/>
      </dsp:nvSpPr>
      <dsp:spPr>
        <a:xfrm rot="18770822">
          <a:off x="2638747" y="1959061"/>
          <a:ext cx="1549665" cy="54492"/>
        </a:xfrm>
        <a:custGeom>
          <a:avLst/>
          <a:gdLst/>
          <a:ahLst/>
          <a:cxnLst/>
          <a:rect l="0" t="0" r="0" b="0"/>
          <a:pathLst>
            <a:path>
              <a:moveTo>
                <a:pt x="0" y="27246"/>
              </a:moveTo>
              <a:lnTo>
                <a:pt x="1549665" y="272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3374838" y="1947565"/>
        <a:ext cx="77483" cy="77483"/>
      </dsp:txXfrm>
    </dsp:sp>
    <dsp:sp modelId="{AB88480B-90AA-4491-A3C1-7B8225A05CF8}">
      <dsp:nvSpPr>
        <dsp:cNvPr id="0" name=""/>
        <dsp:cNvSpPr/>
      </dsp:nvSpPr>
      <dsp:spPr>
        <a:xfrm>
          <a:off x="3940500" y="759571"/>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err="1"/>
            <a:t>AdR</a:t>
          </a:r>
          <a:endParaRPr lang="it-IT" sz="1400" kern="1200" dirty="0"/>
        </a:p>
      </dsp:txBody>
      <dsp:txXfrm>
        <a:off x="3979082" y="798153"/>
        <a:ext cx="2557435" cy="1240135"/>
      </dsp:txXfrm>
    </dsp:sp>
    <dsp:sp modelId="{3EBD8BB7-A1B9-4BE2-BE68-2F4B6D0011C6}">
      <dsp:nvSpPr>
        <dsp:cNvPr id="0" name=""/>
        <dsp:cNvSpPr/>
      </dsp:nvSpPr>
      <dsp:spPr>
        <a:xfrm rot="19457599">
          <a:off x="6453115" y="1012252"/>
          <a:ext cx="1297807" cy="54492"/>
        </a:xfrm>
        <a:custGeom>
          <a:avLst/>
          <a:gdLst/>
          <a:ahLst/>
          <a:cxnLst/>
          <a:rect l="0" t="0" r="0" b="0"/>
          <a:pathLst>
            <a:path>
              <a:moveTo>
                <a:pt x="0" y="27246"/>
              </a:moveTo>
              <a:lnTo>
                <a:pt x="1297807" y="272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7069574" y="1007052"/>
        <a:ext cx="64890" cy="64890"/>
      </dsp:txXfrm>
    </dsp:sp>
    <dsp:sp modelId="{30E33157-09FC-4FEC-AFE5-63DF4AE72992}">
      <dsp:nvSpPr>
        <dsp:cNvPr id="0" name=""/>
        <dsp:cNvSpPr/>
      </dsp:nvSpPr>
      <dsp:spPr>
        <a:xfrm>
          <a:off x="7628939" y="2124"/>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È sicuro il trascinamento degli effetti</a:t>
          </a:r>
        </a:p>
      </dsp:txBody>
      <dsp:txXfrm>
        <a:off x="7667521" y="40706"/>
        <a:ext cx="2557435" cy="1240135"/>
      </dsp:txXfrm>
    </dsp:sp>
    <dsp:sp modelId="{AC434B5C-5871-463A-AD27-3B3C3CF04F70}">
      <dsp:nvSpPr>
        <dsp:cNvPr id="0" name=""/>
        <dsp:cNvSpPr/>
      </dsp:nvSpPr>
      <dsp:spPr>
        <a:xfrm rot="2142401">
          <a:off x="6453115" y="1769699"/>
          <a:ext cx="1297807" cy="54492"/>
        </a:xfrm>
        <a:custGeom>
          <a:avLst/>
          <a:gdLst/>
          <a:ahLst/>
          <a:cxnLst/>
          <a:rect l="0" t="0" r="0" b="0"/>
          <a:pathLst>
            <a:path>
              <a:moveTo>
                <a:pt x="0" y="27246"/>
              </a:moveTo>
              <a:lnTo>
                <a:pt x="1297807" y="272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7069574" y="1764500"/>
        <a:ext cx="64890" cy="64890"/>
      </dsp:txXfrm>
    </dsp:sp>
    <dsp:sp modelId="{937BD396-A034-4B7F-A776-3C24860E68B9}">
      <dsp:nvSpPr>
        <dsp:cNvPr id="0" name=""/>
        <dsp:cNvSpPr/>
      </dsp:nvSpPr>
      <dsp:spPr>
        <a:xfrm>
          <a:off x="7628939" y="1517019"/>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Se si qualificano gli </a:t>
          </a:r>
          <a:r>
            <a:rPr lang="it-IT" sz="1400" kern="1200" dirty="0" err="1"/>
            <a:t>AdR</a:t>
          </a:r>
          <a:r>
            <a:rPr lang="it-IT" sz="1400" kern="1200" dirty="0"/>
            <a:t> come procedura concorsuale possono consolidarsi molti atti del </a:t>
          </a:r>
          <a:r>
            <a:rPr lang="it-IT" sz="1400" kern="1200" dirty="0" err="1"/>
            <a:t>pre</a:t>
          </a:r>
          <a:r>
            <a:rPr lang="it-IT" sz="1400" kern="1200" dirty="0"/>
            <a:t>-CP</a:t>
          </a:r>
        </a:p>
      </dsp:txBody>
      <dsp:txXfrm>
        <a:off x="7667521" y="1555601"/>
        <a:ext cx="2557435" cy="1240135"/>
      </dsp:txXfrm>
    </dsp:sp>
    <dsp:sp modelId="{288FFF66-6132-4A06-A7E8-05BE9E91144C}">
      <dsp:nvSpPr>
        <dsp:cNvPr id="0" name=""/>
        <dsp:cNvSpPr/>
      </dsp:nvSpPr>
      <dsp:spPr>
        <a:xfrm rot="2829178">
          <a:off x="2638747" y="3095231"/>
          <a:ext cx="1549665" cy="54492"/>
        </a:xfrm>
        <a:custGeom>
          <a:avLst/>
          <a:gdLst/>
          <a:ahLst/>
          <a:cxnLst/>
          <a:rect l="0" t="0" r="0" b="0"/>
          <a:pathLst>
            <a:path>
              <a:moveTo>
                <a:pt x="0" y="27246"/>
              </a:moveTo>
              <a:lnTo>
                <a:pt x="1549665" y="272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3374838" y="3083736"/>
        <a:ext cx="77483" cy="77483"/>
      </dsp:txXfrm>
    </dsp:sp>
    <dsp:sp modelId="{D06FDC7B-D633-4058-8162-626D808AD158}">
      <dsp:nvSpPr>
        <dsp:cNvPr id="0" name=""/>
        <dsp:cNvSpPr/>
      </dsp:nvSpPr>
      <dsp:spPr>
        <a:xfrm>
          <a:off x="3940500" y="3031913"/>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PARP</a:t>
          </a:r>
        </a:p>
      </dsp:txBody>
      <dsp:txXfrm>
        <a:off x="3979082" y="3070495"/>
        <a:ext cx="2557435" cy="1240135"/>
      </dsp:txXfrm>
    </dsp:sp>
    <dsp:sp modelId="{A8B26B88-52A5-46C0-8D28-A1CDD0C64D5E}">
      <dsp:nvSpPr>
        <dsp:cNvPr id="0" name=""/>
        <dsp:cNvSpPr/>
      </dsp:nvSpPr>
      <dsp:spPr>
        <a:xfrm>
          <a:off x="6575099" y="3663317"/>
          <a:ext cx="1053839" cy="54492"/>
        </a:xfrm>
        <a:custGeom>
          <a:avLst/>
          <a:gdLst/>
          <a:ahLst/>
          <a:cxnLst/>
          <a:rect l="0" t="0" r="0" b="0"/>
          <a:pathLst>
            <a:path>
              <a:moveTo>
                <a:pt x="0" y="27246"/>
              </a:moveTo>
              <a:lnTo>
                <a:pt x="1053839" y="272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7075673" y="3664217"/>
        <a:ext cx="52691" cy="52691"/>
      </dsp:txXfrm>
    </dsp:sp>
    <dsp:sp modelId="{A9FBF480-C435-4D47-8711-CF0FE0919930}">
      <dsp:nvSpPr>
        <dsp:cNvPr id="0" name=""/>
        <dsp:cNvSpPr/>
      </dsp:nvSpPr>
      <dsp:spPr>
        <a:xfrm>
          <a:off x="7628939" y="3031913"/>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È incerta la conservazione degli effetti temporali; si corre il rischio che vi sia stata solo protezione dalle azioni, ma il vantaggio è la libertà negoziale al riparo dal sindacato giudiziale</a:t>
          </a:r>
        </a:p>
      </dsp:txBody>
      <dsp:txXfrm>
        <a:off x="7667521" y="3070495"/>
        <a:ext cx="2557435" cy="124013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A8DDD5A4-4A32-42E7-BDA9-7BCD3E472EEE}" type="datetimeFigureOut">
              <a:rPr lang="it-IT" smtClean="0"/>
              <a:t>16/12/2020</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530B1299-15AC-4F73-A0B1-7900FD05C850}" type="slidenum">
              <a:rPr lang="it-IT" smtClean="0"/>
              <a:t>‹N›</a:t>
            </a:fld>
            <a:endParaRPr lang="it-IT"/>
          </a:p>
        </p:txBody>
      </p:sp>
    </p:spTree>
    <p:extLst>
      <p:ext uri="{BB962C8B-B14F-4D97-AF65-F5344CB8AC3E}">
        <p14:creationId xmlns:p14="http://schemas.microsoft.com/office/powerpoint/2010/main" val="1275689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E1A9E4-94F1-4E8B-AB6E-2311D8003E3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5132B3D-DC15-4F28-A8DF-71D87AD585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0925A46-CCDE-4467-88AC-1183531F769A}"/>
              </a:ext>
            </a:extLst>
          </p:cNvPr>
          <p:cNvSpPr>
            <a:spLocks noGrp="1"/>
          </p:cNvSpPr>
          <p:nvPr>
            <p:ph type="dt" sz="half" idx="10"/>
          </p:nvPr>
        </p:nvSpPr>
        <p:spPr/>
        <p:txBody>
          <a:bodyPr/>
          <a:lstStyle/>
          <a:p>
            <a:fld id="{B686236B-DAB9-4AC2-BAC1-D231FA0C9F01}" type="datetime1">
              <a:rPr lang="it-IT" smtClean="0"/>
              <a:t>16/12/2020</a:t>
            </a:fld>
            <a:endParaRPr lang="it-IT"/>
          </a:p>
        </p:txBody>
      </p:sp>
      <p:sp>
        <p:nvSpPr>
          <p:cNvPr id="5" name="Segnaposto piè di pagina 4">
            <a:extLst>
              <a:ext uri="{FF2B5EF4-FFF2-40B4-BE49-F238E27FC236}">
                <a16:creationId xmlns:a16="http://schemas.microsoft.com/office/drawing/2014/main" id="{65591794-0EE9-438F-8804-119032C3E45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679A304-6149-4280-BDF0-CCB787C3A27F}"/>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228273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D23B2E-CC36-4F93-B9D5-7C758D5AF8C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93514C5-C9CC-45C8-925B-5352BDECDA8F}"/>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EB65303-68C2-4370-BC45-78C4C664E445}"/>
              </a:ext>
            </a:extLst>
          </p:cNvPr>
          <p:cNvSpPr>
            <a:spLocks noGrp="1"/>
          </p:cNvSpPr>
          <p:nvPr>
            <p:ph type="dt" sz="half" idx="10"/>
          </p:nvPr>
        </p:nvSpPr>
        <p:spPr/>
        <p:txBody>
          <a:bodyPr/>
          <a:lstStyle/>
          <a:p>
            <a:fld id="{01775385-5AD4-491C-AB9C-A1D4109B4CF7}" type="datetime1">
              <a:rPr lang="it-IT" smtClean="0"/>
              <a:t>16/12/2020</a:t>
            </a:fld>
            <a:endParaRPr lang="it-IT"/>
          </a:p>
        </p:txBody>
      </p:sp>
      <p:sp>
        <p:nvSpPr>
          <p:cNvPr id="5" name="Segnaposto piè di pagina 4">
            <a:extLst>
              <a:ext uri="{FF2B5EF4-FFF2-40B4-BE49-F238E27FC236}">
                <a16:creationId xmlns:a16="http://schemas.microsoft.com/office/drawing/2014/main" id="{06D6FA41-144C-4D7D-89F5-6934C697EA1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D797621-BE5A-49F9-BCF9-C960527C08D9}"/>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270545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34B3E8E-FFB7-45D5-904D-A919ED19329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A69AFC0-4397-4E5B-A7AB-61F1F9BB4D5B}"/>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D9F6FA7-193B-491E-A865-EA94A436DC81}"/>
              </a:ext>
            </a:extLst>
          </p:cNvPr>
          <p:cNvSpPr>
            <a:spLocks noGrp="1"/>
          </p:cNvSpPr>
          <p:nvPr>
            <p:ph type="dt" sz="half" idx="10"/>
          </p:nvPr>
        </p:nvSpPr>
        <p:spPr/>
        <p:txBody>
          <a:bodyPr/>
          <a:lstStyle/>
          <a:p>
            <a:fld id="{D5C326AC-840D-42FD-97F5-5E6957F63D5D}" type="datetime1">
              <a:rPr lang="it-IT" smtClean="0"/>
              <a:t>16/12/2020</a:t>
            </a:fld>
            <a:endParaRPr lang="it-IT"/>
          </a:p>
        </p:txBody>
      </p:sp>
      <p:sp>
        <p:nvSpPr>
          <p:cNvPr id="5" name="Segnaposto piè di pagina 4">
            <a:extLst>
              <a:ext uri="{FF2B5EF4-FFF2-40B4-BE49-F238E27FC236}">
                <a16:creationId xmlns:a16="http://schemas.microsoft.com/office/drawing/2014/main" id="{CAFECE15-B1D2-4669-8118-A33939EE2B0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CE05C54-2FFB-4484-AEE4-4A533842F8F7}"/>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3567706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717D1B-0C22-482A-8258-5C0E03469BA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E298D5B-5CDC-4B88-86CC-FED794DA5BC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B77941E-F062-4EC8-A4ED-6B2B09824C50}"/>
              </a:ext>
            </a:extLst>
          </p:cNvPr>
          <p:cNvSpPr>
            <a:spLocks noGrp="1"/>
          </p:cNvSpPr>
          <p:nvPr>
            <p:ph type="dt" sz="half" idx="10"/>
          </p:nvPr>
        </p:nvSpPr>
        <p:spPr/>
        <p:txBody>
          <a:bodyPr/>
          <a:lstStyle/>
          <a:p>
            <a:fld id="{426A2839-21A8-4AC8-BD8C-B22F741A7BB7}" type="datetime1">
              <a:rPr lang="it-IT" smtClean="0"/>
              <a:t>16/12/2020</a:t>
            </a:fld>
            <a:endParaRPr lang="it-IT"/>
          </a:p>
        </p:txBody>
      </p:sp>
      <p:sp>
        <p:nvSpPr>
          <p:cNvPr id="5" name="Segnaposto piè di pagina 4">
            <a:extLst>
              <a:ext uri="{FF2B5EF4-FFF2-40B4-BE49-F238E27FC236}">
                <a16:creationId xmlns:a16="http://schemas.microsoft.com/office/drawing/2014/main" id="{7CFF415E-516A-478C-BD29-BBEAC2EC562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74E019F-105A-42C1-88F1-2E485341D76F}"/>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730340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3B4AFF-9591-4519-96A0-0D248CA061AB}"/>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70C7188-4660-4262-B25D-34136174F8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346E795F-F572-433D-A745-D5124416767B}"/>
              </a:ext>
            </a:extLst>
          </p:cNvPr>
          <p:cNvSpPr>
            <a:spLocks noGrp="1"/>
          </p:cNvSpPr>
          <p:nvPr>
            <p:ph type="dt" sz="half" idx="10"/>
          </p:nvPr>
        </p:nvSpPr>
        <p:spPr/>
        <p:txBody>
          <a:bodyPr/>
          <a:lstStyle/>
          <a:p>
            <a:fld id="{3F8BCF9D-E74B-4D1B-A5F2-8170451E159E}" type="datetime1">
              <a:rPr lang="it-IT" smtClean="0"/>
              <a:t>16/12/2020</a:t>
            </a:fld>
            <a:endParaRPr lang="it-IT"/>
          </a:p>
        </p:txBody>
      </p:sp>
      <p:sp>
        <p:nvSpPr>
          <p:cNvPr id="5" name="Segnaposto piè di pagina 4">
            <a:extLst>
              <a:ext uri="{FF2B5EF4-FFF2-40B4-BE49-F238E27FC236}">
                <a16:creationId xmlns:a16="http://schemas.microsoft.com/office/drawing/2014/main" id="{86FCA6C8-02D2-4C50-B216-5950E5018D3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4ACC871-05D7-4880-BD8F-FDBBEE1BA231}"/>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3513163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3052C2-9495-428C-A044-A066CCA48E1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6A6D238-7F10-45CC-A923-AFF31CFCB80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D266A3A-1112-4B0B-BB37-59998858030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B4524A3-2F73-45CA-AF90-0904E84070AC}"/>
              </a:ext>
            </a:extLst>
          </p:cNvPr>
          <p:cNvSpPr>
            <a:spLocks noGrp="1"/>
          </p:cNvSpPr>
          <p:nvPr>
            <p:ph type="dt" sz="half" idx="10"/>
          </p:nvPr>
        </p:nvSpPr>
        <p:spPr/>
        <p:txBody>
          <a:bodyPr/>
          <a:lstStyle/>
          <a:p>
            <a:fld id="{F88A962F-A084-4542-9E03-3D46E27C9ACD}" type="datetime1">
              <a:rPr lang="it-IT" smtClean="0"/>
              <a:t>16/12/2020</a:t>
            </a:fld>
            <a:endParaRPr lang="it-IT"/>
          </a:p>
        </p:txBody>
      </p:sp>
      <p:sp>
        <p:nvSpPr>
          <p:cNvPr id="6" name="Segnaposto piè di pagina 5">
            <a:extLst>
              <a:ext uri="{FF2B5EF4-FFF2-40B4-BE49-F238E27FC236}">
                <a16:creationId xmlns:a16="http://schemas.microsoft.com/office/drawing/2014/main" id="{F1F31C8B-20A8-4B2A-AE02-D5C909A0684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EDEE040-2E53-4276-AE85-91F9D129A313}"/>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1584279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6737DE-C212-47D7-8C9F-44FA4781F100}"/>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AA2FF22-9F82-4A43-8B7F-222531A5E3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4F95BA8-5D90-4E2F-B54D-BB18C0BA2594}"/>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FDD562A-CB6C-4A6E-A6A1-2A433FB68D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0164B87-90D8-4FE9-9AE0-EF4F7664EE1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97C17CC-DC71-4E4E-A795-341DB5380DBD}"/>
              </a:ext>
            </a:extLst>
          </p:cNvPr>
          <p:cNvSpPr>
            <a:spLocks noGrp="1"/>
          </p:cNvSpPr>
          <p:nvPr>
            <p:ph type="dt" sz="half" idx="10"/>
          </p:nvPr>
        </p:nvSpPr>
        <p:spPr/>
        <p:txBody>
          <a:bodyPr/>
          <a:lstStyle/>
          <a:p>
            <a:fld id="{1A25843A-8C83-4787-AF3C-D2579F5DBE5A}" type="datetime1">
              <a:rPr lang="it-IT" smtClean="0"/>
              <a:t>16/12/2020</a:t>
            </a:fld>
            <a:endParaRPr lang="it-IT"/>
          </a:p>
        </p:txBody>
      </p:sp>
      <p:sp>
        <p:nvSpPr>
          <p:cNvPr id="8" name="Segnaposto piè di pagina 7">
            <a:extLst>
              <a:ext uri="{FF2B5EF4-FFF2-40B4-BE49-F238E27FC236}">
                <a16:creationId xmlns:a16="http://schemas.microsoft.com/office/drawing/2014/main" id="{84C6C752-1748-41ED-B029-2007643E476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9568073F-BAF0-45DE-99E3-57D1288F568B}"/>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3973994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A6B27F-884A-4A48-A15F-3434FE2BEBE8}"/>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EFA7539-1B68-467E-BFBE-4A1209D1FB54}"/>
              </a:ext>
            </a:extLst>
          </p:cNvPr>
          <p:cNvSpPr>
            <a:spLocks noGrp="1"/>
          </p:cNvSpPr>
          <p:nvPr>
            <p:ph type="dt" sz="half" idx="10"/>
          </p:nvPr>
        </p:nvSpPr>
        <p:spPr/>
        <p:txBody>
          <a:bodyPr/>
          <a:lstStyle/>
          <a:p>
            <a:fld id="{55FB30C1-8BE5-4BA6-8197-231D492FD237}" type="datetime1">
              <a:rPr lang="it-IT" smtClean="0"/>
              <a:t>16/12/2020</a:t>
            </a:fld>
            <a:endParaRPr lang="it-IT"/>
          </a:p>
        </p:txBody>
      </p:sp>
      <p:sp>
        <p:nvSpPr>
          <p:cNvPr id="4" name="Segnaposto piè di pagina 3">
            <a:extLst>
              <a:ext uri="{FF2B5EF4-FFF2-40B4-BE49-F238E27FC236}">
                <a16:creationId xmlns:a16="http://schemas.microsoft.com/office/drawing/2014/main" id="{3003B463-2D45-4442-8971-B4B968D2CE1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469CEEA-E3B8-4324-95B1-31540AA072A4}"/>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2782930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23B2192-895E-411F-A79A-5AE061514C08}"/>
              </a:ext>
            </a:extLst>
          </p:cNvPr>
          <p:cNvSpPr>
            <a:spLocks noGrp="1"/>
          </p:cNvSpPr>
          <p:nvPr>
            <p:ph type="dt" sz="half" idx="10"/>
          </p:nvPr>
        </p:nvSpPr>
        <p:spPr/>
        <p:txBody>
          <a:bodyPr/>
          <a:lstStyle/>
          <a:p>
            <a:fld id="{EC0DC7CF-A3AA-4E83-BFB2-ABF649B2C1FF}" type="datetime1">
              <a:rPr lang="it-IT" smtClean="0"/>
              <a:t>16/12/2020</a:t>
            </a:fld>
            <a:endParaRPr lang="it-IT"/>
          </a:p>
        </p:txBody>
      </p:sp>
      <p:sp>
        <p:nvSpPr>
          <p:cNvPr id="3" name="Segnaposto piè di pagina 2">
            <a:extLst>
              <a:ext uri="{FF2B5EF4-FFF2-40B4-BE49-F238E27FC236}">
                <a16:creationId xmlns:a16="http://schemas.microsoft.com/office/drawing/2014/main" id="{B4A0B33E-6C8B-44DB-8A7E-8872F371E186}"/>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CE3240C-2B85-4A33-95F0-9362E87A05CC}"/>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408441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013EAA-68AA-42D7-888E-C48F1D6D440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1DC557C-0C01-440D-9BFA-1457060869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B2D3C2B-5840-4B11-92CA-FEF438F059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A72F778-EB7B-45FB-89CE-9E4544BEF6A5}"/>
              </a:ext>
            </a:extLst>
          </p:cNvPr>
          <p:cNvSpPr>
            <a:spLocks noGrp="1"/>
          </p:cNvSpPr>
          <p:nvPr>
            <p:ph type="dt" sz="half" idx="10"/>
          </p:nvPr>
        </p:nvSpPr>
        <p:spPr/>
        <p:txBody>
          <a:bodyPr/>
          <a:lstStyle/>
          <a:p>
            <a:fld id="{D38A1622-BEA4-44E0-9621-1B9BB936C1C2}" type="datetime1">
              <a:rPr lang="it-IT" smtClean="0"/>
              <a:t>16/12/2020</a:t>
            </a:fld>
            <a:endParaRPr lang="it-IT"/>
          </a:p>
        </p:txBody>
      </p:sp>
      <p:sp>
        <p:nvSpPr>
          <p:cNvPr id="6" name="Segnaposto piè di pagina 5">
            <a:extLst>
              <a:ext uri="{FF2B5EF4-FFF2-40B4-BE49-F238E27FC236}">
                <a16:creationId xmlns:a16="http://schemas.microsoft.com/office/drawing/2014/main" id="{A522F8BF-F4F5-405D-867A-82F6B901F8F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2AEA262-5505-4466-9582-759C9DE2812E}"/>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1998188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3EC41C-E9B8-4891-BF7D-1974AAD89B5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1016336-E8DD-4840-B755-CA706060C9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003213C8-5D47-45CB-A471-E59BC022AB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5D77DFB-C77F-43B7-A2AE-D2AB09446E11}"/>
              </a:ext>
            </a:extLst>
          </p:cNvPr>
          <p:cNvSpPr>
            <a:spLocks noGrp="1"/>
          </p:cNvSpPr>
          <p:nvPr>
            <p:ph type="dt" sz="half" idx="10"/>
          </p:nvPr>
        </p:nvSpPr>
        <p:spPr/>
        <p:txBody>
          <a:bodyPr/>
          <a:lstStyle/>
          <a:p>
            <a:fld id="{EC8A96D6-5C75-4094-BA46-A213E5B72ECE}" type="datetime1">
              <a:rPr lang="it-IT" smtClean="0"/>
              <a:t>16/12/2020</a:t>
            </a:fld>
            <a:endParaRPr lang="it-IT"/>
          </a:p>
        </p:txBody>
      </p:sp>
      <p:sp>
        <p:nvSpPr>
          <p:cNvPr id="6" name="Segnaposto piè di pagina 5">
            <a:extLst>
              <a:ext uri="{FF2B5EF4-FFF2-40B4-BE49-F238E27FC236}">
                <a16:creationId xmlns:a16="http://schemas.microsoft.com/office/drawing/2014/main" id="{8976DC5C-265B-4E33-9B0E-8A89A079BB4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B8E3F76-E33F-42CE-8550-962AFCA18871}"/>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3460507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B9314AE-20FB-43CA-8179-07EFAAB68F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C08958E-5077-4180-A92F-0A79E37005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54F24F3-3A6E-4EA3-8C4F-D1009D3B40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D3F1A8-D920-40A2-8783-F080299D7E4F}" type="datetime1">
              <a:rPr lang="it-IT" smtClean="0"/>
              <a:t>16/12/2020</a:t>
            </a:fld>
            <a:endParaRPr lang="it-IT"/>
          </a:p>
        </p:txBody>
      </p:sp>
      <p:sp>
        <p:nvSpPr>
          <p:cNvPr id="5" name="Segnaposto piè di pagina 4">
            <a:extLst>
              <a:ext uri="{FF2B5EF4-FFF2-40B4-BE49-F238E27FC236}">
                <a16:creationId xmlns:a16="http://schemas.microsoft.com/office/drawing/2014/main" id="{B834EB07-4B23-49F4-B4F9-BCC3E61D30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21D607C-9288-421B-A05F-B8EE4451FA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036360-6EB0-47E4-A47E-E5C5BC10EF47}" type="slidenum">
              <a:rPr lang="it-IT" smtClean="0"/>
              <a:t>‹N›</a:t>
            </a:fld>
            <a:endParaRPr lang="it-IT"/>
          </a:p>
        </p:txBody>
      </p:sp>
    </p:spTree>
    <p:extLst>
      <p:ext uri="{BB962C8B-B14F-4D97-AF65-F5344CB8AC3E}">
        <p14:creationId xmlns:p14="http://schemas.microsoft.com/office/powerpoint/2010/main" val="976769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altalex.com/documents/news/2015/01/08/delle-obbligazioni-in-generale#art1223" TargetMode="External"/><Relationship Id="rId2" Type="http://schemas.openxmlformats.org/officeDocument/2006/relationships/hyperlink" Target="https://www.altalex.com/documents/news/2015/01/08/delle-obbligazioni-in-generale#art1218"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normattiva.it/uri-res/N2Ls?urn:nir:stato:regio.decreto:1942;267" TargetMode="External"/><Relationship Id="rId2" Type="http://schemas.openxmlformats.org/officeDocument/2006/relationships/hyperlink" Target="http://www.normattiva.it/uri-res/N2Ls?urn:nir:stato:regio.decreto:1942-03-16;26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EB1AE6-057F-40A1-BCFD-74A066A124DA}"/>
              </a:ext>
            </a:extLst>
          </p:cNvPr>
          <p:cNvSpPr>
            <a:spLocks noGrp="1"/>
          </p:cNvSpPr>
          <p:nvPr>
            <p:ph type="ctrTitle"/>
          </p:nvPr>
        </p:nvSpPr>
        <p:spPr/>
        <p:txBody>
          <a:bodyPr>
            <a:normAutofit fontScale="90000"/>
          </a:bodyPr>
          <a:lstStyle/>
          <a:p>
            <a:r>
              <a:rPr lang="it-IT" b="1" dirty="0"/>
              <a:t>La ‘complicata’ esecuzione di piani e accordi in fase di Emergenza Covid-19</a:t>
            </a:r>
          </a:p>
        </p:txBody>
      </p:sp>
      <p:sp>
        <p:nvSpPr>
          <p:cNvPr id="3" name="Sottotitolo 2">
            <a:extLst>
              <a:ext uri="{FF2B5EF4-FFF2-40B4-BE49-F238E27FC236}">
                <a16:creationId xmlns:a16="http://schemas.microsoft.com/office/drawing/2014/main" id="{4960BF7C-A132-4A5B-86CE-CDECF5210D97}"/>
              </a:ext>
            </a:extLst>
          </p:cNvPr>
          <p:cNvSpPr>
            <a:spLocks noGrp="1"/>
          </p:cNvSpPr>
          <p:nvPr>
            <p:ph type="subTitle" idx="1"/>
          </p:nvPr>
        </p:nvSpPr>
        <p:spPr/>
        <p:txBody>
          <a:bodyPr/>
          <a:lstStyle/>
          <a:p>
            <a:endParaRPr lang="it-IT" dirty="0"/>
          </a:p>
          <a:p>
            <a:r>
              <a:rPr lang="it-IT" dirty="0" err="1"/>
              <a:t>Mi.Ma</a:t>
            </a:r>
            <a:r>
              <a:rPr lang="it-IT" dirty="0"/>
              <a:t>., Webinar, 17 dicembre 2020</a:t>
            </a:r>
          </a:p>
          <a:p>
            <a:r>
              <a:rPr lang="it-IT" sz="1400" dirty="0"/>
              <a:t>Prof. Avv. Massimo Fabiani </a:t>
            </a:r>
          </a:p>
        </p:txBody>
      </p:sp>
      <p:sp>
        <p:nvSpPr>
          <p:cNvPr id="4" name="Segnaposto numero diapositiva 3">
            <a:extLst>
              <a:ext uri="{FF2B5EF4-FFF2-40B4-BE49-F238E27FC236}">
                <a16:creationId xmlns:a16="http://schemas.microsoft.com/office/drawing/2014/main" id="{9AFA624D-D023-4EE4-A81F-E16F1842E838}"/>
              </a:ext>
            </a:extLst>
          </p:cNvPr>
          <p:cNvSpPr>
            <a:spLocks noGrp="1"/>
          </p:cNvSpPr>
          <p:nvPr>
            <p:ph type="sldNum" sz="quarter" idx="12"/>
          </p:nvPr>
        </p:nvSpPr>
        <p:spPr/>
        <p:txBody>
          <a:bodyPr/>
          <a:lstStyle/>
          <a:p>
            <a:fld id="{20036360-6EB0-47E4-A47E-E5C5BC10EF47}" type="slidenum">
              <a:rPr lang="it-IT" smtClean="0"/>
              <a:t>1</a:t>
            </a:fld>
            <a:endParaRPr lang="it-IT"/>
          </a:p>
        </p:txBody>
      </p:sp>
    </p:spTree>
    <p:extLst>
      <p:ext uri="{BB962C8B-B14F-4D97-AF65-F5344CB8AC3E}">
        <p14:creationId xmlns:p14="http://schemas.microsoft.com/office/powerpoint/2010/main" val="1216813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59AF6C-E74A-4340-BB92-CEA01458B158}"/>
              </a:ext>
            </a:extLst>
          </p:cNvPr>
          <p:cNvSpPr>
            <a:spLocks noGrp="1"/>
          </p:cNvSpPr>
          <p:nvPr>
            <p:ph type="title"/>
          </p:nvPr>
        </p:nvSpPr>
        <p:spPr/>
        <p:txBody>
          <a:bodyPr/>
          <a:lstStyle/>
          <a:p>
            <a:pPr algn="ctr"/>
            <a:r>
              <a:rPr lang="it-IT" b="1" dirty="0"/>
              <a:t>Un nuovo piano attestato di risanamento (PAR) ?</a:t>
            </a:r>
          </a:p>
        </p:txBody>
      </p:sp>
      <p:sp>
        <p:nvSpPr>
          <p:cNvPr id="3" name="Segnaposto contenuto 2">
            <a:extLst>
              <a:ext uri="{FF2B5EF4-FFF2-40B4-BE49-F238E27FC236}">
                <a16:creationId xmlns:a16="http://schemas.microsoft.com/office/drawing/2014/main" id="{C070AD29-E769-4405-A7CF-BA2BAEB7F59A}"/>
              </a:ext>
            </a:extLst>
          </p:cNvPr>
          <p:cNvSpPr>
            <a:spLocks noGrp="1"/>
          </p:cNvSpPr>
          <p:nvPr>
            <p:ph idx="1"/>
          </p:nvPr>
        </p:nvSpPr>
        <p:spPr/>
        <p:txBody>
          <a:bodyPr>
            <a:normAutofit lnSpcReduction="10000"/>
          </a:bodyPr>
          <a:lstStyle/>
          <a:p>
            <a:r>
              <a:rPr lang="it-IT" dirty="0"/>
              <a:t>Il comma 5-bis lascia intravedere un nuovo PAR ?</a:t>
            </a:r>
          </a:p>
          <a:p>
            <a:r>
              <a:rPr lang="it-IT" dirty="0"/>
              <a:t>Se si pensa agli effetti successivi il PAR non cambia</a:t>
            </a:r>
          </a:p>
          <a:p>
            <a:r>
              <a:rPr lang="it-IT" dirty="0"/>
              <a:t>Le mutazioni genetiche riguardano gli effetti che sul PAR si realizzano quando il PAR segue alla domanda di cui all’art. 161, comma 6, LF (o ai termini concessi nel </a:t>
            </a:r>
            <a:r>
              <a:rPr lang="it-IT" dirty="0" err="1"/>
              <a:t>pre-AdR</a:t>
            </a:r>
            <a:r>
              <a:rPr lang="it-IT" dirty="0"/>
              <a:t>).</a:t>
            </a:r>
          </a:p>
          <a:p>
            <a:r>
              <a:rPr lang="it-IT" dirty="0"/>
              <a:t>L’approccio al PAR può essere totalmente differente perché oggi il PAR non gode di alcuna protezione preventiva, sì che durante la lunga fase di gestazione che lo contraddistingue il patrimonio del debitore è soggetto al rischio di iniziative cautelari, esecutive e concorsuali dei creditori (tra l’altro ben poche volte il PAR è accompagnato da una convenzione di moratoria)</a:t>
            </a:r>
          </a:p>
          <a:p>
            <a:endParaRPr lang="it-IT" dirty="0"/>
          </a:p>
        </p:txBody>
      </p:sp>
      <p:sp>
        <p:nvSpPr>
          <p:cNvPr id="4" name="Segnaposto numero diapositiva 3">
            <a:extLst>
              <a:ext uri="{FF2B5EF4-FFF2-40B4-BE49-F238E27FC236}">
                <a16:creationId xmlns:a16="http://schemas.microsoft.com/office/drawing/2014/main" id="{60CDE5BA-E32C-40C8-8493-48D6C76B6E8B}"/>
              </a:ext>
            </a:extLst>
          </p:cNvPr>
          <p:cNvSpPr>
            <a:spLocks noGrp="1"/>
          </p:cNvSpPr>
          <p:nvPr>
            <p:ph type="sldNum" sz="quarter" idx="12"/>
          </p:nvPr>
        </p:nvSpPr>
        <p:spPr/>
        <p:txBody>
          <a:bodyPr/>
          <a:lstStyle/>
          <a:p>
            <a:fld id="{20036360-6EB0-47E4-A47E-E5C5BC10EF47}" type="slidenum">
              <a:rPr lang="it-IT" smtClean="0"/>
              <a:t>10</a:t>
            </a:fld>
            <a:endParaRPr lang="it-IT"/>
          </a:p>
        </p:txBody>
      </p:sp>
    </p:spTree>
    <p:extLst>
      <p:ext uri="{BB962C8B-B14F-4D97-AF65-F5344CB8AC3E}">
        <p14:creationId xmlns:p14="http://schemas.microsoft.com/office/powerpoint/2010/main" val="2655410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CCA35A-74FA-419E-A8E6-25DCCE5B99DA}"/>
              </a:ext>
            </a:extLst>
          </p:cNvPr>
          <p:cNvSpPr>
            <a:spLocks noGrp="1"/>
          </p:cNvSpPr>
          <p:nvPr>
            <p:ph type="title"/>
          </p:nvPr>
        </p:nvSpPr>
        <p:spPr/>
        <p:txBody>
          <a:bodyPr/>
          <a:lstStyle/>
          <a:p>
            <a:pPr algn="ctr"/>
            <a:r>
              <a:rPr lang="it-IT" b="1" dirty="0"/>
              <a:t>La (possibile) </a:t>
            </a:r>
            <a:r>
              <a:rPr lang="it-IT" b="1" i="1" dirty="0"/>
              <a:t>ratio</a:t>
            </a:r>
            <a:r>
              <a:rPr lang="it-IT" b="1" dirty="0"/>
              <a:t> della norma</a:t>
            </a:r>
          </a:p>
        </p:txBody>
      </p:sp>
      <p:sp>
        <p:nvSpPr>
          <p:cNvPr id="3" name="Segnaposto contenuto 2">
            <a:extLst>
              <a:ext uri="{FF2B5EF4-FFF2-40B4-BE49-F238E27FC236}">
                <a16:creationId xmlns:a16="http://schemas.microsoft.com/office/drawing/2014/main" id="{0B275F50-0C50-4C20-A6AE-D30E3CB063BD}"/>
              </a:ext>
            </a:extLst>
          </p:cNvPr>
          <p:cNvSpPr>
            <a:spLocks noGrp="1"/>
          </p:cNvSpPr>
          <p:nvPr>
            <p:ph idx="1"/>
          </p:nvPr>
        </p:nvSpPr>
        <p:spPr/>
        <p:txBody>
          <a:bodyPr>
            <a:normAutofit fontScale="92500" lnSpcReduction="10000"/>
          </a:bodyPr>
          <a:lstStyle/>
          <a:p>
            <a:r>
              <a:rPr lang="it-IT" dirty="0"/>
              <a:t>Per cercare di capire il significato della nuova norma occorre ricordare che in questa fase di Emergenza Covid-19 sia gli studiosi che gli operatori economici avevano ipotizzato le più variegate soluzioni transitorie per dare respiro alle imprese, dalle più sofisticate alle più sgangherate.</a:t>
            </a:r>
          </a:p>
          <a:p>
            <a:r>
              <a:rPr lang="it-IT" dirty="0"/>
              <a:t>Il Governo ha preferito evitare un nuovo procedimento, ha applicato un cerotto alla infezione con l’improcedibilità dei ricorsi per fallimento ed ha poi pensato ad una uscita dal </a:t>
            </a:r>
            <a:r>
              <a:rPr lang="it-IT" dirty="0" err="1"/>
              <a:t>pre</a:t>
            </a:r>
            <a:r>
              <a:rPr lang="it-IT" dirty="0"/>
              <a:t>-concordato diversa dal CP o dagli </a:t>
            </a:r>
            <a:r>
              <a:rPr lang="it-IT" dirty="0" err="1"/>
              <a:t>AdR</a:t>
            </a:r>
            <a:r>
              <a:rPr lang="it-IT" dirty="0"/>
              <a:t>.</a:t>
            </a:r>
          </a:p>
          <a:p>
            <a:r>
              <a:rPr lang="it-IT" dirty="0"/>
              <a:t>Anziché prevedere una moratoria ‘ad hoc’ o un simulacro di ‘amministrazione controllata’, ha utilizzato lo strumento già vigente del </a:t>
            </a:r>
            <a:r>
              <a:rPr lang="it-IT" dirty="0" err="1"/>
              <a:t>pre</a:t>
            </a:r>
            <a:r>
              <a:rPr lang="it-IT" dirty="0"/>
              <a:t>-concordato come strumento di protezione di un PAR.</a:t>
            </a:r>
          </a:p>
          <a:p>
            <a:r>
              <a:rPr lang="it-IT" dirty="0"/>
              <a:t>Da qui la definizione di </a:t>
            </a:r>
            <a:r>
              <a:rPr lang="it-IT" u="sng" dirty="0"/>
              <a:t>piano attestato di risanamento protetto </a:t>
            </a:r>
            <a:r>
              <a:rPr lang="it-IT" dirty="0"/>
              <a:t>(PARP)</a:t>
            </a:r>
          </a:p>
        </p:txBody>
      </p:sp>
      <p:sp>
        <p:nvSpPr>
          <p:cNvPr id="4" name="Segnaposto numero diapositiva 3">
            <a:extLst>
              <a:ext uri="{FF2B5EF4-FFF2-40B4-BE49-F238E27FC236}">
                <a16:creationId xmlns:a16="http://schemas.microsoft.com/office/drawing/2014/main" id="{47B5C764-AD01-4F5E-B108-C9BFE412BB59}"/>
              </a:ext>
            </a:extLst>
          </p:cNvPr>
          <p:cNvSpPr>
            <a:spLocks noGrp="1"/>
          </p:cNvSpPr>
          <p:nvPr>
            <p:ph type="sldNum" sz="quarter" idx="12"/>
          </p:nvPr>
        </p:nvSpPr>
        <p:spPr/>
        <p:txBody>
          <a:bodyPr/>
          <a:lstStyle/>
          <a:p>
            <a:fld id="{20036360-6EB0-47E4-A47E-E5C5BC10EF47}" type="slidenum">
              <a:rPr lang="it-IT" smtClean="0"/>
              <a:t>11</a:t>
            </a:fld>
            <a:endParaRPr lang="it-IT"/>
          </a:p>
        </p:txBody>
      </p:sp>
    </p:spTree>
    <p:extLst>
      <p:ext uri="{BB962C8B-B14F-4D97-AF65-F5344CB8AC3E}">
        <p14:creationId xmlns:p14="http://schemas.microsoft.com/office/powerpoint/2010/main" val="653835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5927F3-D9D1-49B3-B407-DACF699881F8}"/>
              </a:ext>
            </a:extLst>
          </p:cNvPr>
          <p:cNvSpPr>
            <a:spLocks noGrp="1"/>
          </p:cNvSpPr>
          <p:nvPr>
            <p:ph type="title"/>
          </p:nvPr>
        </p:nvSpPr>
        <p:spPr/>
        <p:txBody>
          <a:bodyPr/>
          <a:lstStyle/>
          <a:p>
            <a:pPr algn="ctr"/>
            <a:r>
              <a:rPr lang="it-IT" b="1" dirty="0"/>
              <a:t>L’interpretazione «debole»</a:t>
            </a:r>
          </a:p>
        </p:txBody>
      </p:sp>
      <p:sp>
        <p:nvSpPr>
          <p:cNvPr id="3" name="Segnaposto contenuto 2">
            <a:extLst>
              <a:ext uri="{FF2B5EF4-FFF2-40B4-BE49-F238E27FC236}">
                <a16:creationId xmlns:a16="http://schemas.microsoft.com/office/drawing/2014/main" id="{9CF7C800-A9BF-43F7-A1E6-74B1D4F2D82B}"/>
              </a:ext>
            </a:extLst>
          </p:cNvPr>
          <p:cNvSpPr>
            <a:spLocks noGrp="1"/>
          </p:cNvSpPr>
          <p:nvPr>
            <p:ph idx="1"/>
          </p:nvPr>
        </p:nvSpPr>
        <p:spPr/>
        <p:txBody>
          <a:bodyPr>
            <a:normAutofit fontScale="85000" lnSpcReduction="20000"/>
          </a:bodyPr>
          <a:lstStyle/>
          <a:p>
            <a:r>
              <a:rPr lang="it-IT" dirty="0"/>
              <a:t>Nessuno discute che a legislazione invariata il debitore dopo aver depositato la domanda di cui al 161 comma 6, possa rinunciarvi e concludere un accordo con i creditori e predisporre un PAR (anche non pubblicato sul registro imprese)</a:t>
            </a:r>
          </a:p>
          <a:p>
            <a:r>
              <a:rPr lang="it-IT" dirty="0"/>
              <a:t>Alla rinuncia consegue la dichiarazione di improcedibilità della domanda e, di riflesso, secondo la lettura corrente più diffusa, la perdita di efficacia degli effetti prodottisi ai sensi degli art. 168 e 169 LF </a:t>
            </a:r>
            <a:r>
              <a:rPr lang="it-IT" i="1" dirty="0"/>
              <a:t>ex </a:t>
            </a:r>
            <a:r>
              <a:rPr lang="it-IT" i="1" dirty="0" err="1"/>
              <a:t>tunc</a:t>
            </a:r>
            <a:endParaRPr lang="it-IT" i="1" dirty="0"/>
          </a:p>
          <a:p>
            <a:r>
              <a:rPr lang="it-IT" dirty="0"/>
              <a:t>Nulla esclude una domanda ‘piena’ di CP o di </a:t>
            </a:r>
            <a:r>
              <a:rPr lang="it-IT" dirty="0" err="1"/>
              <a:t>AdR</a:t>
            </a:r>
            <a:r>
              <a:rPr lang="it-IT" dirty="0"/>
              <a:t> ma con una nuova data di riferimento</a:t>
            </a:r>
          </a:p>
          <a:p>
            <a:r>
              <a:rPr lang="it-IT" dirty="0"/>
              <a:t>Tuttavia, venute meno le protezioni, il nuovo PAR (cioè a regime </a:t>
            </a:r>
            <a:r>
              <a:rPr lang="it-IT" i="1" dirty="0"/>
              <a:t>ante</a:t>
            </a:r>
            <a:r>
              <a:rPr lang="it-IT" dirty="0"/>
              <a:t> 7 giugno 2020) si pone in concorrenza con eventuali ricorsi per fallimento e soltanto dimostrando che il PAR ha rimosso lo stato di insolvenza, si può evitare il fallimento</a:t>
            </a:r>
          </a:p>
          <a:p>
            <a:r>
              <a:rPr lang="it-IT" u="sng" dirty="0"/>
              <a:t>Di per sé, il comma 5-bis non sembra aggiungere nulla al diritto vigente</a:t>
            </a:r>
          </a:p>
        </p:txBody>
      </p:sp>
      <p:sp>
        <p:nvSpPr>
          <p:cNvPr id="4" name="Segnaposto numero diapositiva 3">
            <a:extLst>
              <a:ext uri="{FF2B5EF4-FFF2-40B4-BE49-F238E27FC236}">
                <a16:creationId xmlns:a16="http://schemas.microsoft.com/office/drawing/2014/main" id="{2E246508-D0ED-4B9C-A583-28B93965D80D}"/>
              </a:ext>
            </a:extLst>
          </p:cNvPr>
          <p:cNvSpPr>
            <a:spLocks noGrp="1"/>
          </p:cNvSpPr>
          <p:nvPr>
            <p:ph type="sldNum" sz="quarter" idx="12"/>
          </p:nvPr>
        </p:nvSpPr>
        <p:spPr/>
        <p:txBody>
          <a:bodyPr/>
          <a:lstStyle/>
          <a:p>
            <a:fld id="{20036360-6EB0-47E4-A47E-E5C5BC10EF47}" type="slidenum">
              <a:rPr lang="it-IT" smtClean="0"/>
              <a:t>12</a:t>
            </a:fld>
            <a:endParaRPr lang="it-IT"/>
          </a:p>
        </p:txBody>
      </p:sp>
    </p:spTree>
    <p:extLst>
      <p:ext uri="{BB962C8B-B14F-4D97-AF65-F5344CB8AC3E}">
        <p14:creationId xmlns:p14="http://schemas.microsoft.com/office/powerpoint/2010/main" val="2641733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87E2A9-349D-43DF-921D-8B8736439544}"/>
              </a:ext>
            </a:extLst>
          </p:cNvPr>
          <p:cNvSpPr>
            <a:spLocks noGrp="1"/>
          </p:cNvSpPr>
          <p:nvPr>
            <p:ph type="title"/>
          </p:nvPr>
        </p:nvSpPr>
        <p:spPr/>
        <p:txBody>
          <a:bodyPr/>
          <a:lstStyle/>
          <a:p>
            <a:pPr algn="ctr"/>
            <a:r>
              <a:rPr lang="it-IT" b="1" dirty="0"/>
              <a:t>L’interpretazione «forte»</a:t>
            </a:r>
          </a:p>
        </p:txBody>
      </p:sp>
      <p:sp>
        <p:nvSpPr>
          <p:cNvPr id="3" name="Segnaposto contenuto 2">
            <a:extLst>
              <a:ext uri="{FF2B5EF4-FFF2-40B4-BE49-F238E27FC236}">
                <a16:creationId xmlns:a16="http://schemas.microsoft.com/office/drawing/2014/main" id="{11ADE9C5-FF69-4E43-989A-5D13F8A0A598}"/>
              </a:ext>
            </a:extLst>
          </p:cNvPr>
          <p:cNvSpPr>
            <a:spLocks noGrp="1"/>
          </p:cNvSpPr>
          <p:nvPr>
            <p:ph idx="1"/>
          </p:nvPr>
        </p:nvSpPr>
        <p:spPr/>
        <p:txBody>
          <a:bodyPr>
            <a:normAutofit fontScale="85000" lnSpcReduction="10000"/>
          </a:bodyPr>
          <a:lstStyle/>
          <a:p>
            <a:r>
              <a:rPr lang="it-IT" dirty="0"/>
              <a:t>Rispetto alla relazione CP → </a:t>
            </a:r>
            <a:r>
              <a:rPr lang="it-IT" dirty="0" err="1"/>
              <a:t>AdR</a:t>
            </a:r>
            <a:r>
              <a:rPr lang="it-IT" dirty="0"/>
              <a:t> o alla relazione </a:t>
            </a:r>
            <a:r>
              <a:rPr lang="it-IT" dirty="0" err="1"/>
              <a:t>AdR</a:t>
            </a:r>
            <a:r>
              <a:rPr lang="it-IT" dirty="0"/>
              <a:t> →CP, in passato avevo usato il termine ‘</a:t>
            </a:r>
            <a:r>
              <a:rPr lang="it-IT" u="sng" dirty="0"/>
              <a:t>passerella</a:t>
            </a:r>
            <a:r>
              <a:rPr lang="it-IT" dirty="0"/>
              <a:t>’ e ciò al fine di verificare quali effetti del primo procedimento si trascinassero nel secondo; le maggiori criticità si avvertivano quando gli effetti del primo procedimento fossero più ampi ed è proprio questa l’ipotesi che può ricorrere nel comma 5-bis</a:t>
            </a:r>
          </a:p>
          <a:p>
            <a:r>
              <a:rPr lang="it-IT" dirty="0"/>
              <a:t>Con riguardo al PARP </a:t>
            </a:r>
            <a:r>
              <a:rPr lang="it-IT" i="1" dirty="0"/>
              <a:t>post</a:t>
            </a:r>
            <a:r>
              <a:rPr lang="it-IT" dirty="0"/>
              <a:t> </a:t>
            </a:r>
            <a:r>
              <a:rPr lang="it-IT" dirty="0" err="1"/>
              <a:t>pre</a:t>
            </a:r>
            <a:r>
              <a:rPr lang="it-IT" dirty="0"/>
              <a:t>-CP si è già usata l’espressione ‘porte girevoli’, ma a me pare che sia più consona l’aggiunta del lemma «protetto» per dare densità ad un significato e cioè di una possibile interpretazione ‘forte’ del nuovo PAR</a:t>
            </a:r>
          </a:p>
          <a:p>
            <a:r>
              <a:rPr lang="it-IT" dirty="0"/>
              <a:t>Se si è scelto di confezionare una disposizione che dice esattamente ciò che già oggi accade, delle due, l’una: (i) o si addebita al Governo una totale ignoranza; (ii) o si prova a suggerire una interpretazione forte della norma.</a:t>
            </a:r>
          </a:p>
          <a:p>
            <a:r>
              <a:rPr lang="it-IT" dirty="0"/>
              <a:t>La norma </a:t>
            </a:r>
            <a:r>
              <a:rPr lang="it-IT" i="1" dirty="0" err="1"/>
              <a:t>minus</a:t>
            </a:r>
            <a:r>
              <a:rPr lang="it-IT" i="1" dirty="0"/>
              <a:t> dixit </a:t>
            </a:r>
            <a:r>
              <a:rPr lang="it-IT" i="1" dirty="0" err="1"/>
              <a:t>quam</a:t>
            </a:r>
            <a:r>
              <a:rPr lang="it-IT" i="1" dirty="0"/>
              <a:t> </a:t>
            </a:r>
            <a:r>
              <a:rPr lang="it-IT" i="1" dirty="0" err="1"/>
              <a:t>voluit</a:t>
            </a:r>
            <a:r>
              <a:rPr lang="it-IT" dirty="0"/>
              <a:t>. Ciò vuol dire che alcuni degli effetti generati dal comma 6 art. 161 non decadono </a:t>
            </a:r>
            <a:r>
              <a:rPr lang="it-IT" i="1" dirty="0"/>
              <a:t>ex </a:t>
            </a:r>
            <a:r>
              <a:rPr lang="it-IT" i="1" dirty="0" err="1"/>
              <a:t>tunc</a:t>
            </a:r>
            <a:r>
              <a:rPr lang="it-IT" dirty="0"/>
              <a:t>.</a:t>
            </a:r>
          </a:p>
        </p:txBody>
      </p:sp>
      <p:sp>
        <p:nvSpPr>
          <p:cNvPr id="4" name="Segnaposto numero diapositiva 3">
            <a:extLst>
              <a:ext uri="{FF2B5EF4-FFF2-40B4-BE49-F238E27FC236}">
                <a16:creationId xmlns:a16="http://schemas.microsoft.com/office/drawing/2014/main" id="{E0F305A6-61FB-477E-80DD-B5FF9DF41EA6}"/>
              </a:ext>
            </a:extLst>
          </p:cNvPr>
          <p:cNvSpPr>
            <a:spLocks noGrp="1"/>
          </p:cNvSpPr>
          <p:nvPr>
            <p:ph type="sldNum" sz="quarter" idx="12"/>
          </p:nvPr>
        </p:nvSpPr>
        <p:spPr/>
        <p:txBody>
          <a:bodyPr/>
          <a:lstStyle/>
          <a:p>
            <a:fld id="{20036360-6EB0-47E4-A47E-E5C5BC10EF47}" type="slidenum">
              <a:rPr lang="it-IT" smtClean="0"/>
              <a:t>13</a:t>
            </a:fld>
            <a:endParaRPr lang="it-IT"/>
          </a:p>
        </p:txBody>
      </p:sp>
    </p:spTree>
    <p:extLst>
      <p:ext uri="{BB962C8B-B14F-4D97-AF65-F5344CB8AC3E}">
        <p14:creationId xmlns:p14="http://schemas.microsoft.com/office/powerpoint/2010/main" val="1840879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413661-A0DC-4F3F-81B0-3201C0E8BDD0}"/>
              </a:ext>
            </a:extLst>
          </p:cNvPr>
          <p:cNvSpPr>
            <a:spLocks noGrp="1"/>
          </p:cNvSpPr>
          <p:nvPr>
            <p:ph type="title"/>
          </p:nvPr>
        </p:nvSpPr>
        <p:spPr/>
        <p:txBody>
          <a:bodyPr/>
          <a:lstStyle/>
          <a:p>
            <a:pPr algn="ctr"/>
            <a:r>
              <a:rPr lang="it-IT" b="1" dirty="0"/>
              <a:t>Le protezioni «forti»</a:t>
            </a:r>
          </a:p>
        </p:txBody>
      </p:sp>
      <p:sp>
        <p:nvSpPr>
          <p:cNvPr id="3" name="Segnaposto contenuto 2">
            <a:extLst>
              <a:ext uri="{FF2B5EF4-FFF2-40B4-BE49-F238E27FC236}">
                <a16:creationId xmlns:a16="http://schemas.microsoft.com/office/drawing/2014/main" id="{A2EBB951-A0EE-41DC-8405-EBA582502D28}"/>
              </a:ext>
            </a:extLst>
          </p:cNvPr>
          <p:cNvSpPr>
            <a:spLocks noGrp="1"/>
          </p:cNvSpPr>
          <p:nvPr>
            <p:ph idx="1"/>
          </p:nvPr>
        </p:nvSpPr>
        <p:spPr/>
        <p:txBody>
          <a:bodyPr>
            <a:normAutofit lnSpcReduction="10000"/>
          </a:bodyPr>
          <a:lstStyle/>
          <a:p>
            <a:r>
              <a:rPr lang="it-IT" dirty="0"/>
              <a:t>1. la data di riferimento rispetto alla situazione debitoria è quella della domanda di </a:t>
            </a:r>
            <a:r>
              <a:rPr lang="it-IT" dirty="0" err="1"/>
              <a:t>pre</a:t>
            </a:r>
            <a:r>
              <a:rPr lang="it-IT" dirty="0"/>
              <a:t>-CP (esempio: l’ammontare dei crediti chirografari va calcolato al giorno del 161 comma 6-169 LF)</a:t>
            </a:r>
          </a:p>
          <a:p>
            <a:r>
              <a:rPr lang="it-IT" dirty="0"/>
              <a:t>2. i titoli di prelazione conseguiti nei 90 giorni </a:t>
            </a:r>
            <a:r>
              <a:rPr lang="it-IT" i="1" dirty="0"/>
              <a:t>ante</a:t>
            </a:r>
            <a:r>
              <a:rPr lang="it-IT" dirty="0"/>
              <a:t> </a:t>
            </a:r>
            <a:r>
              <a:rPr lang="it-IT" dirty="0" err="1"/>
              <a:t>pre</a:t>
            </a:r>
            <a:r>
              <a:rPr lang="it-IT" dirty="0"/>
              <a:t>-CP e tutti quelli successivi non vanno considerati ai fini delle trattative fra debitore e creditori</a:t>
            </a:r>
          </a:p>
          <a:p>
            <a:r>
              <a:rPr lang="it-IT" dirty="0"/>
              <a:t>3. tutte le eventuali azioni esecutive e cautelari iniziate restano improcedibili e i creditori debbono(possono) riavviarle non appena viene dichiarato improcedibile il </a:t>
            </a:r>
            <a:r>
              <a:rPr lang="it-IT" dirty="0" err="1"/>
              <a:t>pre</a:t>
            </a:r>
            <a:r>
              <a:rPr lang="it-IT" dirty="0"/>
              <a:t>-CP o </a:t>
            </a:r>
            <a:r>
              <a:rPr lang="it-IT" dirty="0" err="1"/>
              <a:t>l’AdR</a:t>
            </a:r>
            <a:endParaRPr lang="it-IT" dirty="0"/>
          </a:p>
          <a:p>
            <a:r>
              <a:rPr lang="it-IT" dirty="0"/>
              <a:t>4. tutti gli atti compiuti restano efficaci se sono state soddisfatte le regole del 161 comma 7 LF</a:t>
            </a:r>
          </a:p>
        </p:txBody>
      </p:sp>
      <p:sp>
        <p:nvSpPr>
          <p:cNvPr id="4" name="Segnaposto numero diapositiva 3">
            <a:extLst>
              <a:ext uri="{FF2B5EF4-FFF2-40B4-BE49-F238E27FC236}">
                <a16:creationId xmlns:a16="http://schemas.microsoft.com/office/drawing/2014/main" id="{7B9D5D4F-6103-41B7-B4D3-15426AB78234}"/>
              </a:ext>
            </a:extLst>
          </p:cNvPr>
          <p:cNvSpPr>
            <a:spLocks noGrp="1"/>
          </p:cNvSpPr>
          <p:nvPr>
            <p:ph type="sldNum" sz="quarter" idx="12"/>
          </p:nvPr>
        </p:nvSpPr>
        <p:spPr/>
        <p:txBody>
          <a:bodyPr/>
          <a:lstStyle/>
          <a:p>
            <a:fld id="{20036360-6EB0-47E4-A47E-E5C5BC10EF47}" type="slidenum">
              <a:rPr lang="it-IT" smtClean="0"/>
              <a:t>14</a:t>
            </a:fld>
            <a:endParaRPr lang="it-IT"/>
          </a:p>
        </p:txBody>
      </p:sp>
    </p:spTree>
    <p:extLst>
      <p:ext uri="{BB962C8B-B14F-4D97-AF65-F5344CB8AC3E}">
        <p14:creationId xmlns:p14="http://schemas.microsoft.com/office/powerpoint/2010/main" val="3543713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A4AEC0-4547-43C3-BF91-CD6C7E262802}"/>
              </a:ext>
            </a:extLst>
          </p:cNvPr>
          <p:cNvSpPr>
            <a:spLocks noGrp="1"/>
          </p:cNvSpPr>
          <p:nvPr>
            <p:ph type="title"/>
          </p:nvPr>
        </p:nvSpPr>
        <p:spPr/>
        <p:txBody>
          <a:bodyPr/>
          <a:lstStyle/>
          <a:p>
            <a:pPr algn="ctr"/>
            <a:r>
              <a:rPr lang="it-IT" b="1" dirty="0"/>
              <a:t>Le protezioni «deboli»</a:t>
            </a:r>
          </a:p>
        </p:txBody>
      </p:sp>
      <p:sp>
        <p:nvSpPr>
          <p:cNvPr id="3" name="Segnaposto contenuto 2">
            <a:extLst>
              <a:ext uri="{FF2B5EF4-FFF2-40B4-BE49-F238E27FC236}">
                <a16:creationId xmlns:a16="http://schemas.microsoft.com/office/drawing/2014/main" id="{B912B662-860A-405C-8040-4BA7A777C09C}"/>
              </a:ext>
            </a:extLst>
          </p:cNvPr>
          <p:cNvSpPr>
            <a:spLocks noGrp="1"/>
          </p:cNvSpPr>
          <p:nvPr>
            <p:ph idx="1"/>
          </p:nvPr>
        </p:nvSpPr>
        <p:spPr/>
        <p:txBody>
          <a:bodyPr/>
          <a:lstStyle/>
          <a:p>
            <a:r>
              <a:rPr lang="it-IT" dirty="0"/>
              <a:t>I contratti sospesi </a:t>
            </a:r>
            <a:r>
              <a:rPr lang="it-IT" i="1" dirty="0"/>
              <a:t>ex</a:t>
            </a:r>
            <a:r>
              <a:rPr lang="it-IT" dirty="0"/>
              <a:t> art. 169-bis LF riprendono effetto dalla dichiarazione di improcedibilità</a:t>
            </a:r>
          </a:p>
          <a:p>
            <a:r>
              <a:rPr lang="it-IT" dirty="0"/>
              <a:t>Ove il contratto pendente fosse stato sciolto (previa autorizzazione, cosa che la LF consente a differenza dell’art. 97 CCII), secondo i principi generali lo scioglimento dovrebbe produrre effetti anche extra-concorso, ma in questo caso per evitare condotte opportunistiche il diritto all’indennizzo sarà un diritto di credito ‘pieno’ che il debitore dovrà negoziare nel PARP</a:t>
            </a:r>
          </a:p>
        </p:txBody>
      </p:sp>
      <p:sp>
        <p:nvSpPr>
          <p:cNvPr id="4" name="Segnaposto numero diapositiva 3">
            <a:extLst>
              <a:ext uri="{FF2B5EF4-FFF2-40B4-BE49-F238E27FC236}">
                <a16:creationId xmlns:a16="http://schemas.microsoft.com/office/drawing/2014/main" id="{70777415-64FE-4E09-A030-4DE3FF0E4AF9}"/>
              </a:ext>
            </a:extLst>
          </p:cNvPr>
          <p:cNvSpPr>
            <a:spLocks noGrp="1"/>
          </p:cNvSpPr>
          <p:nvPr>
            <p:ph type="sldNum" sz="quarter" idx="12"/>
          </p:nvPr>
        </p:nvSpPr>
        <p:spPr/>
        <p:txBody>
          <a:bodyPr/>
          <a:lstStyle/>
          <a:p>
            <a:fld id="{20036360-6EB0-47E4-A47E-E5C5BC10EF47}" type="slidenum">
              <a:rPr lang="it-IT" smtClean="0"/>
              <a:t>15</a:t>
            </a:fld>
            <a:endParaRPr lang="it-IT"/>
          </a:p>
        </p:txBody>
      </p:sp>
    </p:spTree>
    <p:extLst>
      <p:ext uri="{BB962C8B-B14F-4D97-AF65-F5344CB8AC3E}">
        <p14:creationId xmlns:p14="http://schemas.microsoft.com/office/powerpoint/2010/main" val="2222080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F30A07-C525-4BA4-8045-A116FD076EE0}"/>
              </a:ext>
            </a:extLst>
          </p:cNvPr>
          <p:cNvSpPr>
            <a:spLocks noGrp="1"/>
          </p:cNvSpPr>
          <p:nvPr>
            <p:ph type="title"/>
          </p:nvPr>
        </p:nvSpPr>
        <p:spPr/>
        <p:txBody>
          <a:bodyPr/>
          <a:lstStyle/>
          <a:p>
            <a:pPr algn="ctr"/>
            <a:r>
              <a:rPr lang="it-IT" b="1" dirty="0"/>
              <a:t>Le protezioni recessive</a:t>
            </a:r>
          </a:p>
        </p:txBody>
      </p:sp>
      <p:sp>
        <p:nvSpPr>
          <p:cNvPr id="3" name="Segnaposto contenuto 2">
            <a:extLst>
              <a:ext uri="{FF2B5EF4-FFF2-40B4-BE49-F238E27FC236}">
                <a16:creationId xmlns:a16="http://schemas.microsoft.com/office/drawing/2014/main" id="{8F52FFEA-19EE-48E8-A83A-F9CB0B4119B0}"/>
              </a:ext>
            </a:extLst>
          </p:cNvPr>
          <p:cNvSpPr>
            <a:spLocks noGrp="1"/>
          </p:cNvSpPr>
          <p:nvPr>
            <p:ph idx="1"/>
          </p:nvPr>
        </p:nvSpPr>
        <p:spPr/>
        <p:txBody>
          <a:bodyPr/>
          <a:lstStyle/>
          <a:p>
            <a:r>
              <a:rPr lang="it-IT" dirty="0"/>
              <a:t>Sul presupposto che il PARP non è una procedura concorsuale, i crediti maturati durante procedura e non pagati (ai fini delle negoziazioni) non possono essere considerati prededucibili, ma i creditori possono comunque pretenderne l’integrale pagamento perché non c’è più il concorso formale</a:t>
            </a:r>
          </a:p>
          <a:p>
            <a:r>
              <a:rPr lang="it-IT" dirty="0"/>
              <a:t>Parimenti, i finanziamenti concessi col beneficio della prededuzione, non sono prededucibili formalmente nel PARP ma i creditori possono comunque pretenderne l’integrale pagamento perché non c’è più il concorso formale e possono far valere le garanzia assunte </a:t>
            </a:r>
          </a:p>
        </p:txBody>
      </p:sp>
      <p:sp>
        <p:nvSpPr>
          <p:cNvPr id="4" name="Segnaposto numero diapositiva 3">
            <a:extLst>
              <a:ext uri="{FF2B5EF4-FFF2-40B4-BE49-F238E27FC236}">
                <a16:creationId xmlns:a16="http://schemas.microsoft.com/office/drawing/2014/main" id="{ABB646E7-E581-4F8B-8BE2-82BE99AA6B21}"/>
              </a:ext>
            </a:extLst>
          </p:cNvPr>
          <p:cNvSpPr>
            <a:spLocks noGrp="1"/>
          </p:cNvSpPr>
          <p:nvPr>
            <p:ph type="sldNum" sz="quarter" idx="12"/>
          </p:nvPr>
        </p:nvSpPr>
        <p:spPr/>
        <p:txBody>
          <a:bodyPr/>
          <a:lstStyle/>
          <a:p>
            <a:fld id="{20036360-6EB0-47E4-A47E-E5C5BC10EF47}" type="slidenum">
              <a:rPr lang="it-IT" smtClean="0"/>
              <a:t>16</a:t>
            </a:fld>
            <a:endParaRPr lang="it-IT"/>
          </a:p>
        </p:txBody>
      </p:sp>
    </p:spTree>
    <p:extLst>
      <p:ext uri="{BB962C8B-B14F-4D97-AF65-F5344CB8AC3E}">
        <p14:creationId xmlns:p14="http://schemas.microsoft.com/office/powerpoint/2010/main" val="3666334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E6E52A-B84B-4005-8093-3FF154282A90}"/>
              </a:ext>
            </a:extLst>
          </p:cNvPr>
          <p:cNvSpPr>
            <a:spLocks noGrp="1"/>
          </p:cNvSpPr>
          <p:nvPr>
            <p:ph type="title"/>
          </p:nvPr>
        </p:nvSpPr>
        <p:spPr/>
        <p:txBody>
          <a:bodyPr/>
          <a:lstStyle/>
          <a:p>
            <a:pPr algn="ctr"/>
            <a:r>
              <a:rPr lang="it-IT" b="1" dirty="0"/>
              <a:t>Lo spettro temporale di applicazione</a:t>
            </a:r>
          </a:p>
        </p:txBody>
      </p:sp>
      <p:sp>
        <p:nvSpPr>
          <p:cNvPr id="3" name="Segnaposto contenuto 2">
            <a:extLst>
              <a:ext uri="{FF2B5EF4-FFF2-40B4-BE49-F238E27FC236}">
                <a16:creationId xmlns:a16="http://schemas.microsoft.com/office/drawing/2014/main" id="{19740DA7-F578-4C06-BE89-E44EC35694A0}"/>
              </a:ext>
            </a:extLst>
          </p:cNvPr>
          <p:cNvSpPr>
            <a:spLocks noGrp="1"/>
          </p:cNvSpPr>
          <p:nvPr>
            <p:ph idx="1"/>
          </p:nvPr>
        </p:nvSpPr>
        <p:spPr/>
        <p:txBody>
          <a:bodyPr/>
          <a:lstStyle/>
          <a:p>
            <a:r>
              <a:rPr lang="it-IT" dirty="0"/>
              <a:t>Il PARP potrà essere applicato sino al 31 dicembre 2021, tuttavia si fonda sulla domanda di cui all’art. 161 comma 6 LF, per cui non dovrebbe poter essere più operativo per le domande ex art. 44 CCII presentate dopo il 1° settembre 2021 (salve modifiche con integrazione del richiamo al CCII)</a:t>
            </a:r>
          </a:p>
          <a:p>
            <a:r>
              <a:rPr lang="it-IT" dirty="0"/>
              <a:t>I termini sono quelli dell’art. 161 comma 6 LF, quindi:</a:t>
            </a:r>
          </a:p>
          <a:p>
            <a:r>
              <a:rPr lang="it-IT" dirty="0"/>
              <a:t>Fino al 31 dicembre 2020 il debitore può contare sul termine di giorni 120 + 60 + eventuali 90 (se </a:t>
            </a:r>
            <a:r>
              <a:rPr lang="it-IT" dirty="0" err="1"/>
              <a:t>pre</a:t>
            </a:r>
            <a:r>
              <a:rPr lang="it-IT" dirty="0"/>
              <a:t>-CP pendente al 23 febbraio 2020)</a:t>
            </a:r>
          </a:p>
          <a:p>
            <a:r>
              <a:rPr lang="it-IT" dirty="0"/>
              <a:t>Dal 1° gennaio 2021 fino al 31 agosto 2021 può contare sul termine sino a 120 + 60</a:t>
            </a:r>
          </a:p>
        </p:txBody>
      </p:sp>
      <p:sp>
        <p:nvSpPr>
          <p:cNvPr id="4" name="Segnaposto numero diapositiva 3">
            <a:extLst>
              <a:ext uri="{FF2B5EF4-FFF2-40B4-BE49-F238E27FC236}">
                <a16:creationId xmlns:a16="http://schemas.microsoft.com/office/drawing/2014/main" id="{8983947D-D136-49BB-B1D7-C272AC8B4E14}"/>
              </a:ext>
            </a:extLst>
          </p:cNvPr>
          <p:cNvSpPr>
            <a:spLocks noGrp="1"/>
          </p:cNvSpPr>
          <p:nvPr>
            <p:ph type="sldNum" sz="quarter" idx="12"/>
          </p:nvPr>
        </p:nvSpPr>
        <p:spPr/>
        <p:txBody>
          <a:bodyPr/>
          <a:lstStyle/>
          <a:p>
            <a:fld id="{20036360-6EB0-47E4-A47E-E5C5BC10EF47}" type="slidenum">
              <a:rPr lang="it-IT" smtClean="0"/>
              <a:t>17</a:t>
            </a:fld>
            <a:endParaRPr lang="it-IT"/>
          </a:p>
        </p:txBody>
      </p:sp>
    </p:spTree>
    <p:extLst>
      <p:ext uri="{BB962C8B-B14F-4D97-AF65-F5344CB8AC3E}">
        <p14:creationId xmlns:p14="http://schemas.microsoft.com/office/powerpoint/2010/main" val="2913542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D21C5-F7D9-46C1-872A-2FD7DB71005C}"/>
              </a:ext>
            </a:extLst>
          </p:cNvPr>
          <p:cNvSpPr>
            <a:spLocks noGrp="1"/>
          </p:cNvSpPr>
          <p:nvPr>
            <p:ph type="title"/>
          </p:nvPr>
        </p:nvSpPr>
        <p:spPr/>
        <p:txBody>
          <a:bodyPr/>
          <a:lstStyle/>
          <a:p>
            <a:pPr algn="ctr"/>
            <a:r>
              <a:rPr lang="it-IT" b="1" dirty="0"/>
              <a:t>I soggetti che se ne possono avvalere</a:t>
            </a:r>
          </a:p>
        </p:txBody>
      </p:sp>
      <p:sp>
        <p:nvSpPr>
          <p:cNvPr id="3" name="Segnaposto contenuto 2">
            <a:extLst>
              <a:ext uri="{FF2B5EF4-FFF2-40B4-BE49-F238E27FC236}">
                <a16:creationId xmlns:a16="http://schemas.microsoft.com/office/drawing/2014/main" id="{B7B8A722-0F4D-4A1B-B304-2D962E263AF3}"/>
              </a:ext>
            </a:extLst>
          </p:cNvPr>
          <p:cNvSpPr>
            <a:spLocks noGrp="1"/>
          </p:cNvSpPr>
          <p:nvPr>
            <p:ph idx="1"/>
          </p:nvPr>
        </p:nvSpPr>
        <p:spPr/>
        <p:txBody>
          <a:bodyPr/>
          <a:lstStyle/>
          <a:p>
            <a:r>
              <a:rPr lang="it-IT" dirty="0"/>
              <a:t>Il PARP non può essere utilizzato per tutte le imprese per le quali è escluso l’accesso alle procedure concorsuali (ivi compresi, gli </a:t>
            </a:r>
            <a:r>
              <a:rPr lang="it-IT" dirty="0" err="1"/>
              <a:t>AdR</a:t>
            </a:r>
            <a:r>
              <a:rPr lang="it-IT" dirty="0"/>
              <a:t> secondo la giurisprudenza della Cassazione)</a:t>
            </a:r>
          </a:p>
          <a:p>
            <a:r>
              <a:rPr lang="it-IT" dirty="0"/>
              <a:t>Pertanto il PARP non può essere utilizzato – a differenza del PAR – per le imprese bancarie e di assicurazione</a:t>
            </a:r>
          </a:p>
        </p:txBody>
      </p:sp>
      <p:sp>
        <p:nvSpPr>
          <p:cNvPr id="4" name="Segnaposto numero diapositiva 3">
            <a:extLst>
              <a:ext uri="{FF2B5EF4-FFF2-40B4-BE49-F238E27FC236}">
                <a16:creationId xmlns:a16="http://schemas.microsoft.com/office/drawing/2014/main" id="{BFF60FC3-8A9D-4A5A-91D3-8EAE4C1FCEAE}"/>
              </a:ext>
            </a:extLst>
          </p:cNvPr>
          <p:cNvSpPr>
            <a:spLocks noGrp="1"/>
          </p:cNvSpPr>
          <p:nvPr>
            <p:ph type="sldNum" sz="quarter" idx="12"/>
          </p:nvPr>
        </p:nvSpPr>
        <p:spPr/>
        <p:txBody>
          <a:bodyPr/>
          <a:lstStyle/>
          <a:p>
            <a:fld id="{20036360-6EB0-47E4-A47E-E5C5BC10EF47}" type="slidenum">
              <a:rPr lang="it-IT" smtClean="0"/>
              <a:t>18</a:t>
            </a:fld>
            <a:endParaRPr lang="it-IT"/>
          </a:p>
        </p:txBody>
      </p:sp>
    </p:spTree>
    <p:extLst>
      <p:ext uri="{BB962C8B-B14F-4D97-AF65-F5344CB8AC3E}">
        <p14:creationId xmlns:p14="http://schemas.microsoft.com/office/powerpoint/2010/main" val="402816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6C0740-ED1B-4388-986B-FDE12BFC435C}"/>
              </a:ext>
            </a:extLst>
          </p:cNvPr>
          <p:cNvSpPr>
            <a:spLocks noGrp="1"/>
          </p:cNvSpPr>
          <p:nvPr>
            <p:ph type="title"/>
          </p:nvPr>
        </p:nvSpPr>
        <p:spPr/>
        <p:txBody>
          <a:bodyPr/>
          <a:lstStyle/>
          <a:p>
            <a:pPr algn="ctr"/>
            <a:r>
              <a:rPr lang="it-IT" b="1" dirty="0"/>
              <a:t>Il procedimento</a:t>
            </a:r>
          </a:p>
        </p:txBody>
      </p:sp>
      <p:sp>
        <p:nvSpPr>
          <p:cNvPr id="3" name="Segnaposto contenuto 2">
            <a:extLst>
              <a:ext uri="{FF2B5EF4-FFF2-40B4-BE49-F238E27FC236}">
                <a16:creationId xmlns:a16="http://schemas.microsoft.com/office/drawing/2014/main" id="{BD0FAE2C-1575-481E-AE89-B3C1C70C9234}"/>
              </a:ext>
            </a:extLst>
          </p:cNvPr>
          <p:cNvSpPr>
            <a:spLocks noGrp="1"/>
          </p:cNvSpPr>
          <p:nvPr>
            <p:ph idx="1"/>
          </p:nvPr>
        </p:nvSpPr>
        <p:spPr/>
        <p:txBody>
          <a:bodyPr>
            <a:normAutofit lnSpcReduction="10000"/>
          </a:bodyPr>
          <a:lstStyle/>
          <a:p>
            <a:r>
              <a:rPr lang="it-IT" dirty="0"/>
              <a:t>Il debitore, se vuole avvalersi degli effetti del PARP deve pubblicare sul registro imprese il PARP prima dello scadere dei termini del 161 comma 6 LF e deve rinunciare al </a:t>
            </a:r>
            <a:r>
              <a:rPr lang="it-IT" dirty="0" err="1"/>
              <a:t>pre</a:t>
            </a:r>
            <a:r>
              <a:rPr lang="it-IT" dirty="0"/>
              <a:t>-CP prima del termine.</a:t>
            </a:r>
          </a:p>
          <a:p>
            <a:r>
              <a:rPr lang="it-IT" dirty="0"/>
              <a:t>Il Tribunale verifica l’avvenuta pubblicazione del PARP e la rinuncia al </a:t>
            </a:r>
            <a:r>
              <a:rPr lang="it-IT" dirty="0" err="1"/>
              <a:t>pre</a:t>
            </a:r>
            <a:r>
              <a:rPr lang="it-IT" dirty="0"/>
              <a:t>-CP, lo dichiara improcedibile</a:t>
            </a:r>
          </a:p>
          <a:p>
            <a:r>
              <a:rPr lang="it-IT" dirty="0"/>
              <a:t>Vi possono essere dei terzi interessati ad evitare la produzione degli effetti del PARP e, dunque, il decreto del Tribunale deve poter essere reclamato in Corte di Appello (ma incidendo su diritti soggettivi anche per Cassazione)</a:t>
            </a:r>
          </a:p>
          <a:p>
            <a:r>
              <a:rPr lang="it-IT" dirty="0"/>
              <a:t>Se tali regole non vengono osservate ci sarà pur sempre la possibilità di ‘uscita’ con un PAR ma non con un PARP</a:t>
            </a:r>
          </a:p>
        </p:txBody>
      </p:sp>
      <p:sp>
        <p:nvSpPr>
          <p:cNvPr id="4" name="Segnaposto numero diapositiva 3">
            <a:extLst>
              <a:ext uri="{FF2B5EF4-FFF2-40B4-BE49-F238E27FC236}">
                <a16:creationId xmlns:a16="http://schemas.microsoft.com/office/drawing/2014/main" id="{1553EAA0-A297-42F4-A146-58D5BADA20A0}"/>
              </a:ext>
            </a:extLst>
          </p:cNvPr>
          <p:cNvSpPr>
            <a:spLocks noGrp="1"/>
          </p:cNvSpPr>
          <p:nvPr>
            <p:ph type="sldNum" sz="quarter" idx="12"/>
          </p:nvPr>
        </p:nvSpPr>
        <p:spPr/>
        <p:txBody>
          <a:bodyPr/>
          <a:lstStyle/>
          <a:p>
            <a:fld id="{20036360-6EB0-47E4-A47E-E5C5BC10EF47}" type="slidenum">
              <a:rPr lang="it-IT" smtClean="0"/>
              <a:t>19</a:t>
            </a:fld>
            <a:endParaRPr lang="it-IT"/>
          </a:p>
        </p:txBody>
      </p:sp>
    </p:spTree>
    <p:extLst>
      <p:ext uri="{BB962C8B-B14F-4D97-AF65-F5344CB8AC3E}">
        <p14:creationId xmlns:p14="http://schemas.microsoft.com/office/powerpoint/2010/main" val="3700055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5DFF0A-5A5A-4C57-9CA9-8350B8E47266}"/>
              </a:ext>
            </a:extLst>
          </p:cNvPr>
          <p:cNvSpPr>
            <a:spLocks noGrp="1"/>
          </p:cNvSpPr>
          <p:nvPr>
            <p:ph type="title"/>
          </p:nvPr>
        </p:nvSpPr>
        <p:spPr/>
        <p:txBody>
          <a:bodyPr/>
          <a:lstStyle/>
          <a:p>
            <a:pPr algn="ctr"/>
            <a:r>
              <a:rPr lang="it-IT" b="1" dirty="0"/>
              <a:t>Indice</a:t>
            </a:r>
          </a:p>
        </p:txBody>
      </p:sp>
      <p:sp>
        <p:nvSpPr>
          <p:cNvPr id="3" name="Segnaposto contenuto 2">
            <a:extLst>
              <a:ext uri="{FF2B5EF4-FFF2-40B4-BE49-F238E27FC236}">
                <a16:creationId xmlns:a16="http://schemas.microsoft.com/office/drawing/2014/main" id="{CD2A6A73-2BF0-4F53-BE8E-598B7FD48047}"/>
              </a:ext>
            </a:extLst>
          </p:cNvPr>
          <p:cNvSpPr>
            <a:spLocks noGrp="1"/>
          </p:cNvSpPr>
          <p:nvPr>
            <p:ph idx="1"/>
          </p:nvPr>
        </p:nvSpPr>
        <p:spPr/>
        <p:txBody>
          <a:bodyPr/>
          <a:lstStyle/>
          <a:p>
            <a:pPr>
              <a:buFontTx/>
              <a:buChar char="-"/>
            </a:pPr>
            <a:r>
              <a:rPr lang="it-IT" dirty="0"/>
              <a:t>La normativa emergenziale</a:t>
            </a:r>
          </a:p>
          <a:p>
            <a:pPr>
              <a:buFontTx/>
              <a:buChar char="-"/>
            </a:pPr>
            <a:r>
              <a:rPr lang="it-IT" dirty="0"/>
              <a:t>Le soluzioni adottate per legge </a:t>
            </a:r>
          </a:p>
          <a:p>
            <a:pPr>
              <a:buFontTx/>
              <a:buChar char="-"/>
            </a:pPr>
            <a:r>
              <a:rPr lang="it-IT" dirty="0"/>
              <a:t>Le soluzioni ‘avanzate’ sulla scia del CCII</a:t>
            </a:r>
          </a:p>
          <a:p>
            <a:pPr>
              <a:buFontTx/>
              <a:buChar char="-"/>
            </a:pPr>
            <a:r>
              <a:rPr lang="it-IT" dirty="0"/>
              <a:t>Le soluzioni eterodosse</a:t>
            </a:r>
          </a:p>
        </p:txBody>
      </p:sp>
      <p:sp>
        <p:nvSpPr>
          <p:cNvPr id="4" name="Segnaposto numero diapositiva 3">
            <a:extLst>
              <a:ext uri="{FF2B5EF4-FFF2-40B4-BE49-F238E27FC236}">
                <a16:creationId xmlns:a16="http://schemas.microsoft.com/office/drawing/2014/main" id="{6E5957CA-8CD8-471F-8A1D-338E7FBAE1C7}"/>
              </a:ext>
            </a:extLst>
          </p:cNvPr>
          <p:cNvSpPr>
            <a:spLocks noGrp="1"/>
          </p:cNvSpPr>
          <p:nvPr>
            <p:ph type="sldNum" sz="quarter" idx="12"/>
          </p:nvPr>
        </p:nvSpPr>
        <p:spPr/>
        <p:txBody>
          <a:bodyPr/>
          <a:lstStyle/>
          <a:p>
            <a:fld id="{20036360-6EB0-47E4-A47E-E5C5BC10EF47}" type="slidenum">
              <a:rPr lang="it-IT" smtClean="0"/>
              <a:t>2</a:t>
            </a:fld>
            <a:endParaRPr lang="it-IT"/>
          </a:p>
        </p:txBody>
      </p:sp>
    </p:spTree>
    <p:extLst>
      <p:ext uri="{BB962C8B-B14F-4D97-AF65-F5344CB8AC3E}">
        <p14:creationId xmlns:p14="http://schemas.microsoft.com/office/powerpoint/2010/main" val="546786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E02D5C-7E6A-4A4F-88D9-EC03F5BB1FCA}"/>
              </a:ext>
            </a:extLst>
          </p:cNvPr>
          <p:cNvSpPr>
            <a:spLocks noGrp="1"/>
          </p:cNvSpPr>
          <p:nvPr>
            <p:ph type="title"/>
          </p:nvPr>
        </p:nvSpPr>
        <p:spPr/>
        <p:txBody>
          <a:bodyPr/>
          <a:lstStyle/>
          <a:p>
            <a:pPr algn="ctr"/>
            <a:r>
              <a:rPr lang="it-IT" b="1" dirty="0"/>
              <a:t>L’insuccesso del PARP</a:t>
            </a:r>
          </a:p>
        </p:txBody>
      </p:sp>
      <p:sp>
        <p:nvSpPr>
          <p:cNvPr id="3" name="Segnaposto contenuto 2">
            <a:extLst>
              <a:ext uri="{FF2B5EF4-FFF2-40B4-BE49-F238E27FC236}">
                <a16:creationId xmlns:a16="http://schemas.microsoft.com/office/drawing/2014/main" id="{8D9EA752-6998-4EC2-BE7D-F241EF844160}"/>
              </a:ext>
            </a:extLst>
          </p:cNvPr>
          <p:cNvSpPr>
            <a:spLocks noGrp="1"/>
          </p:cNvSpPr>
          <p:nvPr>
            <p:ph idx="1"/>
          </p:nvPr>
        </p:nvSpPr>
        <p:spPr/>
        <p:txBody>
          <a:bodyPr>
            <a:normAutofit fontScale="92500"/>
          </a:bodyPr>
          <a:lstStyle/>
          <a:p>
            <a:r>
              <a:rPr lang="it-IT" dirty="0"/>
              <a:t>È ipotizzabile che il PARP non ‘performi’.</a:t>
            </a:r>
          </a:p>
          <a:p>
            <a:r>
              <a:rPr lang="it-IT" dirty="0"/>
              <a:t>Il debitore potrà chiedere l’accesso al CP o </a:t>
            </a:r>
            <a:r>
              <a:rPr lang="it-IT" dirty="0" err="1"/>
              <a:t>AdR</a:t>
            </a:r>
            <a:r>
              <a:rPr lang="it-IT" dirty="0"/>
              <a:t> ma non ad un nuovo </a:t>
            </a:r>
            <a:r>
              <a:rPr lang="it-IT" dirty="0" err="1"/>
              <a:t>pre</a:t>
            </a:r>
            <a:r>
              <a:rPr lang="it-IT" dirty="0"/>
              <a:t>-CP</a:t>
            </a:r>
          </a:p>
          <a:p>
            <a:r>
              <a:rPr lang="it-IT" dirty="0"/>
              <a:t>Nel caso in cui al PARP segua un CP o un fallimento, opererà e sino a che punto il principio della consecuzione ?</a:t>
            </a:r>
          </a:p>
          <a:p>
            <a:r>
              <a:rPr lang="it-IT" dirty="0"/>
              <a:t>Il PARP può impedire il fallimento se vi è stata rimozione dell’insolvenza. Per cui l’insolvenza successiva dovrebbe essere qualificata come ‘nuova’ e in questo caso la consecuzione dovrebbe essere esclusa</a:t>
            </a:r>
          </a:p>
          <a:p>
            <a:r>
              <a:rPr lang="it-IT" dirty="0"/>
              <a:t>Ma se non vi fosse soluzione di continuità, poiché il PARP gemma da un </a:t>
            </a:r>
            <a:r>
              <a:rPr lang="it-IT" dirty="0" err="1"/>
              <a:t>pre</a:t>
            </a:r>
            <a:r>
              <a:rPr lang="it-IT" dirty="0"/>
              <a:t>-concordato potrebbe essere invocata la consecuzione ex art. 69-bis </a:t>
            </a:r>
            <a:r>
              <a:rPr lang="it-IT" dirty="0" err="1"/>
              <a:t>l.fall</a:t>
            </a:r>
            <a:r>
              <a:rPr lang="it-IT" dirty="0"/>
              <a:t>.</a:t>
            </a:r>
          </a:p>
        </p:txBody>
      </p:sp>
      <p:sp>
        <p:nvSpPr>
          <p:cNvPr id="4" name="Segnaposto numero diapositiva 3">
            <a:extLst>
              <a:ext uri="{FF2B5EF4-FFF2-40B4-BE49-F238E27FC236}">
                <a16:creationId xmlns:a16="http://schemas.microsoft.com/office/drawing/2014/main" id="{B3A6375F-8ACB-4F66-9786-3F85F40C126E}"/>
              </a:ext>
            </a:extLst>
          </p:cNvPr>
          <p:cNvSpPr>
            <a:spLocks noGrp="1"/>
          </p:cNvSpPr>
          <p:nvPr>
            <p:ph type="sldNum" sz="quarter" idx="12"/>
          </p:nvPr>
        </p:nvSpPr>
        <p:spPr/>
        <p:txBody>
          <a:bodyPr/>
          <a:lstStyle/>
          <a:p>
            <a:fld id="{20036360-6EB0-47E4-A47E-E5C5BC10EF47}" type="slidenum">
              <a:rPr lang="it-IT" smtClean="0"/>
              <a:t>20</a:t>
            </a:fld>
            <a:endParaRPr lang="it-IT"/>
          </a:p>
        </p:txBody>
      </p:sp>
    </p:spTree>
    <p:extLst>
      <p:ext uri="{BB962C8B-B14F-4D97-AF65-F5344CB8AC3E}">
        <p14:creationId xmlns:p14="http://schemas.microsoft.com/office/powerpoint/2010/main" val="2385074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5270E2-2774-439B-B17D-A9D7331A0E43}"/>
              </a:ext>
            </a:extLst>
          </p:cNvPr>
          <p:cNvSpPr>
            <a:spLocks noGrp="1"/>
          </p:cNvSpPr>
          <p:nvPr>
            <p:ph type="title"/>
          </p:nvPr>
        </p:nvSpPr>
        <p:spPr/>
        <p:txBody>
          <a:bodyPr/>
          <a:lstStyle/>
          <a:p>
            <a:pPr algn="ctr"/>
            <a:r>
              <a:rPr lang="it-IT" b="1" dirty="0"/>
              <a:t>Analisi differenziale</a:t>
            </a:r>
          </a:p>
        </p:txBody>
      </p:sp>
      <p:graphicFrame>
        <p:nvGraphicFramePr>
          <p:cNvPr id="7" name="Segnaposto contenuto 6">
            <a:extLst>
              <a:ext uri="{FF2B5EF4-FFF2-40B4-BE49-F238E27FC236}">
                <a16:creationId xmlns:a16="http://schemas.microsoft.com/office/drawing/2014/main" id="{40CD0D75-5165-46ED-B543-F0F21C40F4BB}"/>
              </a:ext>
            </a:extLst>
          </p:cNvPr>
          <p:cNvGraphicFramePr>
            <a:graphicFrameLocks noGrp="1"/>
          </p:cNvGraphicFramePr>
          <p:nvPr>
            <p:ph idx="1"/>
            <p:extLst>
              <p:ext uri="{D42A27DB-BD31-4B8C-83A1-F6EECF244321}">
                <p14:modId xmlns:p14="http://schemas.microsoft.com/office/powerpoint/2010/main" val="237929471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a:extLst>
              <a:ext uri="{FF2B5EF4-FFF2-40B4-BE49-F238E27FC236}">
                <a16:creationId xmlns:a16="http://schemas.microsoft.com/office/drawing/2014/main" id="{02B458DF-5AD5-4AFD-ACF6-C58021A04A63}"/>
              </a:ext>
            </a:extLst>
          </p:cNvPr>
          <p:cNvSpPr>
            <a:spLocks noGrp="1"/>
          </p:cNvSpPr>
          <p:nvPr>
            <p:ph type="sldNum" sz="quarter" idx="12"/>
          </p:nvPr>
        </p:nvSpPr>
        <p:spPr/>
        <p:txBody>
          <a:bodyPr/>
          <a:lstStyle/>
          <a:p>
            <a:fld id="{20036360-6EB0-47E4-A47E-E5C5BC10EF47}" type="slidenum">
              <a:rPr lang="it-IT" smtClean="0"/>
              <a:t>21</a:t>
            </a:fld>
            <a:endParaRPr lang="it-IT"/>
          </a:p>
        </p:txBody>
      </p:sp>
    </p:spTree>
    <p:extLst>
      <p:ext uri="{BB962C8B-B14F-4D97-AF65-F5344CB8AC3E}">
        <p14:creationId xmlns:p14="http://schemas.microsoft.com/office/powerpoint/2010/main" val="163251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3E84F7-3069-4E92-957C-AF5DEDA7016D}"/>
              </a:ext>
            </a:extLst>
          </p:cNvPr>
          <p:cNvSpPr>
            <a:spLocks noGrp="1"/>
          </p:cNvSpPr>
          <p:nvPr>
            <p:ph type="title"/>
          </p:nvPr>
        </p:nvSpPr>
        <p:spPr/>
        <p:txBody>
          <a:bodyPr/>
          <a:lstStyle/>
          <a:p>
            <a:pPr algn="ctr"/>
            <a:r>
              <a:rPr lang="it-IT" b="1" dirty="0"/>
              <a:t>Sintesi</a:t>
            </a:r>
            <a:r>
              <a:rPr lang="it-IT" dirty="0"/>
              <a:t> </a:t>
            </a:r>
          </a:p>
        </p:txBody>
      </p:sp>
      <p:sp>
        <p:nvSpPr>
          <p:cNvPr id="3" name="Segnaposto contenuto 2">
            <a:extLst>
              <a:ext uri="{FF2B5EF4-FFF2-40B4-BE49-F238E27FC236}">
                <a16:creationId xmlns:a16="http://schemas.microsoft.com/office/drawing/2014/main" id="{5BA4DC03-C700-4D2F-AD0B-78F14EB3A111}"/>
              </a:ext>
            </a:extLst>
          </p:cNvPr>
          <p:cNvSpPr>
            <a:spLocks noGrp="1"/>
          </p:cNvSpPr>
          <p:nvPr>
            <p:ph idx="1"/>
          </p:nvPr>
        </p:nvSpPr>
        <p:spPr/>
        <p:txBody>
          <a:bodyPr>
            <a:normAutofit fontScale="92500" lnSpcReduction="10000"/>
          </a:bodyPr>
          <a:lstStyle/>
          <a:p>
            <a:r>
              <a:rPr lang="it-IT" dirty="0"/>
              <a:t>Sino al 7 giugno 2020 nessun PAR godeva di protezione durante la fase di gestazione</a:t>
            </a:r>
          </a:p>
          <a:p>
            <a:r>
              <a:rPr lang="it-IT" dirty="0"/>
              <a:t>Ora il debitore può godere delle protezioni del 161 comma 6 LF ma deve ‘pagare pegno’: (i) soffrendo l’ingessatura della gestione; (ii) assoggettandosi ai controlli del tribunale e del commissario giudiziale; in questo caso il PAR può trasformarsi in PARP</a:t>
            </a:r>
          </a:p>
          <a:p>
            <a:r>
              <a:rPr lang="it-IT" dirty="0"/>
              <a:t>Le criticità: (a) ‘</a:t>
            </a:r>
            <a:r>
              <a:rPr lang="it-IT" b="1" dirty="0"/>
              <a:t>è davvero praticabile la lettura </a:t>
            </a:r>
            <a:r>
              <a:rPr lang="it-IT" b="1" u="sng" dirty="0"/>
              <a:t>forte</a:t>
            </a:r>
            <a:r>
              <a:rPr lang="it-IT" b="1" dirty="0"/>
              <a:t> qui proposta</a:t>
            </a:r>
            <a:r>
              <a:rPr lang="it-IT" dirty="0"/>
              <a:t>’ ?</a:t>
            </a:r>
          </a:p>
          <a:p>
            <a:r>
              <a:rPr lang="it-IT" dirty="0"/>
              <a:t>(b) in una impresa industriale il blocco dei pagamenti anteriori potrebbe essere esiziale e il meccanismo del 182-quinquies LF inadeguato; (c) il PARP potrebbe, invece, essere interessante per le (i) holding, (ii) per le immobiliari e (se ammessi) per (iii) i PARP sostanzialmente liquidatori</a:t>
            </a:r>
          </a:p>
        </p:txBody>
      </p:sp>
      <p:sp>
        <p:nvSpPr>
          <p:cNvPr id="4" name="Segnaposto numero diapositiva 3">
            <a:extLst>
              <a:ext uri="{FF2B5EF4-FFF2-40B4-BE49-F238E27FC236}">
                <a16:creationId xmlns:a16="http://schemas.microsoft.com/office/drawing/2014/main" id="{6B4ED3C9-FD24-4B70-B3E2-DF842697F75C}"/>
              </a:ext>
            </a:extLst>
          </p:cNvPr>
          <p:cNvSpPr>
            <a:spLocks noGrp="1"/>
          </p:cNvSpPr>
          <p:nvPr>
            <p:ph type="sldNum" sz="quarter" idx="12"/>
          </p:nvPr>
        </p:nvSpPr>
        <p:spPr/>
        <p:txBody>
          <a:bodyPr/>
          <a:lstStyle/>
          <a:p>
            <a:fld id="{20036360-6EB0-47E4-A47E-E5C5BC10EF47}" type="slidenum">
              <a:rPr lang="it-IT" smtClean="0"/>
              <a:t>22</a:t>
            </a:fld>
            <a:endParaRPr lang="it-IT"/>
          </a:p>
        </p:txBody>
      </p:sp>
    </p:spTree>
    <p:extLst>
      <p:ext uri="{BB962C8B-B14F-4D97-AF65-F5344CB8AC3E}">
        <p14:creationId xmlns:p14="http://schemas.microsoft.com/office/powerpoint/2010/main" val="3431916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3E5226-0DF1-474B-9A4B-9163D4AD933C}"/>
              </a:ext>
            </a:extLst>
          </p:cNvPr>
          <p:cNvSpPr>
            <a:spLocks noGrp="1"/>
          </p:cNvSpPr>
          <p:nvPr>
            <p:ph type="title"/>
          </p:nvPr>
        </p:nvSpPr>
        <p:spPr/>
        <p:txBody>
          <a:bodyPr/>
          <a:lstStyle/>
          <a:p>
            <a:pPr algn="ctr"/>
            <a:r>
              <a:rPr lang="it-IT" b="1" dirty="0"/>
              <a:t>EXIT PRE-CP</a:t>
            </a:r>
          </a:p>
        </p:txBody>
      </p:sp>
      <p:graphicFrame>
        <p:nvGraphicFramePr>
          <p:cNvPr id="7" name="Segnaposto contenuto 6">
            <a:extLst>
              <a:ext uri="{FF2B5EF4-FFF2-40B4-BE49-F238E27FC236}">
                <a16:creationId xmlns:a16="http://schemas.microsoft.com/office/drawing/2014/main" id="{4B8778EC-AA43-4C4B-B83C-BE48FB019180}"/>
              </a:ext>
            </a:extLst>
          </p:cNvPr>
          <p:cNvGraphicFramePr>
            <a:graphicFrameLocks noGrp="1"/>
          </p:cNvGraphicFramePr>
          <p:nvPr>
            <p:ph idx="1"/>
            <p:extLst>
              <p:ext uri="{D42A27DB-BD31-4B8C-83A1-F6EECF244321}">
                <p14:modId xmlns:p14="http://schemas.microsoft.com/office/powerpoint/2010/main" val="122525648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a:extLst>
              <a:ext uri="{FF2B5EF4-FFF2-40B4-BE49-F238E27FC236}">
                <a16:creationId xmlns:a16="http://schemas.microsoft.com/office/drawing/2014/main" id="{D3E7BCCE-06BD-4321-B5F9-DD5D1CCE15DA}"/>
              </a:ext>
            </a:extLst>
          </p:cNvPr>
          <p:cNvSpPr>
            <a:spLocks noGrp="1"/>
          </p:cNvSpPr>
          <p:nvPr>
            <p:ph type="sldNum" sz="quarter" idx="12"/>
          </p:nvPr>
        </p:nvSpPr>
        <p:spPr/>
        <p:txBody>
          <a:bodyPr/>
          <a:lstStyle/>
          <a:p>
            <a:fld id="{20036360-6EB0-47E4-A47E-E5C5BC10EF47}" type="slidenum">
              <a:rPr lang="it-IT" smtClean="0"/>
              <a:t>23</a:t>
            </a:fld>
            <a:endParaRPr lang="it-IT"/>
          </a:p>
        </p:txBody>
      </p:sp>
    </p:spTree>
    <p:extLst>
      <p:ext uri="{BB962C8B-B14F-4D97-AF65-F5344CB8AC3E}">
        <p14:creationId xmlns:p14="http://schemas.microsoft.com/office/powerpoint/2010/main" val="3586323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23B8FA-5C9F-4B70-A72C-8656096B4E44}"/>
              </a:ext>
            </a:extLst>
          </p:cNvPr>
          <p:cNvSpPr>
            <a:spLocks noGrp="1"/>
          </p:cNvSpPr>
          <p:nvPr>
            <p:ph type="title"/>
          </p:nvPr>
        </p:nvSpPr>
        <p:spPr/>
        <p:txBody>
          <a:bodyPr/>
          <a:lstStyle/>
          <a:p>
            <a:pPr algn="ctr"/>
            <a:r>
              <a:rPr lang="it-IT" b="1" dirty="0"/>
              <a:t>Scelte gestorie nella selezione degli strumenti anti-crisi</a:t>
            </a:r>
          </a:p>
        </p:txBody>
      </p:sp>
      <p:sp>
        <p:nvSpPr>
          <p:cNvPr id="3" name="Segnaposto contenuto 2">
            <a:extLst>
              <a:ext uri="{FF2B5EF4-FFF2-40B4-BE49-F238E27FC236}">
                <a16:creationId xmlns:a16="http://schemas.microsoft.com/office/drawing/2014/main" id="{7FB963A6-E9F8-45E3-BA90-22C8EF6D08C3}"/>
              </a:ext>
            </a:extLst>
          </p:cNvPr>
          <p:cNvSpPr>
            <a:spLocks noGrp="1"/>
          </p:cNvSpPr>
          <p:nvPr>
            <p:ph idx="1"/>
          </p:nvPr>
        </p:nvSpPr>
        <p:spPr/>
        <p:txBody>
          <a:bodyPr/>
          <a:lstStyle/>
          <a:p>
            <a:r>
              <a:rPr lang="it-IT" dirty="0"/>
              <a:t>Gli assetti organizzativi della società debbono essere funzionalizzati anche alla tempestiva rilevazione della crisi.</a:t>
            </a:r>
          </a:p>
          <a:p>
            <a:r>
              <a:rPr lang="it-IT" dirty="0"/>
              <a:t>Per essere </a:t>
            </a:r>
            <a:r>
              <a:rPr lang="it-IT" u="sng" dirty="0"/>
              <a:t>adeguati </a:t>
            </a:r>
            <a:r>
              <a:rPr lang="it-IT" dirty="0"/>
              <a:t>devono essere in grado di fornire all’organo amministrativo e ai suoi consulenti tutti gli strumenti per selezionare dal catalogo, quello più idoneo a risolvere la crisi.</a:t>
            </a:r>
          </a:p>
          <a:p>
            <a:r>
              <a:rPr lang="it-IT" dirty="0"/>
              <a:t>Nella scelta tra gli strumenti si applica la </a:t>
            </a:r>
            <a:r>
              <a:rPr lang="it-IT" i="1" dirty="0"/>
              <a:t>BJR</a:t>
            </a:r>
            <a:r>
              <a:rPr lang="it-IT" dirty="0"/>
              <a:t> a condizione, però, che siano state elaborate tutte le informazioni necessarie.</a:t>
            </a:r>
          </a:p>
          <a:p>
            <a:r>
              <a:rPr lang="it-IT" dirty="0"/>
              <a:t>L’Emergenza Covid-19 non giustifica alcun allentamento sulla adeguatezza degli assetti; al contrario, l’impresa può cercare di superare l’emergenza solo proprio grazie alla struttura organizzativa</a:t>
            </a:r>
          </a:p>
        </p:txBody>
      </p:sp>
      <p:sp>
        <p:nvSpPr>
          <p:cNvPr id="4" name="Segnaposto numero diapositiva 3">
            <a:extLst>
              <a:ext uri="{FF2B5EF4-FFF2-40B4-BE49-F238E27FC236}">
                <a16:creationId xmlns:a16="http://schemas.microsoft.com/office/drawing/2014/main" id="{70196CEE-777A-4AEB-9473-D29BEFDF124E}"/>
              </a:ext>
            </a:extLst>
          </p:cNvPr>
          <p:cNvSpPr>
            <a:spLocks noGrp="1"/>
          </p:cNvSpPr>
          <p:nvPr>
            <p:ph type="sldNum" sz="quarter" idx="12"/>
          </p:nvPr>
        </p:nvSpPr>
        <p:spPr/>
        <p:txBody>
          <a:bodyPr/>
          <a:lstStyle/>
          <a:p>
            <a:fld id="{20036360-6EB0-47E4-A47E-E5C5BC10EF47}" type="slidenum">
              <a:rPr lang="it-IT" smtClean="0"/>
              <a:t>24</a:t>
            </a:fld>
            <a:endParaRPr lang="it-IT"/>
          </a:p>
        </p:txBody>
      </p:sp>
    </p:spTree>
    <p:extLst>
      <p:ext uri="{BB962C8B-B14F-4D97-AF65-F5344CB8AC3E}">
        <p14:creationId xmlns:p14="http://schemas.microsoft.com/office/powerpoint/2010/main" val="25911554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2C8C7D-A997-451C-9C00-7A15B4A978B2}"/>
              </a:ext>
            </a:extLst>
          </p:cNvPr>
          <p:cNvSpPr>
            <a:spLocks noGrp="1"/>
          </p:cNvSpPr>
          <p:nvPr>
            <p:ph type="title"/>
          </p:nvPr>
        </p:nvSpPr>
        <p:spPr/>
        <p:txBody>
          <a:bodyPr/>
          <a:lstStyle/>
          <a:p>
            <a:pPr algn="ctr"/>
            <a:r>
              <a:rPr lang="it-IT" b="1" dirty="0"/>
              <a:t>Le soluzioni che con un tratto di penna potrebbero essere applicate</a:t>
            </a:r>
          </a:p>
        </p:txBody>
      </p:sp>
      <p:sp>
        <p:nvSpPr>
          <p:cNvPr id="3" name="Segnaposto contenuto 2">
            <a:extLst>
              <a:ext uri="{FF2B5EF4-FFF2-40B4-BE49-F238E27FC236}">
                <a16:creationId xmlns:a16="http://schemas.microsoft.com/office/drawing/2014/main" id="{D8B63D36-B8A3-41A2-AEE1-C8BDF6770FB6}"/>
              </a:ext>
            </a:extLst>
          </p:cNvPr>
          <p:cNvSpPr>
            <a:spLocks noGrp="1"/>
          </p:cNvSpPr>
          <p:nvPr>
            <p:ph idx="1"/>
          </p:nvPr>
        </p:nvSpPr>
        <p:spPr/>
        <p:txBody>
          <a:bodyPr>
            <a:normAutofit/>
          </a:bodyPr>
          <a:lstStyle/>
          <a:p>
            <a:r>
              <a:rPr lang="it-IT" dirty="0"/>
              <a:t>In questi giorni si sta discutendo della probabile entrata in vigore di alcune norme del CCII in tema di </a:t>
            </a:r>
            <a:r>
              <a:rPr lang="it-IT" dirty="0" err="1"/>
              <a:t>AdR</a:t>
            </a:r>
            <a:r>
              <a:rPr lang="it-IT" dirty="0"/>
              <a:t>.</a:t>
            </a:r>
          </a:p>
          <a:p>
            <a:pPr algn="l"/>
            <a:r>
              <a:rPr lang="it-IT" dirty="0"/>
              <a:t>Fra queste meriterebbe di essere anticipato l’art. 58 comma 2: «</a:t>
            </a:r>
            <a:r>
              <a:rPr lang="it-IT" sz="1800" b="0" i="1" u="none" strike="noStrike" baseline="0" dirty="0">
                <a:latin typeface="TimesNewRomanPSMT"/>
              </a:rPr>
              <a:t>Qualora dopo l’omologazione si rendano necessarie modifiche sostanziali del piano, l’imprenditore vi apporta le modifiche idonee ad assicurare l’esecuzione degli accordi, richiedendo al professionista indicato all’articolo 7, comma 4, il rinnovo dell’attestazione. In tal caso, il piano modificato e l’attestazione sono pubblicati nel registro delle imprese e della pubblicazione è dato avviso ai creditori a mezzo lettera raccomandata o posta elettronica certificata. Entro trenta giorni dalla ricezione dell’avviso è ammessa opposizione avanti al tribunale, nelle forme di cui all’articolo 48</a:t>
            </a:r>
            <a:r>
              <a:rPr lang="it-IT" sz="1800" b="0" i="0" u="none" strike="noStrike" baseline="0" dirty="0">
                <a:latin typeface="TimesNewRomanPSMT"/>
              </a:rPr>
              <a:t>.</a:t>
            </a:r>
            <a:r>
              <a:rPr lang="it-IT" dirty="0"/>
              <a:t>»</a:t>
            </a:r>
          </a:p>
          <a:p>
            <a:pPr algn="l"/>
            <a:r>
              <a:rPr lang="it-IT" dirty="0"/>
              <a:t>Ciò consentirebbe, in disparte l’allungamento del termine di adempimento di 6 mesi, di poter rimodulare gli accordi ed il piano</a:t>
            </a:r>
          </a:p>
        </p:txBody>
      </p:sp>
      <p:sp>
        <p:nvSpPr>
          <p:cNvPr id="4" name="Segnaposto numero diapositiva 3">
            <a:extLst>
              <a:ext uri="{FF2B5EF4-FFF2-40B4-BE49-F238E27FC236}">
                <a16:creationId xmlns:a16="http://schemas.microsoft.com/office/drawing/2014/main" id="{2DFAD242-8E60-46F4-A7DD-CB4E0F1F8C15}"/>
              </a:ext>
            </a:extLst>
          </p:cNvPr>
          <p:cNvSpPr>
            <a:spLocks noGrp="1"/>
          </p:cNvSpPr>
          <p:nvPr>
            <p:ph type="sldNum" sz="quarter" idx="12"/>
          </p:nvPr>
        </p:nvSpPr>
        <p:spPr/>
        <p:txBody>
          <a:bodyPr/>
          <a:lstStyle/>
          <a:p>
            <a:fld id="{20036360-6EB0-47E4-A47E-E5C5BC10EF47}" type="slidenum">
              <a:rPr lang="it-IT" smtClean="0"/>
              <a:t>25</a:t>
            </a:fld>
            <a:endParaRPr lang="it-IT"/>
          </a:p>
        </p:txBody>
      </p:sp>
    </p:spTree>
    <p:extLst>
      <p:ext uri="{BB962C8B-B14F-4D97-AF65-F5344CB8AC3E}">
        <p14:creationId xmlns:p14="http://schemas.microsoft.com/office/powerpoint/2010/main" val="9169170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9F40BA-59A2-4625-8746-3771DCE6E8B7}"/>
              </a:ext>
            </a:extLst>
          </p:cNvPr>
          <p:cNvSpPr>
            <a:spLocks noGrp="1"/>
          </p:cNvSpPr>
          <p:nvPr>
            <p:ph type="title"/>
          </p:nvPr>
        </p:nvSpPr>
        <p:spPr/>
        <p:txBody>
          <a:bodyPr/>
          <a:lstStyle/>
          <a:p>
            <a:pPr algn="ctr"/>
            <a:r>
              <a:rPr lang="it-IT" b="1" dirty="0"/>
              <a:t>Le soluzioni eterodosse </a:t>
            </a:r>
          </a:p>
        </p:txBody>
      </p:sp>
      <p:sp>
        <p:nvSpPr>
          <p:cNvPr id="3" name="Segnaposto contenuto 2">
            <a:extLst>
              <a:ext uri="{FF2B5EF4-FFF2-40B4-BE49-F238E27FC236}">
                <a16:creationId xmlns:a16="http://schemas.microsoft.com/office/drawing/2014/main" id="{1C4D64FD-0E16-4C7E-9E64-C8460D3F5B32}"/>
              </a:ext>
            </a:extLst>
          </p:cNvPr>
          <p:cNvSpPr>
            <a:spLocks noGrp="1"/>
          </p:cNvSpPr>
          <p:nvPr>
            <p:ph idx="1"/>
          </p:nvPr>
        </p:nvSpPr>
        <p:spPr/>
        <p:txBody>
          <a:bodyPr/>
          <a:lstStyle/>
          <a:p>
            <a:r>
              <a:rPr lang="it-IT" dirty="0"/>
              <a:t>Le soluzioni che si propongono di seguito possono essere qualificate «</a:t>
            </a:r>
            <a:r>
              <a:rPr lang="it-IT" dirty="0" err="1"/>
              <a:t>border</a:t>
            </a:r>
            <a:r>
              <a:rPr lang="it-IT" dirty="0"/>
              <a:t> line» e di ciò occorre avere consapevolezza.</a:t>
            </a:r>
          </a:p>
          <a:p>
            <a:r>
              <a:rPr lang="it-IT" dirty="0"/>
              <a:t>Prima di presentarle è, però, utile dar conto del dibattitto della dottrina privatistica (con conseguenti prime letture giurisprudenziali) in tema di inadempimento, colpa e responsabilità</a:t>
            </a:r>
          </a:p>
        </p:txBody>
      </p:sp>
      <p:sp>
        <p:nvSpPr>
          <p:cNvPr id="4" name="Segnaposto numero diapositiva 3">
            <a:extLst>
              <a:ext uri="{FF2B5EF4-FFF2-40B4-BE49-F238E27FC236}">
                <a16:creationId xmlns:a16="http://schemas.microsoft.com/office/drawing/2014/main" id="{4CEF5169-5568-4D2E-A3CA-793483B4515D}"/>
              </a:ext>
            </a:extLst>
          </p:cNvPr>
          <p:cNvSpPr>
            <a:spLocks noGrp="1"/>
          </p:cNvSpPr>
          <p:nvPr>
            <p:ph type="sldNum" sz="quarter" idx="12"/>
          </p:nvPr>
        </p:nvSpPr>
        <p:spPr/>
        <p:txBody>
          <a:bodyPr/>
          <a:lstStyle/>
          <a:p>
            <a:fld id="{20036360-6EB0-47E4-A47E-E5C5BC10EF47}" type="slidenum">
              <a:rPr lang="it-IT" smtClean="0"/>
              <a:t>26</a:t>
            </a:fld>
            <a:endParaRPr lang="it-IT"/>
          </a:p>
        </p:txBody>
      </p:sp>
    </p:spTree>
    <p:extLst>
      <p:ext uri="{BB962C8B-B14F-4D97-AF65-F5344CB8AC3E}">
        <p14:creationId xmlns:p14="http://schemas.microsoft.com/office/powerpoint/2010/main" val="20992857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BFFD83-4F5E-467E-BBFA-1C7D652DEB38}"/>
              </a:ext>
            </a:extLst>
          </p:cNvPr>
          <p:cNvSpPr>
            <a:spLocks noGrp="1"/>
          </p:cNvSpPr>
          <p:nvPr>
            <p:ph type="title"/>
          </p:nvPr>
        </p:nvSpPr>
        <p:spPr/>
        <p:txBody>
          <a:bodyPr/>
          <a:lstStyle/>
          <a:p>
            <a:pPr algn="ctr"/>
            <a:r>
              <a:rPr lang="it-IT" b="1" dirty="0"/>
              <a:t>Art. 3, comma 6-bis </a:t>
            </a:r>
            <a:r>
              <a:rPr lang="it-IT" b="1" dirty="0" err="1"/>
              <a:t>d.l.</a:t>
            </a:r>
            <a:r>
              <a:rPr lang="it-IT" b="1" dirty="0"/>
              <a:t> 6/2020</a:t>
            </a:r>
          </a:p>
        </p:txBody>
      </p:sp>
      <p:sp>
        <p:nvSpPr>
          <p:cNvPr id="3" name="Segnaposto contenuto 2">
            <a:extLst>
              <a:ext uri="{FF2B5EF4-FFF2-40B4-BE49-F238E27FC236}">
                <a16:creationId xmlns:a16="http://schemas.microsoft.com/office/drawing/2014/main" id="{3D360343-CABE-4F26-9222-1E5E20A82E27}"/>
              </a:ext>
            </a:extLst>
          </p:cNvPr>
          <p:cNvSpPr>
            <a:spLocks noGrp="1"/>
          </p:cNvSpPr>
          <p:nvPr>
            <p:ph idx="1"/>
          </p:nvPr>
        </p:nvSpPr>
        <p:spPr/>
        <p:txBody>
          <a:bodyPr/>
          <a:lstStyle/>
          <a:p>
            <a:r>
              <a:rPr lang="it-IT" i="1" dirty="0">
                <a:solidFill>
                  <a:srgbClr val="0C0C0F"/>
                </a:solidFill>
                <a:effectLst/>
                <a:latin typeface="inherit"/>
              </a:rPr>
              <a:t>«Il rispetto delle misure di contenimento di cui presente decreto è sempre valutata ai fini dell'esclusione, ai sensi e per gli effetti degli </a:t>
            </a:r>
            <a:r>
              <a:rPr lang="it-IT" i="1" u="none" strike="noStrike" dirty="0">
                <a:solidFill>
                  <a:srgbClr val="1E5192"/>
                </a:solidFill>
                <a:effectLst/>
                <a:latin typeface="inherit"/>
                <a:hlinkClick r:id="rId2"/>
              </a:rPr>
              <a:t>articoli 1218</a:t>
            </a:r>
            <a:r>
              <a:rPr lang="it-IT" i="1" dirty="0">
                <a:solidFill>
                  <a:srgbClr val="0C0C0F"/>
                </a:solidFill>
                <a:effectLst/>
                <a:latin typeface="inherit"/>
              </a:rPr>
              <a:t> e </a:t>
            </a:r>
            <a:r>
              <a:rPr lang="it-IT" i="1" u="none" strike="noStrike" dirty="0">
                <a:solidFill>
                  <a:srgbClr val="1E5192"/>
                </a:solidFill>
                <a:effectLst/>
                <a:latin typeface="inherit"/>
                <a:hlinkClick r:id="rId3"/>
              </a:rPr>
              <a:t>1223 c.c.</a:t>
            </a:r>
            <a:r>
              <a:rPr lang="it-IT" i="1" dirty="0">
                <a:solidFill>
                  <a:srgbClr val="0C0C0F"/>
                </a:solidFill>
                <a:effectLst/>
                <a:latin typeface="inherit"/>
              </a:rPr>
              <a:t>, della responsabilità del debitore, anche relativamente all'applicazione di eventuali decadenze o penali connesse a ritardati o omessi adempimenti»</a:t>
            </a:r>
            <a:endParaRPr lang="it-IT" dirty="0"/>
          </a:p>
        </p:txBody>
      </p:sp>
      <p:sp>
        <p:nvSpPr>
          <p:cNvPr id="4" name="Segnaposto numero diapositiva 3">
            <a:extLst>
              <a:ext uri="{FF2B5EF4-FFF2-40B4-BE49-F238E27FC236}">
                <a16:creationId xmlns:a16="http://schemas.microsoft.com/office/drawing/2014/main" id="{F2102837-EF3B-44D5-8F65-A63BD9A93E30}"/>
              </a:ext>
            </a:extLst>
          </p:cNvPr>
          <p:cNvSpPr>
            <a:spLocks noGrp="1"/>
          </p:cNvSpPr>
          <p:nvPr>
            <p:ph type="sldNum" sz="quarter" idx="12"/>
          </p:nvPr>
        </p:nvSpPr>
        <p:spPr/>
        <p:txBody>
          <a:bodyPr/>
          <a:lstStyle/>
          <a:p>
            <a:fld id="{20036360-6EB0-47E4-A47E-E5C5BC10EF47}" type="slidenum">
              <a:rPr lang="it-IT" smtClean="0"/>
              <a:t>27</a:t>
            </a:fld>
            <a:endParaRPr lang="it-IT"/>
          </a:p>
        </p:txBody>
      </p:sp>
    </p:spTree>
    <p:extLst>
      <p:ext uri="{BB962C8B-B14F-4D97-AF65-F5344CB8AC3E}">
        <p14:creationId xmlns:p14="http://schemas.microsoft.com/office/powerpoint/2010/main" val="9858402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0A36CF-63DE-4B76-9BCF-CE8F8AECF042}"/>
              </a:ext>
            </a:extLst>
          </p:cNvPr>
          <p:cNvSpPr>
            <a:spLocks noGrp="1"/>
          </p:cNvSpPr>
          <p:nvPr>
            <p:ph type="title"/>
          </p:nvPr>
        </p:nvSpPr>
        <p:spPr/>
        <p:txBody>
          <a:bodyPr/>
          <a:lstStyle/>
          <a:p>
            <a:pPr algn="ctr"/>
            <a:r>
              <a:rPr lang="it-IT" b="1" dirty="0"/>
              <a:t>Artt. 1256, 1375 e 1467 c.c.</a:t>
            </a:r>
          </a:p>
        </p:txBody>
      </p:sp>
      <p:sp>
        <p:nvSpPr>
          <p:cNvPr id="3" name="Segnaposto contenuto 2">
            <a:extLst>
              <a:ext uri="{FF2B5EF4-FFF2-40B4-BE49-F238E27FC236}">
                <a16:creationId xmlns:a16="http://schemas.microsoft.com/office/drawing/2014/main" id="{B5DCA6DB-887A-4394-89F8-6A969158EAB3}"/>
              </a:ext>
            </a:extLst>
          </p:cNvPr>
          <p:cNvSpPr>
            <a:spLocks noGrp="1"/>
          </p:cNvSpPr>
          <p:nvPr>
            <p:ph idx="1"/>
          </p:nvPr>
        </p:nvSpPr>
        <p:spPr/>
        <p:txBody>
          <a:bodyPr>
            <a:normAutofit fontScale="70000" lnSpcReduction="20000"/>
          </a:bodyPr>
          <a:lstStyle/>
          <a:p>
            <a:r>
              <a:rPr lang="it-IT" u="sng" dirty="0"/>
              <a:t>Art. 1254: </a:t>
            </a:r>
            <a:r>
              <a:rPr lang="it-IT" dirty="0"/>
              <a:t>«</a:t>
            </a:r>
            <a:r>
              <a:rPr lang="it-IT" i="1" dirty="0"/>
              <a:t>L'obbligazione si estingue quando, per una causa non imputabile al debitore, la prestazione diventa impossibile.</a:t>
            </a:r>
          </a:p>
          <a:p>
            <a:r>
              <a:rPr lang="it-IT" i="1" dirty="0"/>
              <a:t> Se l'impossibilità è solo temporanea, il debitore, finché essa perdura, non è responsabile del ritardo nell'adempimento. Tuttavia l'obbligazione si estingue se l'impossibilità perdura fino a quando, in relazione al titolo dell'obbligazione o alla natura dell'oggetto, il debitore non può più essere ritenuto obbligato a eseguire la prestazione ovvero il creditore non ha più interesse a conseguirla</a:t>
            </a:r>
            <a:r>
              <a:rPr lang="it-IT" dirty="0"/>
              <a:t>»</a:t>
            </a:r>
            <a:endParaRPr lang="it-IT" i="1" dirty="0"/>
          </a:p>
          <a:p>
            <a:r>
              <a:rPr lang="it-IT" u="sng" dirty="0"/>
              <a:t>Art. 1467: </a:t>
            </a:r>
            <a:r>
              <a:rPr lang="it-IT" i="1" dirty="0"/>
              <a:t>«Nei contratti a esecuzione continuata o periodica ovvero a esecuzione differita, se la prestazione di una delle parti è divenuta eccessivamente onerosa per il verificarsi di avvenimenti straordinari e imprevedibili, la parte che deve tale prestazione può domandare la risoluzione del contratto, con gli effetti stabiliti dall'art. 1458.</a:t>
            </a:r>
          </a:p>
          <a:p>
            <a:r>
              <a:rPr lang="it-IT" i="1" dirty="0"/>
              <a:t> La risoluzione non può essere domandata se la sopravvenuta onerosità rientra nell'alea normale del contratto.</a:t>
            </a:r>
          </a:p>
          <a:p>
            <a:r>
              <a:rPr lang="it-IT" i="1" dirty="0"/>
              <a:t> La parte contro la quale è domandata la risoluzione può evitarla offrendo di modificare equamente le condizioni del contratto»</a:t>
            </a:r>
          </a:p>
          <a:p>
            <a:r>
              <a:rPr lang="it-IT" u="sng" dirty="0"/>
              <a:t>Art. 1375: </a:t>
            </a:r>
            <a:r>
              <a:rPr lang="it-IT" i="1" dirty="0"/>
              <a:t>«Il contratto deve essere eseguito secondo buona fede»</a:t>
            </a:r>
            <a:endParaRPr lang="it-IT" dirty="0"/>
          </a:p>
        </p:txBody>
      </p:sp>
      <p:sp>
        <p:nvSpPr>
          <p:cNvPr id="4" name="Segnaposto numero diapositiva 3">
            <a:extLst>
              <a:ext uri="{FF2B5EF4-FFF2-40B4-BE49-F238E27FC236}">
                <a16:creationId xmlns:a16="http://schemas.microsoft.com/office/drawing/2014/main" id="{20BCC6FC-5E83-405B-A9B6-D4FBF36FB1BC}"/>
              </a:ext>
            </a:extLst>
          </p:cNvPr>
          <p:cNvSpPr>
            <a:spLocks noGrp="1"/>
          </p:cNvSpPr>
          <p:nvPr>
            <p:ph type="sldNum" sz="quarter" idx="12"/>
          </p:nvPr>
        </p:nvSpPr>
        <p:spPr/>
        <p:txBody>
          <a:bodyPr/>
          <a:lstStyle/>
          <a:p>
            <a:fld id="{20036360-6EB0-47E4-A47E-E5C5BC10EF47}" type="slidenum">
              <a:rPr lang="it-IT" smtClean="0"/>
              <a:t>28</a:t>
            </a:fld>
            <a:endParaRPr lang="it-IT"/>
          </a:p>
        </p:txBody>
      </p:sp>
    </p:spTree>
    <p:extLst>
      <p:ext uri="{BB962C8B-B14F-4D97-AF65-F5344CB8AC3E}">
        <p14:creationId xmlns:p14="http://schemas.microsoft.com/office/powerpoint/2010/main" val="26933156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29D20A-31B0-4751-8C7B-2751F049446F}"/>
              </a:ext>
            </a:extLst>
          </p:cNvPr>
          <p:cNvSpPr>
            <a:spLocks noGrp="1"/>
          </p:cNvSpPr>
          <p:nvPr>
            <p:ph type="title"/>
          </p:nvPr>
        </p:nvSpPr>
        <p:spPr/>
        <p:txBody>
          <a:bodyPr/>
          <a:lstStyle/>
          <a:p>
            <a:pPr algn="ctr"/>
            <a:r>
              <a:rPr lang="it-IT" b="1" dirty="0"/>
              <a:t>La prospettiva civilistica</a:t>
            </a:r>
          </a:p>
        </p:txBody>
      </p:sp>
      <p:sp>
        <p:nvSpPr>
          <p:cNvPr id="3" name="Segnaposto contenuto 2">
            <a:extLst>
              <a:ext uri="{FF2B5EF4-FFF2-40B4-BE49-F238E27FC236}">
                <a16:creationId xmlns:a16="http://schemas.microsoft.com/office/drawing/2014/main" id="{D5671E2D-FB53-4FF2-962B-035EC88C1B86}"/>
              </a:ext>
            </a:extLst>
          </p:cNvPr>
          <p:cNvSpPr>
            <a:spLocks noGrp="1"/>
          </p:cNvSpPr>
          <p:nvPr>
            <p:ph idx="1"/>
          </p:nvPr>
        </p:nvSpPr>
        <p:spPr/>
        <p:txBody>
          <a:bodyPr>
            <a:normAutofit lnSpcReduction="10000"/>
          </a:bodyPr>
          <a:lstStyle/>
          <a:p>
            <a:r>
              <a:rPr lang="it-IT" dirty="0"/>
              <a:t>(i) l’inadempimento per fatto incolpevole estingue l’obbligazione (ma tale regola tende ad essere esclusa per i debiti di somme di denaro)</a:t>
            </a:r>
          </a:p>
          <a:p>
            <a:r>
              <a:rPr lang="it-IT" dirty="0"/>
              <a:t>(ii) esiste, sebbene sia discusso, il principio di giusto equilibrio nelle prestazioni, anche in occasione dell’esecuzione. Il principio dell’esecuzione di buona fede (art. 1375 c.c.) viene considerato ancillare rispetto ai principi solidaristici costituzionali (art. 2 cost.)</a:t>
            </a:r>
          </a:p>
          <a:p>
            <a:r>
              <a:rPr lang="it-IT" dirty="0"/>
              <a:t>(iii) esistono rimedi nel rapporto obbligatorio bilaterale in caso di eccessiva onerosità sopravvenuta</a:t>
            </a:r>
          </a:p>
          <a:p>
            <a:r>
              <a:rPr lang="it-IT" dirty="0"/>
              <a:t>(iv) esistono alcune ipotesi legali (v., appalto) di </a:t>
            </a:r>
            <a:r>
              <a:rPr lang="it-IT" dirty="0" err="1"/>
              <a:t>ri</a:t>
            </a:r>
            <a:r>
              <a:rPr lang="it-IT" dirty="0"/>
              <a:t>-negoziazione dei contratti, ma non esiste un principio generale che obbliga il contraente a </a:t>
            </a:r>
            <a:r>
              <a:rPr lang="it-IT" dirty="0" err="1"/>
              <a:t>ri</a:t>
            </a:r>
            <a:r>
              <a:rPr lang="it-IT" dirty="0"/>
              <a:t>-negoziare</a:t>
            </a:r>
          </a:p>
        </p:txBody>
      </p:sp>
      <p:sp>
        <p:nvSpPr>
          <p:cNvPr id="4" name="Segnaposto numero diapositiva 3">
            <a:extLst>
              <a:ext uri="{FF2B5EF4-FFF2-40B4-BE49-F238E27FC236}">
                <a16:creationId xmlns:a16="http://schemas.microsoft.com/office/drawing/2014/main" id="{A3DAB6CB-ECFD-429F-A3AD-2FF166544EF1}"/>
              </a:ext>
            </a:extLst>
          </p:cNvPr>
          <p:cNvSpPr>
            <a:spLocks noGrp="1"/>
          </p:cNvSpPr>
          <p:nvPr>
            <p:ph type="sldNum" sz="quarter" idx="12"/>
          </p:nvPr>
        </p:nvSpPr>
        <p:spPr/>
        <p:txBody>
          <a:bodyPr/>
          <a:lstStyle/>
          <a:p>
            <a:fld id="{20036360-6EB0-47E4-A47E-E5C5BC10EF47}" type="slidenum">
              <a:rPr lang="it-IT" smtClean="0"/>
              <a:t>29</a:t>
            </a:fld>
            <a:endParaRPr lang="it-IT"/>
          </a:p>
        </p:txBody>
      </p:sp>
    </p:spTree>
    <p:extLst>
      <p:ext uri="{BB962C8B-B14F-4D97-AF65-F5344CB8AC3E}">
        <p14:creationId xmlns:p14="http://schemas.microsoft.com/office/powerpoint/2010/main" val="1558828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F350D7-586F-4D5B-B302-98F584280772}"/>
              </a:ext>
            </a:extLst>
          </p:cNvPr>
          <p:cNvSpPr>
            <a:spLocks noGrp="1"/>
          </p:cNvSpPr>
          <p:nvPr>
            <p:ph type="title"/>
          </p:nvPr>
        </p:nvSpPr>
        <p:spPr/>
        <p:txBody>
          <a:bodyPr/>
          <a:lstStyle/>
          <a:p>
            <a:pPr algn="ctr"/>
            <a:r>
              <a:rPr lang="it-IT" b="1" dirty="0"/>
              <a:t>Art. 9 (le soluzioni adottate per legge) </a:t>
            </a:r>
          </a:p>
        </p:txBody>
      </p:sp>
      <p:sp>
        <p:nvSpPr>
          <p:cNvPr id="3" name="Segnaposto contenuto 2">
            <a:extLst>
              <a:ext uri="{FF2B5EF4-FFF2-40B4-BE49-F238E27FC236}">
                <a16:creationId xmlns:a16="http://schemas.microsoft.com/office/drawing/2014/main" id="{50318C83-8846-42F3-9049-7E53BAE033D2}"/>
              </a:ext>
            </a:extLst>
          </p:cNvPr>
          <p:cNvSpPr>
            <a:spLocks noGrp="1"/>
          </p:cNvSpPr>
          <p:nvPr>
            <p:ph idx="1"/>
          </p:nvPr>
        </p:nvSpPr>
        <p:spPr/>
        <p:txBody>
          <a:bodyPr>
            <a:normAutofit fontScale="92500"/>
          </a:bodyPr>
          <a:lstStyle/>
          <a:p>
            <a:r>
              <a:rPr lang="it-IT" sz="1200" dirty="0"/>
              <a:t>(1) </a:t>
            </a:r>
            <a:r>
              <a:rPr lang="it-IT" sz="1200" i="1" dirty="0"/>
              <a:t>I termini di  adempimento  dei  concordati  preventivi,  degli accordi di ristrutturazione,  degli  accordi  di  composizione  della crisi e dei piani del consumatore omologati aventi scadenza  in  data successiva al 23 febbraio 2020 sono prorogati di sei mesi</a:t>
            </a:r>
          </a:p>
          <a:p>
            <a:r>
              <a:rPr lang="it-IT" sz="1200" dirty="0"/>
              <a:t>(2) </a:t>
            </a:r>
            <a:r>
              <a:rPr lang="it-IT" sz="1200" i="1" dirty="0"/>
              <a:t>Nei procedimenti di concordato preventivo e  per  l'omologazione degli  accordi  di  ristrutturazione))  pendenti  alla  data  del  23 febbraio 2020 il debitore può presentare, sino  all'udienza  fissata per l'omologazione, istanza al tribunale per la concessione di un termine non superiore a novanta giorni per il deposito  di  un  nuovo piano e di una nuova proposta di concordato  ai  sensi  dell'articolo 161 del regio decreto 16 marzo 1942, n. 267 o di un nuovo accordo  di ristrutturazione ai sensi dell'articolo 182-bis del regio decreto  16 marzo 1942, n. 267. Il termine decorre dalla data del decreto con cui il Tribunale assegna il termine e non è  prorogabile</a:t>
            </a:r>
          </a:p>
          <a:p>
            <a:r>
              <a:rPr lang="it-IT" sz="1200" dirty="0"/>
              <a:t>(3). </a:t>
            </a:r>
            <a:r>
              <a:rPr lang="it-IT" sz="1200" i="1" dirty="0"/>
              <a:t>Quando il debitore intende modificare unicamente  i  termini  di adempimento   del   concordato   preventivo   o    dell'accordo    di ristrutturazione    deposita    sino    all'udienza    fissata    per l'omologazione una memoria  contenente  l’indicazione  dei  nuovi termini, depositando  altresì  la  documentazione  che  comprova  la necessità della modifica dei termini. Il  differimento  dei  termini non  può  essere  superiore  di  sei  mesi  rispetto  alle  scadenze originarie </a:t>
            </a:r>
          </a:p>
          <a:p>
            <a:r>
              <a:rPr lang="it-IT" sz="1200" dirty="0"/>
              <a:t>(4)</a:t>
            </a:r>
            <a:r>
              <a:rPr lang="it-IT" sz="1200" i="1" dirty="0"/>
              <a:t> Il debitore che ha ottenuto la concessione del  termine  di  cui all'articolo 161, comma sesto, del regio decreto 16  marzo  1942,  n. 267, che sia </a:t>
            </a:r>
            <a:r>
              <a:rPr lang="it-IT" sz="1200" i="1" dirty="0" err="1"/>
              <a:t>gia'</a:t>
            </a:r>
            <a:r>
              <a:rPr lang="it-IT" sz="1200" i="1" dirty="0"/>
              <a:t> stato prorogato dal Tribunale,  </a:t>
            </a:r>
            <a:r>
              <a:rPr lang="it-IT" sz="1200" i="1" dirty="0" err="1"/>
              <a:t>puo'</a:t>
            </a:r>
            <a:r>
              <a:rPr lang="it-IT" sz="1200" i="1" dirty="0"/>
              <a:t>,  prima  della scadenza, presentare istanza per  la  concessione  di  una  ulteriore proroga sino a novanta  giorni,  anche  nei  casi  in  cui  </a:t>
            </a:r>
            <a:r>
              <a:rPr lang="it-IT" sz="1200" i="1" dirty="0" err="1"/>
              <a:t>e'</a:t>
            </a:r>
            <a:r>
              <a:rPr lang="it-IT" sz="1200" i="1" dirty="0"/>
              <a:t>  stato depositato ricorso per  la  dichiarazione  di  fallimento.  L'istanza indica gli elementi  che  rendono  necessaria  la  concessione  della proroga con specifico riferimento ai fatti sopravvenuti  per  effetto dell'emergenza epidemiologica COVID-19. Il  Tribunale,  acquisito  il parere del Commissario giudiziale se  nominato,  concede  la  proroga quando ritiene che l'istanza  si  basa  su  concreti  e  giustificati motivi. Si applica l'articolo 161, commi settimo e ottavo, del  regio decreto 16 marzo 1942, n. 267. </a:t>
            </a:r>
          </a:p>
          <a:p>
            <a:r>
              <a:rPr lang="it-IT" sz="1200" dirty="0"/>
              <a:t> (5). </a:t>
            </a:r>
            <a:r>
              <a:rPr lang="it-IT" sz="1200" i="1" dirty="0"/>
              <a:t>L'istanza di cui al comma 4 </a:t>
            </a:r>
            <a:r>
              <a:rPr lang="it-IT" sz="1200" i="1" dirty="0" err="1"/>
              <a:t>puo'</a:t>
            </a:r>
            <a:r>
              <a:rPr lang="it-IT" sz="1200" i="1" dirty="0"/>
              <a:t> essere presentata dal  debitore che ha ottenuto  la  concessione  del  termine  di  cui  all'articolo 182-bis, comma settimo, del regio decreto 16 marzo 1942, n.  267.  Il Tribunale provvede in camera  di  consiglio  omessi  gli  adempimenti previsti dall'articolo 182-bis, comma  settimo,  primo  periodo,  del regio decreto 16 marzo 1942, n.  267  e  </a:t>
            </a:r>
            <a:r>
              <a:rPr lang="it-IT" sz="1200" i="1" u="sng" dirty="0"/>
              <a:t>concede  la  proroga  quando ritiene che l'istanza si basa su concreti e giustificati motivi e che continuano a sussistere i presupposti per pervenire a un  accordo  di ristrutturazione dei debiti con le maggioranze  di  cui  all'articolo 182-bis</a:t>
            </a:r>
            <a:r>
              <a:rPr lang="it-IT" sz="1200" i="1" dirty="0"/>
              <a:t>, primo comma del regio decreto 16 marzo 1942, n. 267</a:t>
            </a:r>
            <a:r>
              <a:rPr lang="it-IT" sz="1200" dirty="0"/>
              <a:t>. </a:t>
            </a:r>
          </a:p>
          <a:p>
            <a:r>
              <a:rPr lang="it-IT" sz="1200" dirty="0"/>
              <a:t>(5-bis) </a:t>
            </a:r>
            <a:r>
              <a:rPr lang="it-IT" sz="1200" i="1" dirty="0"/>
              <a:t>Il debitore che, entro la data del 31  dicembre  2021,  ha ottenuto la concessione dei termini di cui  all'articolo  161,  sesto comma, o all'articolo 182-bis, settimo comma, del  regio  decreto  16 marzo 1942, n. 267, </a:t>
            </a:r>
            <a:r>
              <a:rPr lang="it-IT" sz="1200" i="1" dirty="0" err="1"/>
              <a:t>puo'</a:t>
            </a:r>
            <a:r>
              <a:rPr lang="it-IT" sz="1200" i="1" dirty="0"/>
              <a:t>, entro i  suddetti  termini,  depositare  un atto di rinuncia alla procedura, dichiarando di avere predisposto  un piano di risanamento ai sensi dell'articolo 67, terzo comma,  lettera d), del medesimo regio  decreto  n.  267  del  1942,  pubblicato  nel registro delle imprese, e depositando la documentazione relativa alla pubblicazione medesima. Il tribunale, verificate la completezza e  la </a:t>
            </a:r>
            <a:r>
              <a:rPr lang="it-IT" sz="1200" i="1" dirty="0" err="1"/>
              <a:t>regolarita'</a:t>
            </a:r>
            <a:r>
              <a:rPr lang="it-IT" sz="1200" i="1" dirty="0"/>
              <a:t> della  documentazione,  dichiara  </a:t>
            </a:r>
            <a:r>
              <a:rPr lang="it-IT" sz="1200" i="1" dirty="0" err="1"/>
              <a:t>l'improcedibilita'</a:t>
            </a:r>
            <a:r>
              <a:rPr lang="it-IT" sz="1200" i="1" dirty="0"/>
              <a:t>  del ricorso  presentato  ai  sensi  dell'articolo  161,  sesto  comma,  o dell'articolo 182-bis, settimo comma, del citato regio decreto n. 267 del 1942</a:t>
            </a:r>
            <a:r>
              <a:rPr lang="it-IT" sz="1200" dirty="0"/>
              <a:t>. </a:t>
            </a:r>
          </a:p>
          <a:p>
            <a:endParaRPr lang="it-IT" sz="1200" dirty="0"/>
          </a:p>
          <a:p>
            <a:endParaRPr lang="it-IT" dirty="0"/>
          </a:p>
        </p:txBody>
      </p:sp>
      <p:sp>
        <p:nvSpPr>
          <p:cNvPr id="4" name="Segnaposto numero diapositiva 3">
            <a:extLst>
              <a:ext uri="{FF2B5EF4-FFF2-40B4-BE49-F238E27FC236}">
                <a16:creationId xmlns:a16="http://schemas.microsoft.com/office/drawing/2014/main" id="{DD71FB16-9495-4BA9-B01E-1A7CDD396791}"/>
              </a:ext>
            </a:extLst>
          </p:cNvPr>
          <p:cNvSpPr>
            <a:spLocks noGrp="1"/>
          </p:cNvSpPr>
          <p:nvPr>
            <p:ph type="sldNum" sz="quarter" idx="12"/>
          </p:nvPr>
        </p:nvSpPr>
        <p:spPr/>
        <p:txBody>
          <a:bodyPr/>
          <a:lstStyle/>
          <a:p>
            <a:fld id="{20036360-6EB0-47E4-A47E-E5C5BC10EF47}" type="slidenum">
              <a:rPr lang="it-IT" smtClean="0"/>
              <a:t>3</a:t>
            </a:fld>
            <a:endParaRPr lang="it-IT"/>
          </a:p>
        </p:txBody>
      </p:sp>
    </p:spTree>
    <p:extLst>
      <p:ext uri="{BB962C8B-B14F-4D97-AF65-F5344CB8AC3E}">
        <p14:creationId xmlns:p14="http://schemas.microsoft.com/office/powerpoint/2010/main" val="2345505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6C7C10-D7F7-46FF-941D-BC90AE295449}"/>
              </a:ext>
            </a:extLst>
          </p:cNvPr>
          <p:cNvSpPr>
            <a:spLocks noGrp="1"/>
          </p:cNvSpPr>
          <p:nvPr>
            <p:ph type="title"/>
          </p:nvPr>
        </p:nvSpPr>
        <p:spPr/>
        <p:txBody>
          <a:bodyPr/>
          <a:lstStyle/>
          <a:p>
            <a:pPr algn="ctr"/>
            <a:r>
              <a:rPr lang="it-IT" b="1" dirty="0"/>
              <a:t>La prospettiva civilistica presuppone (e si arresta) al rapporto obbligatorio</a:t>
            </a:r>
          </a:p>
        </p:txBody>
      </p:sp>
      <p:sp>
        <p:nvSpPr>
          <p:cNvPr id="3" name="Segnaposto contenuto 2">
            <a:extLst>
              <a:ext uri="{FF2B5EF4-FFF2-40B4-BE49-F238E27FC236}">
                <a16:creationId xmlns:a16="http://schemas.microsoft.com/office/drawing/2014/main" id="{3345DAC1-8D43-4D90-9B9A-4290366002B2}"/>
              </a:ext>
            </a:extLst>
          </p:cNvPr>
          <p:cNvSpPr>
            <a:spLocks noGrp="1"/>
          </p:cNvSpPr>
          <p:nvPr>
            <p:ph idx="1"/>
          </p:nvPr>
        </p:nvSpPr>
        <p:spPr/>
        <p:txBody>
          <a:bodyPr>
            <a:normAutofit fontScale="77500" lnSpcReduction="20000"/>
          </a:bodyPr>
          <a:lstStyle/>
          <a:p>
            <a:r>
              <a:rPr lang="it-IT" dirty="0"/>
              <a:t>Anche valorizzando il principio di buona fede, anche esaltando il principio di manutenzione del contratto, anche sovrastimando il principio di </a:t>
            </a:r>
            <a:r>
              <a:rPr lang="it-IT" dirty="0" err="1"/>
              <a:t>ri</a:t>
            </a:r>
            <a:r>
              <a:rPr lang="it-IT" dirty="0"/>
              <a:t>-negoziazione, tutto però riguarda il rapporto obbligatorio creditore/debitore</a:t>
            </a:r>
          </a:p>
          <a:p>
            <a:r>
              <a:rPr lang="it-IT" dirty="0"/>
              <a:t>È, dunque, perfettamente lecito che il debitore cerchi una </a:t>
            </a:r>
            <a:r>
              <a:rPr lang="it-IT" dirty="0" err="1"/>
              <a:t>ri</a:t>
            </a:r>
            <a:r>
              <a:rPr lang="it-IT" dirty="0"/>
              <a:t>-negoziazione ma rispetto ai singoli creditori</a:t>
            </a:r>
          </a:p>
          <a:p>
            <a:r>
              <a:rPr lang="it-IT" dirty="0"/>
              <a:t>La natura extra-procedimentale del PAR, consente di affermare che un PAR non performante possa persistere, senza bisogno di un nuovo piano (e là dove previsto, senza un nuovo accordo) qualora il debitore sia in grado di </a:t>
            </a:r>
            <a:r>
              <a:rPr lang="it-IT" dirty="0" err="1"/>
              <a:t>ri</a:t>
            </a:r>
            <a:r>
              <a:rPr lang="it-IT" dirty="0"/>
              <a:t>-negoziare con i singoli creditori.</a:t>
            </a:r>
          </a:p>
          <a:p>
            <a:r>
              <a:rPr lang="it-IT" dirty="0"/>
              <a:t>Il classico waiver e la rimodulazione dei covenants – ferme restando le clausole negoziali </a:t>
            </a:r>
            <a:r>
              <a:rPr lang="it-IT" dirty="0" err="1"/>
              <a:t>intercreditorie</a:t>
            </a:r>
            <a:r>
              <a:rPr lang="it-IT" dirty="0"/>
              <a:t> (es. maggioranze) – possono essere individualmente negoziati con singoli creditori (così da consentire l’adempimento verso gli altri)</a:t>
            </a:r>
          </a:p>
          <a:p>
            <a:r>
              <a:rPr lang="it-IT" dirty="0"/>
              <a:t>Il vantaggio di evitare un nuovo PAR – pur con i creditori consenzienti – è dato dalla persistenza della protezione ex art. 67 </a:t>
            </a:r>
            <a:r>
              <a:rPr lang="it-IT" dirty="0" err="1"/>
              <a:t>l.fall</a:t>
            </a:r>
            <a:r>
              <a:rPr lang="it-IT" dirty="0"/>
              <a:t>.; se, invece, si predispone un nuovo PAR, v’è il rischio che gli atti compiuti medio tempore perdano protezione</a:t>
            </a:r>
          </a:p>
        </p:txBody>
      </p:sp>
      <p:sp>
        <p:nvSpPr>
          <p:cNvPr id="4" name="Segnaposto numero diapositiva 3">
            <a:extLst>
              <a:ext uri="{FF2B5EF4-FFF2-40B4-BE49-F238E27FC236}">
                <a16:creationId xmlns:a16="http://schemas.microsoft.com/office/drawing/2014/main" id="{A733EDF9-42C2-4977-BB34-26718DFA6124}"/>
              </a:ext>
            </a:extLst>
          </p:cNvPr>
          <p:cNvSpPr>
            <a:spLocks noGrp="1"/>
          </p:cNvSpPr>
          <p:nvPr>
            <p:ph type="sldNum" sz="quarter" idx="12"/>
          </p:nvPr>
        </p:nvSpPr>
        <p:spPr/>
        <p:txBody>
          <a:bodyPr/>
          <a:lstStyle/>
          <a:p>
            <a:fld id="{20036360-6EB0-47E4-A47E-E5C5BC10EF47}" type="slidenum">
              <a:rPr lang="it-IT" smtClean="0"/>
              <a:t>30</a:t>
            </a:fld>
            <a:endParaRPr lang="it-IT"/>
          </a:p>
        </p:txBody>
      </p:sp>
    </p:spTree>
    <p:extLst>
      <p:ext uri="{BB962C8B-B14F-4D97-AF65-F5344CB8AC3E}">
        <p14:creationId xmlns:p14="http://schemas.microsoft.com/office/powerpoint/2010/main" val="38604720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24F916-7CDC-4A14-8E44-FABCDBC36776}"/>
              </a:ext>
            </a:extLst>
          </p:cNvPr>
          <p:cNvSpPr>
            <a:spLocks noGrp="1"/>
          </p:cNvSpPr>
          <p:nvPr>
            <p:ph type="title"/>
          </p:nvPr>
        </p:nvSpPr>
        <p:spPr/>
        <p:txBody>
          <a:bodyPr/>
          <a:lstStyle/>
          <a:p>
            <a:pPr algn="ctr"/>
            <a:r>
              <a:rPr lang="it-IT" b="1" dirty="0"/>
              <a:t>Insolvenza e (non) imputabilità</a:t>
            </a:r>
          </a:p>
        </p:txBody>
      </p:sp>
      <p:sp>
        <p:nvSpPr>
          <p:cNvPr id="3" name="Segnaposto contenuto 2">
            <a:extLst>
              <a:ext uri="{FF2B5EF4-FFF2-40B4-BE49-F238E27FC236}">
                <a16:creationId xmlns:a16="http://schemas.microsoft.com/office/drawing/2014/main" id="{64F80F14-E9C9-499B-AEBE-1EB1A953272C}"/>
              </a:ext>
            </a:extLst>
          </p:cNvPr>
          <p:cNvSpPr>
            <a:spLocks noGrp="1"/>
          </p:cNvSpPr>
          <p:nvPr>
            <p:ph idx="1"/>
          </p:nvPr>
        </p:nvSpPr>
        <p:spPr/>
        <p:txBody>
          <a:bodyPr>
            <a:normAutofit fontScale="92500"/>
          </a:bodyPr>
          <a:lstStyle/>
          <a:p>
            <a:r>
              <a:rPr lang="it-IT" dirty="0"/>
              <a:t>Messe da parte sgangherate evocazioni del perdono ai fini dell’assegnare rilevanza alla non imputabilità del fenomeno insolvenza, va ricordato che la tradizione interpretativa giurisprudenziale esclude che l’insolvenza non colpevole sia tollerabile e cioè che non ci siano effetti.</a:t>
            </a:r>
          </a:p>
          <a:p>
            <a:r>
              <a:rPr lang="it-IT" dirty="0"/>
              <a:t>Diversamente dal sovraindebitamento che riguarda il consumatore (là dove la non colpevolezza può essere tollerata perché non vi è la necessità di regolare un fenomeno collettivo, ma al più plurale), l’insolvenza che pertiene ad una impresa investe sempre una tendenziale molteplicità di soggetti e di creditori.</a:t>
            </a:r>
          </a:p>
          <a:p>
            <a:r>
              <a:rPr lang="it-IT" dirty="0"/>
              <a:t>I principi del rapporto obbligatorio vanno sostituiti con i principi della collettività e della </a:t>
            </a:r>
            <a:r>
              <a:rPr lang="it-IT" dirty="0" err="1"/>
              <a:t>concorsualità</a:t>
            </a:r>
            <a:endParaRPr lang="it-IT" dirty="0"/>
          </a:p>
        </p:txBody>
      </p:sp>
      <p:sp>
        <p:nvSpPr>
          <p:cNvPr id="4" name="Segnaposto numero diapositiva 3">
            <a:extLst>
              <a:ext uri="{FF2B5EF4-FFF2-40B4-BE49-F238E27FC236}">
                <a16:creationId xmlns:a16="http://schemas.microsoft.com/office/drawing/2014/main" id="{D14FB7BA-67E0-467D-9FC9-8EFAFDCDD65B}"/>
              </a:ext>
            </a:extLst>
          </p:cNvPr>
          <p:cNvSpPr>
            <a:spLocks noGrp="1"/>
          </p:cNvSpPr>
          <p:nvPr>
            <p:ph type="sldNum" sz="quarter" idx="12"/>
          </p:nvPr>
        </p:nvSpPr>
        <p:spPr/>
        <p:txBody>
          <a:bodyPr/>
          <a:lstStyle/>
          <a:p>
            <a:fld id="{20036360-6EB0-47E4-A47E-E5C5BC10EF47}" type="slidenum">
              <a:rPr lang="it-IT" smtClean="0"/>
              <a:t>31</a:t>
            </a:fld>
            <a:endParaRPr lang="it-IT"/>
          </a:p>
        </p:txBody>
      </p:sp>
    </p:spTree>
    <p:extLst>
      <p:ext uri="{BB962C8B-B14F-4D97-AF65-F5344CB8AC3E}">
        <p14:creationId xmlns:p14="http://schemas.microsoft.com/office/powerpoint/2010/main" val="13376346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ACBCF5-95C3-4A79-B023-B5F7AB1E7332}"/>
              </a:ext>
            </a:extLst>
          </p:cNvPr>
          <p:cNvSpPr>
            <a:spLocks noGrp="1"/>
          </p:cNvSpPr>
          <p:nvPr>
            <p:ph type="title"/>
          </p:nvPr>
        </p:nvSpPr>
        <p:spPr/>
        <p:txBody>
          <a:bodyPr/>
          <a:lstStyle/>
          <a:p>
            <a:pPr algn="ctr"/>
            <a:r>
              <a:rPr lang="it-IT" b="1" dirty="0"/>
              <a:t>Insolvenza, effetti e mercato</a:t>
            </a:r>
          </a:p>
        </p:txBody>
      </p:sp>
      <p:sp>
        <p:nvSpPr>
          <p:cNvPr id="3" name="Segnaposto contenuto 2">
            <a:extLst>
              <a:ext uri="{FF2B5EF4-FFF2-40B4-BE49-F238E27FC236}">
                <a16:creationId xmlns:a16="http://schemas.microsoft.com/office/drawing/2014/main" id="{59F000FA-8577-41E6-882B-F984E8BC9D69}"/>
              </a:ext>
            </a:extLst>
          </p:cNvPr>
          <p:cNvSpPr>
            <a:spLocks noGrp="1"/>
          </p:cNvSpPr>
          <p:nvPr>
            <p:ph idx="1"/>
          </p:nvPr>
        </p:nvSpPr>
        <p:spPr/>
        <p:txBody>
          <a:bodyPr>
            <a:normAutofit lnSpcReduction="10000"/>
          </a:bodyPr>
          <a:lstStyle/>
          <a:p>
            <a:r>
              <a:rPr lang="it-IT" dirty="0"/>
              <a:t>Di fronte ad un imprenditore insolvente non si può elidere il fenomeno oggettivo solo perché incolpevole</a:t>
            </a:r>
          </a:p>
          <a:p>
            <a:r>
              <a:rPr lang="it-IT" dirty="0"/>
              <a:t>Non è razionale lasciare sul mercato un imprenditore insolvente e privare i creditori di tutela</a:t>
            </a:r>
          </a:p>
          <a:p>
            <a:r>
              <a:rPr lang="it-IT" dirty="0"/>
              <a:t>Un CP o un </a:t>
            </a:r>
            <a:r>
              <a:rPr lang="it-IT" dirty="0" err="1"/>
              <a:t>AdR</a:t>
            </a:r>
            <a:r>
              <a:rPr lang="it-IT" dirty="0"/>
              <a:t> non eseguibili non possono ‘galleggiare’ per effetto della giustificazione della non colpevolezza</a:t>
            </a:r>
          </a:p>
          <a:p>
            <a:r>
              <a:rPr lang="it-IT" dirty="0"/>
              <a:t>Il CP inadempiuto deve essere risolto (salvi gli effetti manutentivi di cui </a:t>
            </a:r>
            <a:r>
              <a:rPr lang="it-IT" i="1" dirty="0"/>
              <a:t>infra</a:t>
            </a:r>
            <a:r>
              <a:rPr lang="it-IT" dirty="0"/>
              <a:t>)</a:t>
            </a:r>
          </a:p>
          <a:p>
            <a:r>
              <a:rPr lang="it-IT" dirty="0"/>
              <a:t>La criticità non è data dai rimedi concorsuali ma dalla necessità di un sostegno alle imprese [ma è questione di matrice politica]</a:t>
            </a:r>
          </a:p>
        </p:txBody>
      </p:sp>
      <p:sp>
        <p:nvSpPr>
          <p:cNvPr id="4" name="Segnaposto numero diapositiva 3">
            <a:extLst>
              <a:ext uri="{FF2B5EF4-FFF2-40B4-BE49-F238E27FC236}">
                <a16:creationId xmlns:a16="http://schemas.microsoft.com/office/drawing/2014/main" id="{6CFAD2CD-D3EB-4D5C-BC1A-6EFDC89B00EC}"/>
              </a:ext>
            </a:extLst>
          </p:cNvPr>
          <p:cNvSpPr>
            <a:spLocks noGrp="1"/>
          </p:cNvSpPr>
          <p:nvPr>
            <p:ph type="sldNum" sz="quarter" idx="12"/>
          </p:nvPr>
        </p:nvSpPr>
        <p:spPr/>
        <p:txBody>
          <a:bodyPr/>
          <a:lstStyle/>
          <a:p>
            <a:fld id="{20036360-6EB0-47E4-A47E-E5C5BC10EF47}" type="slidenum">
              <a:rPr lang="it-IT" smtClean="0"/>
              <a:t>32</a:t>
            </a:fld>
            <a:endParaRPr lang="it-IT"/>
          </a:p>
        </p:txBody>
      </p:sp>
    </p:spTree>
    <p:extLst>
      <p:ext uri="{BB962C8B-B14F-4D97-AF65-F5344CB8AC3E}">
        <p14:creationId xmlns:p14="http://schemas.microsoft.com/office/powerpoint/2010/main" val="28433697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CA669A-FFC2-40F0-887F-C14AB379E9D6}"/>
              </a:ext>
            </a:extLst>
          </p:cNvPr>
          <p:cNvSpPr>
            <a:spLocks noGrp="1"/>
          </p:cNvSpPr>
          <p:nvPr>
            <p:ph type="title"/>
          </p:nvPr>
        </p:nvSpPr>
        <p:spPr/>
        <p:txBody>
          <a:bodyPr/>
          <a:lstStyle/>
          <a:p>
            <a:pPr algn="ctr"/>
            <a:r>
              <a:rPr lang="it-IT" b="1" dirty="0"/>
              <a:t>Ipotesi di soluzioni eterodosse (</a:t>
            </a:r>
            <a:r>
              <a:rPr lang="it-IT" b="1" dirty="0" err="1"/>
              <a:t>AdR</a:t>
            </a:r>
            <a:r>
              <a:rPr lang="it-IT" b="1" dirty="0"/>
              <a:t>)</a:t>
            </a:r>
          </a:p>
        </p:txBody>
      </p:sp>
      <p:sp>
        <p:nvSpPr>
          <p:cNvPr id="3" name="Segnaposto contenuto 2">
            <a:extLst>
              <a:ext uri="{FF2B5EF4-FFF2-40B4-BE49-F238E27FC236}">
                <a16:creationId xmlns:a16="http://schemas.microsoft.com/office/drawing/2014/main" id="{62DD7410-5731-49CB-8B71-C3E878D132D1}"/>
              </a:ext>
            </a:extLst>
          </p:cNvPr>
          <p:cNvSpPr>
            <a:spLocks noGrp="1"/>
          </p:cNvSpPr>
          <p:nvPr>
            <p:ph idx="1"/>
          </p:nvPr>
        </p:nvSpPr>
        <p:spPr>
          <a:xfrm>
            <a:off x="313413" y="1483719"/>
            <a:ext cx="10515600" cy="4351338"/>
          </a:xfrm>
        </p:spPr>
        <p:txBody>
          <a:bodyPr>
            <a:normAutofit fontScale="85000" lnSpcReduction="20000"/>
          </a:bodyPr>
          <a:lstStyle/>
          <a:p>
            <a:r>
              <a:rPr lang="it-IT" sz="1700" dirty="0"/>
              <a:t>In presenza di un 182-bis omologato ma non adempiuto è ipotizzabile che l’accordo venga rispettato ma sulla base di un piano diverso.</a:t>
            </a:r>
          </a:p>
          <a:p>
            <a:r>
              <a:rPr lang="it-IT" sz="1700" dirty="0"/>
              <a:t>Se vi è stato adempimento verso i ‘non aderenti’ </a:t>
            </a:r>
            <a:r>
              <a:rPr lang="it-IT" sz="1700" dirty="0" err="1">
                <a:effectLst/>
                <a:ea typeface="Times New Roman" panose="02020603050405020304" pitchFamily="18" charset="0"/>
              </a:rPr>
              <a:t>poichè</a:t>
            </a:r>
            <a:r>
              <a:rPr lang="it-IT" sz="1700" dirty="0">
                <a:effectLst/>
                <a:ea typeface="Times New Roman" panose="02020603050405020304" pitchFamily="18" charset="0"/>
              </a:rPr>
              <a:t> si verte in tema di diritto dei contratti è coerente che vi possano essere delle modificazioni dell’accordo che siano pattuite fra l’impresa e gli originari aderenti senza un controllo </a:t>
            </a:r>
            <a:r>
              <a:rPr lang="it-IT" sz="1700" dirty="0" err="1">
                <a:effectLst/>
                <a:ea typeface="Times New Roman" panose="02020603050405020304" pitchFamily="18" charset="0"/>
              </a:rPr>
              <a:t>omologatorio</a:t>
            </a:r>
            <a:r>
              <a:rPr lang="it-IT" sz="1700" dirty="0">
                <a:effectLst/>
                <a:ea typeface="Times New Roman" panose="02020603050405020304" pitchFamily="18" charset="0"/>
              </a:rPr>
              <a:t> quando non vi sia più bisogno che gli effetti si propaghino verso i terzi. Questo giustifica che il debitore possa chiedere col consenso dei creditori una moratoria nell’adempimento dell’accordo (in disparte i 6 mesi di proroga), senza la necessità che tale intesa abbia avuto il sigillo del giudice: si tratta, infatti, di pattuizioni che coinvolgono i soli creditori aderenti (e che non possono essere prese a maggioranza) e che eliminano il (temporaneo) inadempimento. </a:t>
            </a:r>
          </a:p>
          <a:p>
            <a:r>
              <a:rPr lang="it-IT" sz="1700" dirty="0">
                <a:effectLst/>
                <a:ea typeface="Times New Roman" panose="02020603050405020304" pitchFamily="18" charset="0"/>
              </a:rPr>
              <a:t>a) </a:t>
            </a:r>
            <a:r>
              <a:rPr lang="it-IT" sz="1700" b="1" dirty="0">
                <a:effectLst/>
                <a:ea typeface="Times New Roman" panose="02020603050405020304" pitchFamily="18" charset="0"/>
              </a:rPr>
              <a:t>gli scostamenti dal piano, ancillare agli accordi ma non oggetto di specifica negoziazione, anche se significativi non rilevano ai fini della necessità di fare ricorso ad un ulteriore strumento di regolazione della crisi con le precisazioni che seguono</a:t>
            </a:r>
            <a:r>
              <a:rPr lang="it-IT" sz="1700" dirty="0">
                <a:effectLst/>
                <a:ea typeface="Times New Roman" panose="02020603050405020304" pitchFamily="18" charset="0"/>
              </a:rPr>
              <a:t>;</a:t>
            </a:r>
          </a:p>
          <a:p>
            <a:r>
              <a:rPr lang="it-IT" sz="1700" dirty="0">
                <a:effectLst/>
                <a:ea typeface="Times New Roman" panose="02020603050405020304" pitchFamily="18" charset="0"/>
              </a:rPr>
              <a:t>a/1) in costanza di i) intervenuto soddisfacimento dei creditori estranei, ii) regolare adempimento verso i creditori aderenti, iii) regime di continuità aziendale, iv) situazione di rimozione della crisi e status di società “in bonis”, v)  ragionevole prospettiva di integrale adempimento dell’accordo, le operazioni extra-piano o non puntualmente conformi al piano non necessitano di nuova protezione nel senso che:</a:t>
            </a:r>
          </a:p>
          <a:p>
            <a:r>
              <a:rPr lang="it-IT" sz="1700" dirty="0">
                <a:effectLst/>
                <a:ea typeface="Times New Roman" panose="02020603050405020304" pitchFamily="18" charset="0"/>
              </a:rPr>
              <a:t>a/2) i pagamenti effettuati in esecuzione dell’accordo sono esonerati dal rischio revocatorio;</a:t>
            </a:r>
          </a:p>
          <a:p>
            <a:r>
              <a:rPr lang="it-IT" sz="1700" dirty="0">
                <a:effectLst/>
                <a:ea typeface="Times New Roman" panose="02020603050405020304" pitchFamily="18" charset="0"/>
              </a:rPr>
              <a:t>a/3) i singoli atti con i quali si realizza la provvista per l’adempimento dell’accordo  non sono protetti ma in relazione ad una nuova situazione di insolvenza;</a:t>
            </a:r>
          </a:p>
          <a:p>
            <a:r>
              <a:rPr lang="it-IT" sz="1700" dirty="0">
                <a:effectLst/>
                <a:ea typeface="Times New Roman" panose="02020603050405020304" pitchFamily="18" charset="0"/>
              </a:rPr>
              <a:t>b) </a:t>
            </a:r>
            <a:r>
              <a:rPr lang="it-IT" sz="1700" b="1" dirty="0">
                <a:effectLst/>
                <a:ea typeface="Times New Roman" panose="02020603050405020304" pitchFamily="18" charset="0"/>
              </a:rPr>
              <a:t>il ricorso ad un nuovo strumento di regolazione della crisi è suggerito solo in caso di mancato soddisfacimento dei creditori estranei</a:t>
            </a:r>
            <a:r>
              <a:rPr lang="it-IT" sz="1700" dirty="0">
                <a:effectLst/>
                <a:ea typeface="Times New Roman" panose="02020603050405020304" pitchFamily="18" charset="0"/>
              </a:rPr>
              <a:t>, di non regolare adempimento verso gli aderenti o di rappresentazione ragionevole dell’impossibilità di dare esecuzione all’accordo;</a:t>
            </a:r>
          </a:p>
          <a:p>
            <a:r>
              <a:rPr lang="it-IT" sz="1700" dirty="0">
                <a:effectLst/>
                <a:ea typeface="Times New Roman" panose="02020603050405020304" pitchFamily="18" charset="0"/>
              </a:rPr>
              <a:t>c) il compimento di operazioni dirette a consentire l’adempimento dell’accordo è perfettamente coerente con la normale gestione dell’impresa.</a:t>
            </a:r>
          </a:p>
          <a:p>
            <a:endParaRPr lang="it-IT" sz="1800" dirty="0">
              <a:effectLst/>
              <a:latin typeface="Times New Roman" panose="02020603050405020304" pitchFamily="18" charset="0"/>
              <a:ea typeface="Times New Roman" panose="02020603050405020304" pitchFamily="18" charset="0"/>
            </a:endParaRPr>
          </a:p>
          <a:p>
            <a:endParaRPr lang="it-IT" dirty="0"/>
          </a:p>
        </p:txBody>
      </p:sp>
      <p:sp>
        <p:nvSpPr>
          <p:cNvPr id="4" name="Segnaposto numero diapositiva 3">
            <a:extLst>
              <a:ext uri="{FF2B5EF4-FFF2-40B4-BE49-F238E27FC236}">
                <a16:creationId xmlns:a16="http://schemas.microsoft.com/office/drawing/2014/main" id="{737B7270-20CE-49C1-B4A2-92467EFFA64D}"/>
              </a:ext>
            </a:extLst>
          </p:cNvPr>
          <p:cNvSpPr>
            <a:spLocks noGrp="1"/>
          </p:cNvSpPr>
          <p:nvPr>
            <p:ph type="sldNum" sz="quarter" idx="12"/>
          </p:nvPr>
        </p:nvSpPr>
        <p:spPr/>
        <p:txBody>
          <a:bodyPr/>
          <a:lstStyle/>
          <a:p>
            <a:fld id="{20036360-6EB0-47E4-A47E-E5C5BC10EF47}" type="slidenum">
              <a:rPr lang="it-IT" smtClean="0"/>
              <a:t>33</a:t>
            </a:fld>
            <a:endParaRPr lang="it-IT"/>
          </a:p>
        </p:txBody>
      </p:sp>
    </p:spTree>
    <p:extLst>
      <p:ext uri="{BB962C8B-B14F-4D97-AF65-F5344CB8AC3E}">
        <p14:creationId xmlns:p14="http://schemas.microsoft.com/office/powerpoint/2010/main" val="15058220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0EA8FF-15B9-45C7-BBB4-00DA98FD2E33}"/>
              </a:ext>
            </a:extLst>
          </p:cNvPr>
          <p:cNvSpPr>
            <a:spLocks noGrp="1"/>
          </p:cNvSpPr>
          <p:nvPr>
            <p:ph type="title"/>
          </p:nvPr>
        </p:nvSpPr>
        <p:spPr/>
        <p:txBody>
          <a:bodyPr/>
          <a:lstStyle/>
          <a:p>
            <a:pPr algn="ctr"/>
            <a:r>
              <a:rPr lang="it-IT" b="1" dirty="0"/>
              <a:t>Ipotesi di soluzioni eterodosse (CP)</a:t>
            </a:r>
          </a:p>
        </p:txBody>
      </p:sp>
      <p:sp>
        <p:nvSpPr>
          <p:cNvPr id="3" name="Segnaposto contenuto 2">
            <a:extLst>
              <a:ext uri="{FF2B5EF4-FFF2-40B4-BE49-F238E27FC236}">
                <a16:creationId xmlns:a16="http://schemas.microsoft.com/office/drawing/2014/main" id="{ECBFB865-4936-48EC-8B49-AA2D8E440C09}"/>
              </a:ext>
            </a:extLst>
          </p:cNvPr>
          <p:cNvSpPr>
            <a:spLocks noGrp="1"/>
          </p:cNvSpPr>
          <p:nvPr>
            <p:ph idx="1"/>
          </p:nvPr>
        </p:nvSpPr>
        <p:spPr/>
        <p:txBody>
          <a:bodyPr>
            <a:normAutofit fontScale="70000" lnSpcReduction="20000"/>
          </a:bodyPr>
          <a:lstStyle/>
          <a:p>
            <a:r>
              <a:rPr lang="it-IT" dirty="0"/>
              <a:t>Una volta omologato il CP e verificato che non è eseguibile, ma </a:t>
            </a:r>
            <a:r>
              <a:rPr lang="it-IT" u="sng" dirty="0"/>
              <a:t>prima che ne venga chiesta la risoluzione</a:t>
            </a:r>
            <a:r>
              <a:rPr lang="it-IT" dirty="0"/>
              <a:t>, va valutato se sia ammissibile il concordato del concordato (CP ‘al quadrato’). L’omologazione del CP comporta la conformazione del debito (art. 184 </a:t>
            </a:r>
            <a:r>
              <a:rPr lang="it-IT" dirty="0" err="1"/>
              <a:t>l.fall</a:t>
            </a:r>
            <a:r>
              <a:rPr lang="it-IT" dirty="0"/>
              <a:t>.) secondo quanto dispone la proposta.</a:t>
            </a:r>
          </a:p>
          <a:p>
            <a:r>
              <a:rPr lang="it-IT" dirty="0"/>
              <a:t>Il CP una volta omologato non può essere rinunciato perché per la componente negoziale, è un contratto che ha effetto di legge fra le parti (art. 1372 c.c.). In un CP in corso di esecuzione (ma non eseguibile) è possibile innestare un nuovo CP ?  </a:t>
            </a:r>
          </a:p>
          <a:p>
            <a:r>
              <a:rPr lang="it-IT" dirty="0"/>
              <a:t>Il procedimento di CP si chiude con l’omologazione, cui, però, segue l’esecuzione. Le obbligazioni conformate si estinguono con il pagamento (o altra modalità di soddisfacimento). Ma se il CP si risolve, viene meno la falcidia concordataria</a:t>
            </a:r>
          </a:p>
          <a:p>
            <a:r>
              <a:rPr lang="it-IT" dirty="0"/>
              <a:t>Un secondo CP, invece, servirebbe, proprio, per conservare la falcidia e trattarlo una seconda volta. Un secondo CP, una volta approvato, di fatto si tradurrebbe in una sostituzione del precedente senza transitare per la risoluzione e così conservare l’effetto-falcidia</a:t>
            </a:r>
          </a:p>
          <a:p>
            <a:r>
              <a:rPr lang="it-IT" dirty="0"/>
              <a:t>Ma una seconda approvazione (a maggioranza) potrebbe valere a superare il primo CP, là dove è il singolo creditore, con il ricorso per risoluzione, a poter far venire meno il primo CP?</a:t>
            </a:r>
          </a:p>
          <a:p>
            <a:r>
              <a:rPr lang="it-IT" dirty="0"/>
              <a:t>Può la maggioranza che ha votato il primo CP farlo venire meno con una seconda approvazione?</a:t>
            </a:r>
          </a:p>
        </p:txBody>
      </p:sp>
      <p:sp>
        <p:nvSpPr>
          <p:cNvPr id="4" name="Segnaposto numero diapositiva 3">
            <a:extLst>
              <a:ext uri="{FF2B5EF4-FFF2-40B4-BE49-F238E27FC236}">
                <a16:creationId xmlns:a16="http://schemas.microsoft.com/office/drawing/2014/main" id="{65B6C743-8CDC-4E94-B3C1-22A93C4B0CB7}"/>
              </a:ext>
            </a:extLst>
          </p:cNvPr>
          <p:cNvSpPr>
            <a:spLocks noGrp="1"/>
          </p:cNvSpPr>
          <p:nvPr>
            <p:ph type="sldNum" sz="quarter" idx="12"/>
          </p:nvPr>
        </p:nvSpPr>
        <p:spPr/>
        <p:txBody>
          <a:bodyPr/>
          <a:lstStyle/>
          <a:p>
            <a:fld id="{20036360-6EB0-47E4-A47E-E5C5BC10EF47}" type="slidenum">
              <a:rPr lang="it-IT" smtClean="0"/>
              <a:t>34</a:t>
            </a:fld>
            <a:endParaRPr lang="it-IT"/>
          </a:p>
        </p:txBody>
      </p:sp>
    </p:spTree>
    <p:extLst>
      <p:ext uri="{BB962C8B-B14F-4D97-AF65-F5344CB8AC3E}">
        <p14:creationId xmlns:p14="http://schemas.microsoft.com/office/powerpoint/2010/main" val="40661839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DA509A-C5DE-4D63-8827-D8CEA633AF74}"/>
              </a:ext>
            </a:extLst>
          </p:cNvPr>
          <p:cNvSpPr>
            <a:spLocks noGrp="1"/>
          </p:cNvSpPr>
          <p:nvPr>
            <p:ph type="title"/>
          </p:nvPr>
        </p:nvSpPr>
        <p:spPr/>
        <p:txBody>
          <a:bodyPr/>
          <a:lstStyle/>
          <a:p>
            <a:pPr algn="ctr"/>
            <a:r>
              <a:rPr lang="it-IT" b="1" dirty="0"/>
              <a:t>Ipotesi di soluzioni (meno) eterodosse (CP)</a:t>
            </a:r>
          </a:p>
        </p:txBody>
      </p:sp>
      <p:sp>
        <p:nvSpPr>
          <p:cNvPr id="3" name="Segnaposto contenuto 2">
            <a:extLst>
              <a:ext uri="{FF2B5EF4-FFF2-40B4-BE49-F238E27FC236}">
                <a16:creationId xmlns:a16="http://schemas.microsoft.com/office/drawing/2014/main" id="{C84F42CD-50E2-4930-8B8B-1432F95AA0CD}"/>
              </a:ext>
            </a:extLst>
          </p:cNvPr>
          <p:cNvSpPr>
            <a:spLocks noGrp="1"/>
          </p:cNvSpPr>
          <p:nvPr>
            <p:ph idx="1"/>
          </p:nvPr>
        </p:nvSpPr>
        <p:spPr/>
        <p:txBody>
          <a:bodyPr/>
          <a:lstStyle/>
          <a:p>
            <a:r>
              <a:rPr lang="it-IT" dirty="0"/>
              <a:t>Successivamente alla omologazione, in caso di </a:t>
            </a:r>
            <a:r>
              <a:rPr lang="it-IT" dirty="0" err="1"/>
              <a:t>ineseguibilità</a:t>
            </a:r>
            <a:r>
              <a:rPr lang="it-IT" dirty="0"/>
              <a:t> parziale del CP, accordi con singoli creditori potrebbero porre gli altri inadempimenti sotto la soglia della «scarsa importanza» posto che questa va valutata non già rispetto al singolo credito ma alla massa passiva da soddisfare</a:t>
            </a:r>
          </a:p>
        </p:txBody>
      </p:sp>
      <p:sp>
        <p:nvSpPr>
          <p:cNvPr id="4" name="Segnaposto numero diapositiva 3">
            <a:extLst>
              <a:ext uri="{FF2B5EF4-FFF2-40B4-BE49-F238E27FC236}">
                <a16:creationId xmlns:a16="http://schemas.microsoft.com/office/drawing/2014/main" id="{F5FD3F6E-757D-4CAF-AD95-859155856CD7}"/>
              </a:ext>
            </a:extLst>
          </p:cNvPr>
          <p:cNvSpPr>
            <a:spLocks noGrp="1"/>
          </p:cNvSpPr>
          <p:nvPr>
            <p:ph type="sldNum" sz="quarter" idx="12"/>
          </p:nvPr>
        </p:nvSpPr>
        <p:spPr/>
        <p:txBody>
          <a:bodyPr/>
          <a:lstStyle/>
          <a:p>
            <a:fld id="{20036360-6EB0-47E4-A47E-E5C5BC10EF47}" type="slidenum">
              <a:rPr lang="it-IT" smtClean="0"/>
              <a:t>35</a:t>
            </a:fld>
            <a:endParaRPr lang="it-IT"/>
          </a:p>
        </p:txBody>
      </p:sp>
    </p:spTree>
    <p:extLst>
      <p:ext uri="{BB962C8B-B14F-4D97-AF65-F5344CB8AC3E}">
        <p14:creationId xmlns:p14="http://schemas.microsoft.com/office/powerpoint/2010/main" val="22824860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B0CDCF-C134-4E21-96A4-1EDBC6D4DE94}"/>
              </a:ext>
            </a:extLst>
          </p:cNvPr>
          <p:cNvSpPr>
            <a:spLocks noGrp="1"/>
          </p:cNvSpPr>
          <p:nvPr>
            <p:ph type="title"/>
          </p:nvPr>
        </p:nvSpPr>
        <p:spPr/>
        <p:txBody>
          <a:bodyPr/>
          <a:lstStyle/>
          <a:p>
            <a:pPr algn="ctr"/>
            <a:r>
              <a:rPr lang="it-IT" b="1" dirty="0"/>
              <a:t>Innesto di </a:t>
            </a:r>
            <a:r>
              <a:rPr lang="it-IT" b="1" dirty="0" err="1"/>
              <a:t>AdR</a:t>
            </a:r>
            <a:r>
              <a:rPr lang="it-IT" b="1" dirty="0"/>
              <a:t> in corso di esecuzione di CP</a:t>
            </a:r>
          </a:p>
        </p:txBody>
      </p:sp>
      <p:sp>
        <p:nvSpPr>
          <p:cNvPr id="3" name="Segnaposto contenuto 2">
            <a:extLst>
              <a:ext uri="{FF2B5EF4-FFF2-40B4-BE49-F238E27FC236}">
                <a16:creationId xmlns:a16="http://schemas.microsoft.com/office/drawing/2014/main" id="{77E18645-999D-49B2-AF3B-74E4EBCBB20B}"/>
              </a:ext>
            </a:extLst>
          </p:cNvPr>
          <p:cNvSpPr>
            <a:spLocks noGrp="1"/>
          </p:cNvSpPr>
          <p:nvPr>
            <p:ph idx="1"/>
          </p:nvPr>
        </p:nvSpPr>
        <p:spPr/>
        <p:txBody>
          <a:bodyPr>
            <a:normAutofit fontScale="92500"/>
          </a:bodyPr>
          <a:lstStyle/>
          <a:p>
            <a:r>
              <a:rPr lang="it-IT" dirty="0"/>
              <a:t>La soluzione della slide precedente mostra il limite della necessità di raccogliere tante singole adesioni</a:t>
            </a:r>
          </a:p>
          <a:p>
            <a:r>
              <a:rPr lang="it-IT" dirty="0"/>
              <a:t>Per superare questa criticità si potrebbe presentare un 182-septies (probabilmente fra qualche giorno sganciato dall’indebitamento bancario prevalente) e far «ingoiare» ai creditori omogenei il trattamento rimodulato con gli aderenti, lasciando le risorse disponibili per il pagamento (stralciato ex art. 184 </a:t>
            </a:r>
            <a:r>
              <a:rPr lang="it-IT" dirty="0" err="1"/>
              <a:t>l.fall</a:t>
            </a:r>
            <a:r>
              <a:rPr lang="it-IT" dirty="0"/>
              <a:t>.) ai non aderenti.</a:t>
            </a:r>
          </a:p>
          <a:p>
            <a:r>
              <a:rPr lang="it-IT" dirty="0"/>
              <a:t>Tale soluzione funziona a due condizioni (alternative):</a:t>
            </a:r>
          </a:p>
          <a:p>
            <a:r>
              <a:rPr lang="it-IT" dirty="0"/>
              <a:t>(i) o è prevista la continuità dell’attività d’impresa</a:t>
            </a:r>
          </a:p>
          <a:p>
            <a:r>
              <a:rPr lang="it-IT" dirty="0"/>
              <a:t>(ii) oppure vi deve essere un indebitamento bancario &gt; o = 50%</a:t>
            </a:r>
          </a:p>
        </p:txBody>
      </p:sp>
      <p:sp>
        <p:nvSpPr>
          <p:cNvPr id="4" name="Segnaposto numero diapositiva 3">
            <a:extLst>
              <a:ext uri="{FF2B5EF4-FFF2-40B4-BE49-F238E27FC236}">
                <a16:creationId xmlns:a16="http://schemas.microsoft.com/office/drawing/2014/main" id="{E3B071B9-1483-4900-9595-B9A1E2C3CF42}"/>
              </a:ext>
            </a:extLst>
          </p:cNvPr>
          <p:cNvSpPr>
            <a:spLocks noGrp="1"/>
          </p:cNvSpPr>
          <p:nvPr>
            <p:ph type="sldNum" sz="quarter" idx="12"/>
          </p:nvPr>
        </p:nvSpPr>
        <p:spPr/>
        <p:txBody>
          <a:bodyPr/>
          <a:lstStyle/>
          <a:p>
            <a:fld id="{20036360-6EB0-47E4-A47E-E5C5BC10EF47}" type="slidenum">
              <a:rPr lang="it-IT" smtClean="0"/>
              <a:t>36</a:t>
            </a:fld>
            <a:endParaRPr lang="it-IT"/>
          </a:p>
        </p:txBody>
      </p:sp>
    </p:spTree>
    <p:extLst>
      <p:ext uri="{BB962C8B-B14F-4D97-AF65-F5344CB8AC3E}">
        <p14:creationId xmlns:p14="http://schemas.microsoft.com/office/powerpoint/2010/main" val="2022579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BAC816-7A87-4312-AE87-7A3A4BD936EA}"/>
              </a:ext>
            </a:extLst>
          </p:cNvPr>
          <p:cNvSpPr>
            <a:spLocks noGrp="1"/>
          </p:cNvSpPr>
          <p:nvPr>
            <p:ph type="title"/>
          </p:nvPr>
        </p:nvSpPr>
        <p:spPr/>
        <p:txBody>
          <a:bodyPr/>
          <a:lstStyle/>
          <a:p>
            <a:pPr algn="ctr"/>
            <a:r>
              <a:rPr lang="it-IT" b="1" dirty="0"/>
              <a:t>LEGISLAZIONE DI EMERGENZA E PIANI (D.L. 23/2020 E L. 40/2020)</a:t>
            </a:r>
          </a:p>
        </p:txBody>
      </p:sp>
      <p:sp>
        <p:nvSpPr>
          <p:cNvPr id="3" name="Segnaposto contenuto 2">
            <a:extLst>
              <a:ext uri="{FF2B5EF4-FFF2-40B4-BE49-F238E27FC236}">
                <a16:creationId xmlns:a16="http://schemas.microsoft.com/office/drawing/2014/main" id="{A5622DED-39D4-4D6B-B525-5924C75690AD}"/>
              </a:ext>
            </a:extLst>
          </p:cNvPr>
          <p:cNvSpPr>
            <a:spLocks noGrp="1"/>
          </p:cNvSpPr>
          <p:nvPr>
            <p:ph idx="1"/>
          </p:nvPr>
        </p:nvSpPr>
        <p:spPr/>
        <p:txBody>
          <a:bodyPr>
            <a:normAutofit fontScale="92500"/>
          </a:bodyPr>
          <a:lstStyle/>
          <a:p>
            <a:r>
              <a:rPr lang="it-IT" dirty="0"/>
              <a:t>L’art. 9 </a:t>
            </a:r>
            <a:r>
              <a:rPr lang="it-IT" dirty="0" err="1"/>
              <a:t>d.l.</a:t>
            </a:r>
            <a:r>
              <a:rPr lang="it-IT" dirty="0"/>
              <a:t> 23/2020 non si occupa di: (i) piani attestati di risanamento (PAR), né di (ii) convenzioni di moratoria, né di (iii) concordato fallimentare</a:t>
            </a:r>
          </a:p>
          <a:p>
            <a:r>
              <a:rPr lang="it-IT" dirty="0"/>
              <a:t>La ratio può essere individuata nel fatto che i PAR non sono procedimentalizzati e si fondano (di solito) su accordi esclusivamente a base negoziale. La proroga dell’adempimento in assenza di rinegoziazione e di clausole self-</a:t>
            </a:r>
            <a:r>
              <a:rPr lang="it-IT" dirty="0" err="1"/>
              <a:t>adjustment</a:t>
            </a:r>
            <a:r>
              <a:rPr lang="it-IT" dirty="0"/>
              <a:t> può provocare il default del PAR (v. </a:t>
            </a:r>
            <a:r>
              <a:rPr lang="it-IT" i="1" dirty="0"/>
              <a:t>infra</a:t>
            </a:r>
            <a:r>
              <a:rPr lang="it-IT" dirty="0"/>
              <a:t>)</a:t>
            </a:r>
          </a:p>
          <a:p>
            <a:r>
              <a:rPr lang="it-IT" dirty="0"/>
              <a:t>Le singole obbligazioni assunte dal debitore nel PAR e non adempiute potrebbero essere considerate inadempimento incolpevole (art. 1218, 1256 e 1258 c.c.) ? Questo, però, non scriminerebbe la situazione di crisi/insolvenza (v., </a:t>
            </a:r>
            <a:r>
              <a:rPr lang="it-IT" i="1" dirty="0"/>
              <a:t>infra</a:t>
            </a:r>
            <a:r>
              <a:rPr lang="it-IT" dirty="0"/>
              <a:t>)</a:t>
            </a:r>
          </a:p>
        </p:txBody>
      </p:sp>
      <p:sp>
        <p:nvSpPr>
          <p:cNvPr id="4" name="Segnaposto numero diapositiva 3">
            <a:extLst>
              <a:ext uri="{FF2B5EF4-FFF2-40B4-BE49-F238E27FC236}">
                <a16:creationId xmlns:a16="http://schemas.microsoft.com/office/drawing/2014/main" id="{CF0658D5-EA14-49E3-8E6D-F8FD6117BCA2}"/>
              </a:ext>
            </a:extLst>
          </p:cNvPr>
          <p:cNvSpPr>
            <a:spLocks noGrp="1"/>
          </p:cNvSpPr>
          <p:nvPr>
            <p:ph type="sldNum" sz="quarter" idx="12"/>
          </p:nvPr>
        </p:nvSpPr>
        <p:spPr/>
        <p:txBody>
          <a:bodyPr/>
          <a:lstStyle/>
          <a:p>
            <a:fld id="{20036360-6EB0-47E4-A47E-E5C5BC10EF47}" type="slidenum">
              <a:rPr lang="it-IT" smtClean="0"/>
              <a:t>4</a:t>
            </a:fld>
            <a:endParaRPr lang="it-IT"/>
          </a:p>
        </p:txBody>
      </p:sp>
    </p:spTree>
    <p:extLst>
      <p:ext uri="{BB962C8B-B14F-4D97-AF65-F5344CB8AC3E}">
        <p14:creationId xmlns:p14="http://schemas.microsoft.com/office/powerpoint/2010/main" val="4268198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CEEA2F-53D4-4B77-94A2-AB373F127849}"/>
              </a:ext>
            </a:extLst>
          </p:cNvPr>
          <p:cNvSpPr>
            <a:spLocks noGrp="1"/>
          </p:cNvSpPr>
          <p:nvPr>
            <p:ph type="title"/>
          </p:nvPr>
        </p:nvSpPr>
        <p:spPr/>
        <p:txBody>
          <a:bodyPr/>
          <a:lstStyle/>
          <a:p>
            <a:pPr algn="ctr"/>
            <a:r>
              <a:rPr lang="it-IT" b="1" dirty="0"/>
              <a:t>LEGISLAZIONE DI EMERGENZA E ADR (D.L. 23/2020 E L. 40/2020), POST-OMOLOGA</a:t>
            </a:r>
            <a:endParaRPr lang="it-IT" dirty="0"/>
          </a:p>
        </p:txBody>
      </p:sp>
      <p:sp>
        <p:nvSpPr>
          <p:cNvPr id="3" name="Segnaposto contenuto 2">
            <a:extLst>
              <a:ext uri="{FF2B5EF4-FFF2-40B4-BE49-F238E27FC236}">
                <a16:creationId xmlns:a16="http://schemas.microsoft.com/office/drawing/2014/main" id="{388E650C-12DF-484C-B6D6-4BE9BBD44E11}"/>
              </a:ext>
            </a:extLst>
          </p:cNvPr>
          <p:cNvSpPr>
            <a:spLocks noGrp="1"/>
          </p:cNvSpPr>
          <p:nvPr>
            <p:ph idx="1"/>
          </p:nvPr>
        </p:nvSpPr>
        <p:spPr/>
        <p:txBody>
          <a:bodyPr>
            <a:normAutofit fontScale="85000" lnSpcReduction="20000"/>
          </a:bodyPr>
          <a:lstStyle/>
          <a:p>
            <a:r>
              <a:rPr lang="it-IT" dirty="0"/>
              <a:t>Negli </a:t>
            </a:r>
            <a:r>
              <a:rPr lang="it-IT" dirty="0" err="1"/>
              <a:t>AdR</a:t>
            </a:r>
            <a:r>
              <a:rPr lang="it-IT" dirty="0"/>
              <a:t> il valore del contratto non è assoluto perché c’è l’intervento </a:t>
            </a:r>
            <a:r>
              <a:rPr lang="it-IT" dirty="0" err="1"/>
              <a:t>omologatorio</a:t>
            </a:r>
            <a:r>
              <a:rPr lang="it-IT" dirty="0"/>
              <a:t> del Tribunale</a:t>
            </a:r>
          </a:p>
          <a:p>
            <a:r>
              <a:rPr lang="it-IT" dirty="0"/>
              <a:t>Ciò spiega (parzialmente) la ragione della proroga ex-lege dei termini di adempimento post-omologazione di 6 mesi</a:t>
            </a:r>
          </a:p>
          <a:p>
            <a:r>
              <a:rPr lang="it-IT" dirty="0"/>
              <a:t>È una clausola legale imposta che prevale sulla clausola negoziale</a:t>
            </a:r>
          </a:p>
          <a:p>
            <a:r>
              <a:rPr lang="it-IT" dirty="0">
                <a:highlight>
                  <a:srgbClr val="00FF00"/>
                </a:highlight>
              </a:rPr>
              <a:t>La legge, però, post-omologazione non prevede modifiche al piano o agli accordi o al CP. </a:t>
            </a:r>
          </a:p>
          <a:p>
            <a:r>
              <a:rPr lang="it-IT" dirty="0"/>
              <a:t>Se i creditori estranei sono stati soddisfatti, il debitore potrebbe rinegoziare con gli aderenti, ma si tratta di soluzione inefficiente perché si corre il rischio della perdita della protezione ex art. 67, 3° comma, lett. e) </a:t>
            </a:r>
            <a:r>
              <a:rPr lang="it-IT" dirty="0" err="1"/>
              <a:t>l.fall</a:t>
            </a:r>
            <a:r>
              <a:rPr lang="it-IT" dirty="0"/>
              <a:t>.; il nuovo piano sarebbe eseguito in modo difforme e quindi gli atti esecutivi non sarebbero più esentati dalla revocatoria (v. </a:t>
            </a:r>
            <a:r>
              <a:rPr lang="it-IT" i="1" dirty="0"/>
              <a:t>infra</a:t>
            </a:r>
            <a:r>
              <a:rPr lang="it-IT" dirty="0"/>
              <a:t>, invece, sulle sole, modifiche di piano)</a:t>
            </a:r>
          </a:p>
          <a:p>
            <a:r>
              <a:rPr lang="it-IT" dirty="0"/>
              <a:t>Il debitore deve formare un nuovo ADR (v., </a:t>
            </a:r>
            <a:r>
              <a:rPr lang="it-IT" i="1" dirty="0"/>
              <a:t>infra</a:t>
            </a:r>
            <a:r>
              <a:rPr lang="it-IT" dirty="0"/>
              <a:t>)</a:t>
            </a:r>
          </a:p>
        </p:txBody>
      </p:sp>
      <p:sp>
        <p:nvSpPr>
          <p:cNvPr id="4" name="Segnaposto numero diapositiva 3">
            <a:extLst>
              <a:ext uri="{FF2B5EF4-FFF2-40B4-BE49-F238E27FC236}">
                <a16:creationId xmlns:a16="http://schemas.microsoft.com/office/drawing/2014/main" id="{95D6B2C5-5A22-4019-9576-F2BA1F9349D3}"/>
              </a:ext>
            </a:extLst>
          </p:cNvPr>
          <p:cNvSpPr>
            <a:spLocks noGrp="1"/>
          </p:cNvSpPr>
          <p:nvPr>
            <p:ph type="sldNum" sz="quarter" idx="12"/>
          </p:nvPr>
        </p:nvSpPr>
        <p:spPr/>
        <p:txBody>
          <a:bodyPr/>
          <a:lstStyle/>
          <a:p>
            <a:fld id="{20036360-6EB0-47E4-A47E-E5C5BC10EF47}" type="slidenum">
              <a:rPr lang="it-IT" smtClean="0"/>
              <a:t>5</a:t>
            </a:fld>
            <a:endParaRPr lang="it-IT"/>
          </a:p>
        </p:txBody>
      </p:sp>
    </p:spTree>
    <p:extLst>
      <p:ext uri="{BB962C8B-B14F-4D97-AF65-F5344CB8AC3E}">
        <p14:creationId xmlns:p14="http://schemas.microsoft.com/office/powerpoint/2010/main" val="3568563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189E36-DC98-4B93-97CA-BEEBF2875A01}"/>
              </a:ext>
            </a:extLst>
          </p:cNvPr>
          <p:cNvSpPr>
            <a:spLocks noGrp="1"/>
          </p:cNvSpPr>
          <p:nvPr>
            <p:ph type="title"/>
          </p:nvPr>
        </p:nvSpPr>
        <p:spPr/>
        <p:txBody>
          <a:bodyPr/>
          <a:lstStyle/>
          <a:p>
            <a:pPr algn="ctr"/>
            <a:r>
              <a:rPr lang="it-IT" b="1" dirty="0"/>
              <a:t>ADR PRESENTATI MA NON ANCORA OMOLOGATI</a:t>
            </a:r>
          </a:p>
        </p:txBody>
      </p:sp>
      <p:sp>
        <p:nvSpPr>
          <p:cNvPr id="3" name="Segnaposto contenuto 2">
            <a:extLst>
              <a:ext uri="{FF2B5EF4-FFF2-40B4-BE49-F238E27FC236}">
                <a16:creationId xmlns:a16="http://schemas.microsoft.com/office/drawing/2014/main" id="{7E8F1C54-BF1C-423C-BB7C-94E5D40511E1}"/>
              </a:ext>
            </a:extLst>
          </p:cNvPr>
          <p:cNvSpPr>
            <a:spLocks noGrp="1"/>
          </p:cNvSpPr>
          <p:nvPr>
            <p:ph idx="1"/>
          </p:nvPr>
        </p:nvSpPr>
        <p:spPr/>
        <p:txBody>
          <a:bodyPr>
            <a:normAutofit fontScale="92500" lnSpcReduction="10000"/>
          </a:bodyPr>
          <a:lstStyle/>
          <a:p>
            <a:r>
              <a:rPr lang="it-IT" dirty="0"/>
              <a:t>(a) Se è stato presentato ricorso ex art. 182-bis </a:t>
            </a:r>
            <a:r>
              <a:rPr lang="it-IT" dirty="0" err="1"/>
              <a:t>l.fall</a:t>
            </a:r>
            <a:r>
              <a:rPr lang="it-IT" dirty="0"/>
              <a:t>. e sorge la necessità di un ‘aggiustamento’, il debitore può chiedere una proroga sino a 90 gg. per modificare il piano o l’accordo (cfr. art. 58 CCII) e consegue il beneficio di tenere ferma la data di riferimento (quindi senza cambiare tutti i ‘numeri’ di partenza, specie se ADR preceduto da </a:t>
            </a:r>
            <a:r>
              <a:rPr lang="it-IT" dirty="0" err="1"/>
              <a:t>pre</a:t>
            </a:r>
            <a:r>
              <a:rPr lang="it-IT" dirty="0"/>
              <a:t>-CP). La proroga è concessa dal Tribunale e dunque la richiesta deve essere motivata ma non dovrebbero esservi ragioni ostative ‘di </a:t>
            </a:r>
            <a:r>
              <a:rPr lang="it-IT" dirty="0" err="1"/>
              <a:t>merito’</a:t>
            </a:r>
            <a:r>
              <a:rPr lang="it-IT" dirty="0"/>
              <a:t>. In tal caso se vi è una modifica sostanziale (del piano o dell’accordo), occorre una nuova attestazione</a:t>
            </a:r>
          </a:p>
          <a:p>
            <a:r>
              <a:rPr lang="it-IT" dirty="0"/>
              <a:t>(B) Se è stato presentato ricorso ex art. 182-bis </a:t>
            </a:r>
            <a:r>
              <a:rPr lang="it-IT" dirty="0" err="1"/>
              <a:t>l.fall</a:t>
            </a:r>
            <a:r>
              <a:rPr lang="it-IT" dirty="0"/>
              <a:t>. e sorge la necessità di un ‘aggiustamento’ </a:t>
            </a:r>
            <a:r>
              <a:rPr lang="it-IT" u="sng" dirty="0"/>
              <a:t>limitato ai tempi di esecuzione</a:t>
            </a:r>
            <a:r>
              <a:rPr lang="it-IT" dirty="0"/>
              <a:t>, il debitore può presentare una memoria con indicazione dei nuovi termini di adempimento non superiori di oltre 6 mesi a quelli originari. Anche in questo caso c’è una modifica coattiva dell’accordo negoziale</a:t>
            </a:r>
          </a:p>
          <a:p>
            <a:endParaRPr lang="it-IT" dirty="0"/>
          </a:p>
        </p:txBody>
      </p:sp>
      <p:sp>
        <p:nvSpPr>
          <p:cNvPr id="4" name="Segnaposto numero diapositiva 3">
            <a:extLst>
              <a:ext uri="{FF2B5EF4-FFF2-40B4-BE49-F238E27FC236}">
                <a16:creationId xmlns:a16="http://schemas.microsoft.com/office/drawing/2014/main" id="{FF37E1B1-FB32-4B5E-9800-1C1B452F02CA}"/>
              </a:ext>
            </a:extLst>
          </p:cNvPr>
          <p:cNvSpPr>
            <a:spLocks noGrp="1"/>
          </p:cNvSpPr>
          <p:nvPr>
            <p:ph type="sldNum" sz="quarter" idx="12"/>
          </p:nvPr>
        </p:nvSpPr>
        <p:spPr/>
        <p:txBody>
          <a:bodyPr/>
          <a:lstStyle/>
          <a:p>
            <a:fld id="{20036360-6EB0-47E4-A47E-E5C5BC10EF47}" type="slidenum">
              <a:rPr lang="it-IT" smtClean="0"/>
              <a:t>6</a:t>
            </a:fld>
            <a:endParaRPr lang="it-IT"/>
          </a:p>
        </p:txBody>
      </p:sp>
    </p:spTree>
    <p:extLst>
      <p:ext uri="{BB962C8B-B14F-4D97-AF65-F5344CB8AC3E}">
        <p14:creationId xmlns:p14="http://schemas.microsoft.com/office/powerpoint/2010/main" val="448438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8C1395-CBE4-45AD-96D7-246C1DCC6BE1}"/>
              </a:ext>
            </a:extLst>
          </p:cNvPr>
          <p:cNvSpPr>
            <a:spLocks noGrp="1"/>
          </p:cNvSpPr>
          <p:nvPr>
            <p:ph type="title"/>
          </p:nvPr>
        </p:nvSpPr>
        <p:spPr/>
        <p:txBody>
          <a:bodyPr/>
          <a:lstStyle/>
          <a:p>
            <a:pPr algn="ctr"/>
            <a:r>
              <a:rPr lang="it-IT" b="1" dirty="0"/>
              <a:t>PRESENTATO PRE-CP IN FUNZIONE DELL’ ADR</a:t>
            </a:r>
          </a:p>
        </p:txBody>
      </p:sp>
      <p:sp>
        <p:nvSpPr>
          <p:cNvPr id="3" name="Segnaposto contenuto 2">
            <a:extLst>
              <a:ext uri="{FF2B5EF4-FFF2-40B4-BE49-F238E27FC236}">
                <a16:creationId xmlns:a16="http://schemas.microsoft.com/office/drawing/2014/main" id="{D115A00F-0110-46D2-8F50-0B399DCF4F4C}"/>
              </a:ext>
            </a:extLst>
          </p:cNvPr>
          <p:cNvSpPr>
            <a:spLocks noGrp="1"/>
          </p:cNvSpPr>
          <p:nvPr>
            <p:ph idx="1"/>
          </p:nvPr>
        </p:nvSpPr>
        <p:spPr/>
        <p:txBody>
          <a:bodyPr/>
          <a:lstStyle/>
          <a:p>
            <a:r>
              <a:rPr lang="it-IT" dirty="0"/>
              <a:t>Se al 23.2.2020 era pendente un </a:t>
            </a:r>
            <a:r>
              <a:rPr lang="it-IT" dirty="0" err="1"/>
              <a:t>pre</a:t>
            </a:r>
            <a:r>
              <a:rPr lang="it-IT" dirty="0"/>
              <a:t>-CP con termini già concessi e improrogabili, il debitore può chiedere un termine di ulteriori di 90 gg. per presentare ricorso ex art. 182-bis</a:t>
            </a:r>
          </a:p>
          <a:p>
            <a:r>
              <a:rPr lang="it-IT" dirty="0"/>
              <a:t>Il debitore deve motivare la richiesta. Il Tribunale deve effettuare una verifica di coerenza con l’Emergenza Covid-19 e plasmare il termine</a:t>
            </a:r>
          </a:p>
          <a:p>
            <a:endParaRPr lang="it-IT" dirty="0"/>
          </a:p>
        </p:txBody>
      </p:sp>
      <p:sp>
        <p:nvSpPr>
          <p:cNvPr id="4" name="Segnaposto numero diapositiva 3">
            <a:extLst>
              <a:ext uri="{FF2B5EF4-FFF2-40B4-BE49-F238E27FC236}">
                <a16:creationId xmlns:a16="http://schemas.microsoft.com/office/drawing/2014/main" id="{7122B48F-4AA8-49C1-8967-46629754F124}"/>
              </a:ext>
            </a:extLst>
          </p:cNvPr>
          <p:cNvSpPr>
            <a:spLocks noGrp="1"/>
          </p:cNvSpPr>
          <p:nvPr>
            <p:ph type="sldNum" sz="quarter" idx="12"/>
          </p:nvPr>
        </p:nvSpPr>
        <p:spPr/>
        <p:txBody>
          <a:bodyPr/>
          <a:lstStyle/>
          <a:p>
            <a:fld id="{20036360-6EB0-47E4-A47E-E5C5BC10EF47}" type="slidenum">
              <a:rPr lang="it-IT" smtClean="0"/>
              <a:t>7</a:t>
            </a:fld>
            <a:endParaRPr lang="it-IT"/>
          </a:p>
        </p:txBody>
      </p:sp>
    </p:spTree>
    <p:extLst>
      <p:ext uri="{BB962C8B-B14F-4D97-AF65-F5344CB8AC3E}">
        <p14:creationId xmlns:p14="http://schemas.microsoft.com/office/powerpoint/2010/main" val="3773916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23FD54-73F7-4402-A64C-B489F8391CA2}"/>
              </a:ext>
            </a:extLst>
          </p:cNvPr>
          <p:cNvSpPr>
            <a:spLocks noGrp="1"/>
          </p:cNvSpPr>
          <p:nvPr>
            <p:ph type="title"/>
          </p:nvPr>
        </p:nvSpPr>
        <p:spPr/>
        <p:txBody>
          <a:bodyPr/>
          <a:lstStyle/>
          <a:p>
            <a:r>
              <a:rPr lang="it-IT" b="1" dirty="0"/>
              <a:t>PRESENTATO PRE-ADR IN FUNZIONE DELL’ ADR</a:t>
            </a:r>
            <a:endParaRPr lang="it-IT" dirty="0"/>
          </a:p>
        </p:txBody>
      </p:sp>
      <p:sp>
        <p:nvSpPr>
          <p:cNvPr id="3" name="Segnaposto contenuto 2">
            <a:extLst>
              <a:ext uri="{FF2B5EF4-FFF2-40B4-BE49-F238E27FC236}">
                <a16:creationId xmlns:a16="http://schemas.microsoft.com/office/drawing/2014/main" id="{9B696DE8-4792-465C-AC31-955BAE3469E3}"/>
              </a:ext>
            </a:extLst>
          </p:cNvPr>
          <p:cNvSpPr>
            <a:spLocks noGrp="1"/>
          </p:cNvSpPr>
          <p:nvPr>
            <p:ph idx="1"/>
          </p:nvPr>
        </p:nvSpPr>
        <p:spPr/>
        <p:txBody>
          <a:bodyPr/>
          <a:lstStyle/>
          <a:p>
            <a:r>
              <a:rPr lang="it-IT" dirty="0"/>
              <a:t>Se al 23.2.2020 era pendente un </a:t>
            </a:r>
            <a:r>
              <a:rPr lang="it-IT" dirty="0" err="1"/>
              <a:t>pre-AdR</a:t>
            </a:r>
            <a:r>
              <a:rPr lang="it-IT" dirty="0"/>
              <a:t> con termini già concessi e improrogabili, il debitore può chiedere un termine di ulteriori di 90 gg. per presentare ricorso ex art. 182-bis</a:t>
            </a:r>
          </a:p>
          <a:p>
            <a:r>
              <a:rPr lang="it-IT" dirty="0"/>
              <a:t>Il debitore deve motivare la richiesta. Il Tribunale deve effettuare una verifica di coerenza con l’Emergenza Covid-19 e plasmare il termine</a:t>
            </a:r>
          </a:p>
          <a:p>
            <a:endParaRPr lang="it-IT" dirty="0"/>
          </a:p>
        </p:txBody>
      </p:sp>
      <p:sp>
        <p:nvSpPr>
          <p:cNvPr id="4" name="Segnaposto numero diapositiva 3">
            <a:extLst>
              <a:ext uri="{FF2B5EF4-FFF2-40B4-BE49-F238E27FC236}">
                <a16:creationId xmlns:a16="http://schemas.microsoft.com/office/drawing/2014/main" id="{25DFAC5F-1DAA-4E6C-9027-2F01F07F8BFD}"/>
              </a:ext>
            </a:extLst>
          </p:cNvPr>
          <p:cNvSpPr>
            <a:spLocks noGrp="1"/>
          </p:cNvSpPr>
          <p:nvPr>
            <p:ph type="sldNum" sz="quarter" idx="12"/>
          </p:nvPr>
        </p:nvSpPr>
        <p:spPr/>
        <p:txBody>
          <a:bodyPr/>
          <a:lstStyle/>
          <a:p>
            <a:fld id="{20036360-6EB0-47E4-A47E-E5C5BC10EF47}" type="slidenum">
              <a:rPr lang="it-IT" smtClean="0"/>
              <a:t>8</a:t>
            </a:fld>
            <a:endParaRPr lang="it-IT"/>
          </a:p>
        </p:txBody>
      </p:sp>
    </p:spTree>
    <p:extLst>
      <p:ext uri="{BB962C8B-B14F-4D97-AF65-F5344CB8AC3E}">
        <p14:creationId xmlns:p14="http://schemas.microsoft.com/office/powerpoint/2010/main" val="1554020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A4A74F-93E0-44C8-85A2-61F7719A2CE8}"/>
              </a:ext>
            </a:extLst>
          </p:cNvPr>
          <p:cNvSpPr>
            <a:spLocks noGrp="1"/>
          </p:cNvSpPr>
          <p:nvPr>
            <p:ph type="title"/>
          </p:nvPr>
        </p:nvSpPr>
        <p:spPr/>
        <p:txBody>
          <a:bodyPr/>
          <a:lstStyle/>
          <a:p>
            <a:pPr algn="ctr"/>
            <a:r>
              <a:rPr lang="it-IT" b="1" dirty="0"/>
              <a:t>Art. 9, comma 5-bis, D.L. 23/2020 convertito nella L. 40/2020, in vigore dal 7 giugno 2020</a:t>
            </a:r>
          </a:p>
        </p:txBody>
      </p:sp>
      <p:sp>
        <p:nvSpPr>
          <p:cNvPr id="3" name="Segnaposto contenuto 2">
            <a:extLst>
              <a:ext uri="{FF2B5EF4-FFF2-40B4-BE49-F238E27FC236}">
                <a16:creationId xmlns:a16="http://schemas.microsoft.com/office/drawing/2014/main" id="{9820AB53-846A-40F9-9091-CFC6E24C8A67}"/>
              </a:ext>
            </a:extLst>
          </p:cNvPr>
          <p:cNvSpPr>
            <a:spLocks noGrp="1"/>
          </p:cNvSpPr>
          <p:nvPr>
            <p:ph idx="1"/>
          </p:nvPr>
        </p:nvSpPr>
        <p:spPr/>
        <p:txBody>
          <a:bodyPr>
            <a:normAutofit fontScale="92500" lnSpcReduction="10000"/>
          </a:bodyPr>
          <a:lstStyle/>
          <a:p>
            <a:pPr algn="just"/>
            <a:r>
              <a:rPr lang="it-IT" b="1" dirty="0"/>
              <a:t>«</a:t>
            </a:r>
            <a:r>
              <a:rPr lang="it-IT" i="1" dirty="0"/>
              <a:t>Il debitore che, entro la data del 31 dicembre 2021, ha ottenuto la concessione dei termini di cui all'articolo 161, sesto comma, o all'articolo 182-bis, settimo comma, del </a:t>
            </a:r>
            <a:r>
              <a:rPr lang="it-IT" i="1" u="sng" dirty="0">
                <a:hlinkClick r:id="rId2">
                  <a:extLst>
                    <a:ext uri="{A12FA001-AC4F-418D-AE19-62706E023703}">
                      <ahyp:hlinkClr xmlns:ahyp="http://schemas.microsoft.com/office/drawing/2018/hyperlinkcolor" val="tx"/>
                    </a:ext>
                  </a:extLst>
                </a:hlinkClick>
              </a:rPr>
              <a:t>regio decreto 16 marzo 1942, n. 267</a:t>
            </a:r>
            <a:r>
              <a:rPr lang="it-IT" i="1" dirty="0"/>
              <a:t>, può, </a:t>
            </a:r>
            <a:r>
              <a:rPr lang="it-IT" i="1" dirty="0">
                <a:highlight>
                  <a:srgbClr val="00FF00"/>
                </a:highlight>
              </a:rPr>
              <a:t>entro i suddetti termini</a:t>
            </a:r>
            <a:r>
              <a:rPr lang="it-IT" i="1" dirty="0"/>
              <a:t>, depositare un </a:t>
            </a:r>
            <a:r>
              <a:rPr lang="it-IT" i="1" dirty="0">
                <a:highlight>
                  <a:srgbClr val="00FF00"/>
                </a:highlight>
              </a:rPr>
              <a:t>atto di rinuncia </a:t>
            </a:r>
            <a:r>
              <a:rPr lang="it-IT" i="1" dirty="0"/>
              <a:t>alla procedura, dichiarando di avere </a:t>
            </a:r>
            <a:r>
              <a:rPr lang="it-IT" i="1" dirty="0">
                <a:highlight>
                  <a:srgbClr val="00FF00"/>
                </a:highlight>
              </a:rPr>
              <a:t>predisposto un piano di risanamento </a:t>
            </a:r>
            <a:r>
              <a:rPr lang="it-IT" i="1" dirty="0"/>
              <a:t>ai sensi dell'articolo 67, terzo comma, lettera d), del medesimo </a:t>
            </a:r>
            <a:r>
              <a:rPr lang="it-IT" i="1" dirty="0">
                <a:hlinkClick r:id="rId3">
                  <a:extLst>
                    <a:ext uri="{A12FA001-AC4F-418D-AE19-62706E023703}">
                      <ahyp:hlinkClr xmlns:ahyp="http://schemas.microsoft.com/office/drawing/2018/hyperlinkcolor" val="tx"/>
                    </a:ext>
                  </a:extLst>
                </a:hlinkClick>
              </a:rPr>
              <a:t>regio decreto n. 267 del 1942</a:t>
            </a:r>
            <a:r>
              <a:rPr lang="it-IT" i="1" dirty="0"/>
              <a:t>, pubblicato nel registro delle imprese, e depositando la documentazione relativa alla pubblicazione medesima. Il tribunale, verificate la completezza e la regolarità della documentazione, dichiara l</a:t>
            </a:r>
            <a:r>
              <a:rPr lang="it-IT" i="1" dirty="0">
                <a:highlight>
                  <a:srgbClr val="00FF00"/>
                </a:highlight>
              </a:rPr>
              <a:t>'improcedibilità</a:t>
            </a:r>
            <a:r>
              <a:rPr lang="it-IT" i="1" dirty="0"/>
              <a:t> del ricorso presentato ai sensi dell'articolo 161, sesto comma, o dell'articolo 182-bis, settimo comma, del citato </a:t>
            </a:r>
            <a:r>
              <a:rPr lang="it-IT" i="1" dirty="0">
                <a:hlinkClick r:id="rId3">
                  <a:extLst>
                    <a:ext uri="{A12FA001-AC4F-418D-AE19-62706E023703}">
                      <ahyp:hlinkClr xmlns:ahyp="http://schemas.microsoft.com/office/drawing/2018/hyperlinkcolor" val="tx"/>
                    </a:ext>
                  </a:extLst>
                </a:hlinkClick>
              </a:rPr>
              <a:t>regio decreto n. 267 del 1942</a:t>
            </a:r>
            <a:r>
              <a:rPr lang="it-IT" b="1" dirty="0"/>
              <a:t>.</a:t>
            </a:r>
            <a:r>
              <a:rPr lang="it-IT" dirty="0"/>
              <a:t>»</a:t>
            </a:r>
          </a:p>
        </p:txBody>
      </p:sp>
      <p:sp>
        <p:nvSpPr>
          <p:cNvPr id="4" name="Segnaposto numero diapositiva 3">
            <a:extLst>
              <a:ext uri="{FF2B5EF4-FFF2-40B4-BE49-F238E27FC236}">
                <a16:creationId xmlns:a16="http://schemas.microsoft.com/office/drawing/2014/main" id="{2CC4B61F-863A-4430-B09B-C52AFB042A78}"/>
              </a:ext>
            </a:extLst>
          </p:cNvPr>
          <p:cNvSpPr>
            <a:spLocks noGrp="1"/>
          </p:cNvSpPr>
          <p:nvPr>
            <p:ph type="sldNum" sz="quarter" idx="12"/>
          </p:nvPr>
        </p:nvSpPr>
        <p:spPr/>
        <p:txBody>
          <a:bodyPr/>
          <a:lstStyle/>
          <a:p>
            <a:fld id="{20036360-6EB0-47E4-A47E-E5C5BC10EF47}" type="slidenum">
              <a:rPr lang="it-IT" smtClean="0"/>
              <a:t>9</a:t>
            </a:fld>
            <a:endParaRPr lang="it-IT"/>
          </a:p>
        </p:txBody>
      </p:sp>
    </p:spTree>
    <p:extLst>
      <p:ext uri="{BB962C8B-B14F-4D97-AF65-F5344CB8AC3E}">
        <p14:creationId xmlns:p14="http://schemas.microsoft.com/office/powerpoint/2010/main" val="227203164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2568</TotalTime>
  <Words>5073</Words>
  <Application>Microsoft Office PowerPoint</Application>
  <PresentationFormat>Widescreen</PresentationFormat>
  <Paragraphs>214</Paragraphs>
  <Slides>36</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36</vt:i4>
      </vt:variant>
    </vt:vector>
  </HeadingPairs>
  <TitlesOfParts>
    <vt:vector size="43" baseType="lpstr">
      <vt:lpstr>Arial</vt:lpstr>
      <vt:lpstr>Calibri</vt:lpstr>
      <vt:lpstr>Calibri Light</vt:lpstr>
      <vt:lpstr>inherit</vt:lpstr>
      <vt:lpstr>Times New Roman</vt:lpstr>
      <vt:lpstr>TimesNewRomanPSMT</vt:lpstr>
      <vt:lpstr>Tema di Office</vt:lpstr>
      <vt:lpstr>La ‘complicata’ esecuzione di piani e accordi in fase di Emergenza Covid-19</vt:lpstr>
      <vt:lpstr>Indice</vt:lpstr>
      <vt:lpstr>Art. 9 (le soluzioni adottate per legge) </vt:lpstr>
      <vt:lpstr>LEGISLAZIONE DI EMERGENZA E PIANI (D.L. 23/2020 E L. 40/2020)</vt:lpstr>
      <vt:lpstr>LEGISLAZIONE DI EMERGENZA E ADR (D.L. 23/2020 E L. 40/2020), POST-OMOLOGA</vt:lpstr>
      <vt:lpstr>ADR PRESENTATI MA NON ANCORA OMOLOGATI</vt:lpstr>
      <vt:lpstr>PRESENTATO PRE-CP IN FUNZIONE DELL’ ADR</vt:lpstr>
      <vt:lpstr>PRESENTATO PRE-ADR IN FUNZIONE DELL’ ADR</vt:lpstr>
      <vt:lpstr>Art. 9, comma 5-bis, D.L. 23/2020 convertito nella L. 40/2020, in vigore dal 7 giugno 2020</vt:lpstr>
      <vt:lpstr>Un nuovo piano attestato di risanamento (PAR) ?</vt:lpstr>
      <vt:lpstr>La (possibile) ratio della norma</vt:lpstr>
      <vt:lpstr>L’interpretazione «debole»</vt:lpstr>
      <vt:lpstr>L’interpretazione «forte»</vt:lpstr>
      <vt:lpstr>Le protezioni «forti»</vt:lpstr>
      <vt:lpstr>Le protezioni «deboli»</vt:lpstr>
      <vt:lpstr>Le protezioni recessive</vt:lpstr>
      <vt:lpstr>Lo spettro temporale di applicazione</vt:lpstr>
      <vt:lpstr>I soggetti che se ne possono avvalere</vt:lpstr>
      <vt:lpstr>Il procedimento</vt:lpstr>
      <vt:lpstr>L’insuccesso del PARP</vt:lpstr>
      <vt:lpstr>Analisi differenziale</vt:lpstr>
      <vt:lpstr>Sintesi </vt:lpstr>
      <vt:lpstr>EXIT PRE-CP</vt:lpstr>
      <vt:lpstr>Scelte gestorie nella selezione degli strumenti anti-crisi</vt:lpstr>
      <vt:lpstr>Le soluzioni che con un tratto di penna potrebbero essere applicate</vt:lpstr>
      <vt:lpstr>Le soluzioni eterodosse </vt:lpstr>
      <vt:lpstr>Art. 3, comma 6-bis d.l. 6/2020</vt:lpstr>
      <vt:lpstr>Artt. 1256, 1375 e 1467 c.c.</vt:lpstr>
      <vt:lpstr>La prospettiva civilistica</vt:lpstr>
      <vt:lpstr>La prospettiva civilistica presuppone (e si arresta) al rapporto obbligatorio</vt:lpstr>
      <vt:lpstr>Insolvenza e (non) imputabilità</vt:lpstr>
      <vt:lpstr>Insolvenza, effetti e mercato</vt:lpstr>
      <vt:lpstr>Ipotesi di soluzioni eterodosse (AdR)</vt:lpstr>
      <vt:lpstr>Ipotesi di soluzioni eterodosse (CP)</vt:lpstr>
      <vt:lpstr>Ipotesi di soluzioni (meno) eterodosse (CP)</vt:lpstr>
      <vt:lpstr>Innesto di AdR in corso di esecuzione di CP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piano attestato di risanamento «protetto»</dc:title>
  <dc:creator>Massimo Fabiani</dc:creator>
  <cp:lastModifiedBy>Massimo Fabiani</cp:lastModifiedBy>
  <cp:revision>54</cp:revision>
  <cp:lastPrinted>2020-12-17T11:49:46Z</cp:lastPrinted>
  <dcterms:created xsi:type="dcterms:W3CDTF">2020-06-06T16:59:29Z</dcterms:created>
  <dcterms:modified xsi:type="dcterms:W3CDTF">2020-12-17T12:55:16Z</dcterms:modified>
</cp:coreProperties>
</file>