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77" r:id="rId3"/>
    <p:sldId id="272" r:id="rId4"/>
    <p:sldId id="273" r:id="rId5"/>
    <p:sldId id="274" r:id="rId6"/>
    <p:sldId id="275" r:id="rId7"/>
    <p:sldId id="276" r:id="rId8"/>
    <p:sldId id="257" r:id="rId9"/>
    <p:sldId id="258" r:id="rId10"/>
    <p:sldId id="259" r:id="rId11"/>
    <p:sldId id="260" r:id="rId12"/>
    <p:sldId id="261" r:id="rId13"/>
    <p:sldId id="263" r:id="rId14"/>
    <p:sldId id="262" r:id="rId15"/>
    <p:sldId id="267" r:id="rId16"/>
    <p:sldId id="264" r:id="rId17"/>
    <p:sldId id="265" r:id="rId18"/>
    <p:sldId id="268" r:id="rId19"/>
    <p:sldId id="269" r:id="rId20"/>
    <p:sldId id="271" r:id="rId21"/>
    <p:sldId id="270" r:id="rId22"/>
    <p:sldId id="278" r:id="rId23"/>
    <p:sldId id="279" r:id="rId2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0" autoAdjust="0"/>
    <p:restoredTop sz="94660"/>
  </p:normalViewPr>
  <p:slideViewPr>
    <p:cSldViewPr snapToGrid="0">
      <p:cViewPr>
        <p:scale>
          <a:sx n="80" d="100"/>
          <a:sy n="80" d="100"/>
        </p:scale>
        <p:origin x="136" y="-5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911242-8537-4DD1-BE31-4A1AF8E55503}"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it-IT"/>
        </a:p>
      </dgm:t>
    </dgm:pt>
    <dgm:pt modelId="{CCD29A30-0835-4FD2-A7D8-39B04DD66A10}">
      <dgm:prSet phldrT="[Testo]"/>
      <dgm:spPr/>
      <dgm:t>
        <a:bodyPr/>
        <a:lstStyle/>
        <a:p>
          <a:r>
            <a:rPr lang="it-IT" dirty="0"/>
            <a:t>‘pro’ </a:t>
          </a:r>
        </a:p>
      </dgm:t>
    </dgm:pt>
    <dgm:pt modelId="{8D6A60D9-9850-4F97-9C85-FE45A5B4F188}" type="parTrans" cxnId="{209642C4-9085-4E86-BB0C-88FF142AD9ED}">
      <dgm:prSet/>
      <dgm:spPr/>
      <dgm:t>
        <a:bodyPr/>
        <a:lstStyle/>
        <a:p>
          <a:endParaRPr lang="it-IT"/>
        </a:p>
      </dgm:t>
    </dgm:pt>
    <dgm:pt modelId="{78204D82-D3E6-4F79-8243-B944352C1A47}" type="sibTrans" cxnId="{209642C4-9085-4E86-BB0C-88FF142AD9ED}">
      <dgm:prSet/>
      <dgm:spPr/>
      <dgm:t>
        <a:bodyPr/>
        <a:lstStyle/>
        <a:p>
          <a:endParaRPr lang="it-IT"/>
        </a:p>
      </dgm:t>
    </dgm:pt>
    <dgm:pt modelId="{4324F37C-B080-4A5A-831D-90BA200809DF}">
      <dgm:prSet phldrT="[Testo]"/>
      <dgm:spPr/>
      <dgm:t>
        <a:bodyPr/>
        <a:lstStyle/>
        <a:p>
          <a:r>
            <a:rPr lang="it-IT" dirty="0"/>
            <a:t>Il debitore può organizzare un piano senza essere pregiudicato da azioni di ‘disturbo’</a:t>
          </a:r>
        </a:p>
      </dgm:t>
    </dgm:pt>
    <dgm:pt modelId="{20CD33E4-0147-4805-8E74-5EC2C4980B7A}" type="parTrans" cxnId="{6FA0AFA4-52E3-4DEF-8B31-76BA5171E77C}">
      <dgm:prSet/>
      <dgm:spPr/>
      <dgm:t>
        <a:bodyPr/>
        <a:lstStyle/>
        <a:p>
          <a:endParaRPr lang="it-IT"/>
        </a:p>
      </dgm:t>
    </dgm:pt>
    <dgm:pt modelId="{03E007F1-5EA1-4784-95D8-6E7468579FF8}" type="sibTrans" cxnId="{6FA0AFA4-52E3-4DEF-8B31-76BA5171E77C}">
      <dgm:prSet/>
      <dgm:spPr/>
      <dgm:t>
        <a:bodyPr/>
        <a:lstStyle/>
        <a:p>
          <a:endParaRPr lang="it-IT"/>
        </a:p>
      </dgm:t>
    </dgm:pt>
    <dgm:pt modelId="{E00D4B45-477A-489C-9925-9281DF91DC2D}">
      <dgm:prSet phldrT="[Testo]"/>
      <dgm:spPr/>
      <dgm:t>
        <a:bodyPr/>
        <a:lstStyle/>
        <a:p>
          <a:r>
            <a:rPr lang="it-IT" dirty="0"/>
            <a:t>Il debitore può impedire, così, che alcuni creditori si dotino all’ultimo minuto di posizioni di favore</a:t>
          </a:r>
        </a:p>
      </dgm:t>
    </dgm:pt>
    <dgm:pt modelId="{FAFF8F49-3055-4299-AC4D-E47C4624C27A}" type="parTrans" cxnId="{A77364F0-9B6F-4387-BC41-D3C5751365BA}">
      <dgm:prSet/>
      <dgm:spPr/>
      <dgm:t>
        <a:bodyPr/>
        <a:lstStyle/>
        <a:p>
          <a:endParaRPr lang="it-IT"/>
        </a:p>
      </dgm:t>
    </dgm:pt>
    <dgm:pt modelId="{11F73F73-BE69-48B5-9A85-28E8E08FC75F}" type="sibTrans" cxnId="{A77364F0-9B6F-4387-BC41-D3C5751365BA}">
      <dgm:prSet/>
      <dgm:spPr/>
      <dgm:t>
        <a:bodyPr/>
        <a:lstStyle/>
        <a:p>
          <a:endParaRPr lang="it-IT"/>
        </a:p>
      </dgm:t>
    </dgm:pt>
    <dgm:pt modelId="{EDD367CB-B547-4B66-A9BA-76CA7CDE809A}">
      <dgm:prSet phldrT="[Testo]"/>
      <dgm:spPr/>
      <dgm:t>
        <a:bodyPr/>
        <a:lstStyle/>
        <a:p>
          <a:r>
            <a:rPr lang="it-IT" dirty="0"/>
            <a:t>‘contro’</a:t>
          </a:r>
        </a:p>
      </dgm:t>
    </dgm:pt>
    <dgm:pt modelId="{AB908840-B138-4263-9DB7-9C1D9807903B}" type="parTrans" cxnId="{416FFF82-EFD0-4A3C-B1D4-53AB33055C9A}">
      <dgm:prSet/>
      <dgm:spPr/>
      <dgm:t>
        <a:bodyPr/>
        <a:lstStyle/>
        <a:p>
          <a:endParaRPr lang="it-IT"/>
        </a:p>
      </dgm:t>
    </dgm:pt>
    <dgm:pt modelId="{B3B00B95-BCCA-4FBB-A27A-39D4C5EE7EAC}" type="sibTrans" cxnId="{416FFF82-EFD0-4A3C-B1D4-53AB33055C9A}">
      <dgm:prSet/>
      <dgm:spPr/>
      <dgm:t>
        <a:bodyPr/>
        <a:lstStyle/>
        <a:p>
          <a:endParaRPr lang="it-IT"/>
        </a:p>
      </dgm:t>
    </dgm:pt>
    <dgm:pt modelId="{EAA48B14-7EA2-491E-84B3-299C0BC161C8}">
      <dgm:prSet phldrT="[Testo]"/>
      <dgm:spPr/>
      <dgm:t>
        <a:bodyPr/>
        <a:lstStyle/>
        <a:p>
          <a:r>
            <a:rPr lang="it-IT" dirty="0"/>
            <a:t>Il debitore non è più il ‘sovrano’ dell’impresa</a:t>
          </a:r>
        </a:p>
      </dgm:t>
    </dgm:pt>
    <dgm:pt modelId="{A45DD009-A846-4CF4-B777-55F6B5C94C17}" type="parTrans" cxnId="{8B5D130A-CCF3-4554-A6EB-76AD72672AF2}">
      <dgm:prSet/>
      <dgm:spPr/>
      <dgm:t>
        <a:bodyPr/>
        <a:lstStyle/>
        <a:p>
          <a:endParaRPr lang="it-IT"/>
        </a:p>
      </dgm:t>
    </dgm:pt>
    <dgm:pt modelId="{CCB2D593-4CD0-4195-B03C-D0D4E01EAD72}" type="sibTrans" cxnId="{8B5D130A-CCF3-4554-A6EB-76AD72672AF2}">
      <dgm:prSet/>
      <dgm:spPr/>
      <dgm:t>
        <a:bodyPr/>
        <a:lstStyle/>
        <a:p>
          <a:endParaRPr lang="it-IT"/>
        </a:p>
      </dgm:t>
    </dgm:pt>
    <dgm:pt modelId="{48669F9E-3703-4B42-AFAF-A705EF49872C}">
      <dgm:prSet phldrT="[Testo]"/>
      <dgm:spPr/>
      <dgm:t>
        <a:bodyPr/>
        <a:lstStyle/>
        <a:p>
          <a:r>
            <a:rPr lang="it-IT" dirty="0"/>
            <a:t>La gestione dell’impresa viene ingessata per i limiti del 161 comma 7</a:t>
          </a:r>
        </a:p>
      </dgm:t>
    </dgm:pt>
    <dgm:pt modelId="{368C56B7-F452-430B-BC9C-EE3D428FF976}" type="parTrans" cxnId="{E8227A88-85AA-476B-987D-A98D619D1736}">
      <dgm:prSet/>
      <dgm:spPr/>
      <dgm:t>
        <a:bodyPr/>
        <a:lstStyle/>
        <a:p>
          <a:endParaRPr lang="it-IT"/>
        </a:p>
      </dgm:t>
    </dgm:pt>
    <dgm:pt modelId="{EFECF462-A500-41F9-9F61-450642A35CC5}" type="sibTrans" cxnId="{E8227A88-85AA-476B-987D-A98D619D1736}">
      <dgm:prSet/>
      <dgm:spPr/>
      <dgm:t>
        <a:bodyPr/>
        <a:lstStyle/>
        <a:p>
          <a:endParaRPr lang="it-IT"/>
        </a:p>
      </dgm:t>
    </dgm:pt>
    <dgm:pt modelId="{A093D24A-9AF4-42DB-B590-C68FCB64CF5B}">
      <dgm:prSet/>
      <dgm:spPr/>
      <dgm:t>
        <a:bodyPr/>
        <a:lstStyle/>
        <a:p>
          <a:r>
            <a:rPr lang="it-IT" dirty="0"/>
            <a:t>Il debitore può stabilizzare l’esposizione debitoria chirografaria</a:t>
          </a:r>
        </a:p>
      </dgm:t>
    </dgm:pt>
    <dgm:pt modelId="{8133756B-A11A-408A-A52D-CAFD10967A83}" type="parTrans" cxnId="{A6D50267-06CE-465F-864E-9A1A748353D9}">
      <dgm:prSet/>
      <dgm:spPr/>
    </dgm:pt>
    <dgm:pt modelId="{9E9B6C34-C9AE-4A92-9300-0B2A04C0E99F}" type="sibTrans" cxnId="{A6D50267-06CE-465F-864E-9A1A748353D9}">
      <dgm:prSet/>
      <dgm:spPr/>
    </dgm:pt>
    <dgm:pt modelId="{86955D97-79B7-4E50-9FB8-561A28A6C449}">
      <dgm:prSet/>
      <dgm:spPr/>
      <dgm:t>
        <a:bodyPr/>
        <a:lstStyle/>
        <a:p>
          <a:r>
            <a:rPr lang="it-IT" dirty="0"/>
            <a:t>Nel periodo di </a:t>
          </a:r>
          <a:r>
            <a:rPr lang="it-IT" dirty="0" err="1"/>
            <a:t>pre</a:t>
          </a:r>
          <a:r>
            <a:rPr lang="it-IT" dirty="0"/>
            <a:t>-CP si applicano tutti i presìdi del 161 </a:t>
          </a:r>
        </a:p>
      </dgm:t>
    </dgm:pt>
    <dgm:pt modelId="{91D356E9-26CA-4B1F-9DB3-EAD524DBDA94}" type="parTrans" cxnId="{17A40B59-0C67-4E97-A2C0-244D27546F70}">
      <dgm:prSet/>
      <dgm:spPr/>
    </dgm:pt>
    <dgm:pt modelId="{65DEF8B7-93B6-4AE5-B1B5-84002E151199}" type="sibTrans" cxnId="{17A40B59-0C67-4E97-A2C0-244D27546F70}">
      <dgm:prSet/>
      <dgm:spPr/>
    </dgm:pt>
    <dgm:pt modelId="{71CCCF05-AD69-4BB6-B66D-85227C448E5E}">
      <dgm:prSet/>
      <dgm:spPr/>
      <dgm:t>
        <a:bodyPr/>
        <a:lstStyle/>
        <a:p>
          <a:r>
            <a:rPr lang="it-IT" dirty="0"/>
            <a:t>Si perde il beneficio della riservatezza</a:t>
          </a:r>
        </a:p>
      </dgm:t>
    </dgm:pt>
    <dgm:pt modelId="{3675289F-A81E-49A0-B6FE-0EF8D1AA5E35}" type="parTrans" cxnId="{89AE1794-96C0-4428-9619-0796600A5CD0}">
      <dgm:prSet/>
      <dgm:spPr/>
    </dgm:pt>
    <dgm:pt modelId="{707BFEA4-27FD-4AD1-ADE6-342B9946613F}" type="sibTrans" cxnId="{89AE1794-96C0-4428-9619-0796600A5CD0}">
      <dgm:prSet/>
      <dgm:spPr/>
    </dgm:pt>
    <dgm:pt modelId="{5ED74266-8F8D-48E7-9A80-853B7EA36518}">
      <dgm:prSet/>
      <dgm:spPr/>
      <dgm:t>
        <a:bodyPr/>
        <a:lstStyle/>
        <a:p>
          <a:r>
            <a:rPr lang="it-IT" dirty="0"/>
            <a:t>Rispetto alla ‘virata’ </a:t>
          </a:r>
          <a:r>
            <a:rPr lang="it-IT" dirty="0" err="1"/>
            <a:t>sull’AdR</a:t>
          </a:r>
          <a:r>
            <a:rPr lang="it-IT" dirty="0"/>
            <a:t>,  il debitore non è soggetto alla omologazione e non ha tempi stringenti per il pagamento degli estranei</a:t>
          </a:r>
        </a:p>
      </dgm:t>
    </dgm:pt>
    <dgm:pt modelId="{93C6F36B-4E9B-4A51-8725-8083AC00AA68}" type="parTrans" cxnId="{F9293726-87BE-4B80-B137-68EC2C21ECF1}">
      <dgm:prSet/>
      <dgm:spPr/>
    </dgm:pt>
    <dgm:pt modelId="{AFDDEF71-775C-4842-9670-68BAA1C26AC7}" type="sibTrans" cxnId="{F9293726-87BE-4B80-B137-68EC2C21ECF1}">
      <dgm:prSet/>
      <dgm:spPr/>
    </dgm:pt>
    <dgm:pt modelId="{521664D7-0A21-4692-BB60-86D8AA85E659}" type="pres">
      <dgm:prSet presAssocID="{13911242-8537-4DD1-BE31-4A1AF8E55503}" presName="diagram" presStyleCnt="0">
        <dgm:presLayoutVars>
          <dgm:chPref val="1"/>
          <dgm:dir/>
          <dgm:animOne val="branch"/>
          <dgm:animLvl val="lvl"/>
          <dgm:resizeHandles/>
        </dgm:presLayoutVars>
      </dgm:prSet>
      <dgm:spPr/>
    </dgm:pt>
    <dgm:pt modelId="{AAABEE56-DA9D-4ABD-A388-6D9B05A654E6}" type="pres">
      <dgm:prSet presAssocID="{CCD29A30-0835-4FD2-A7D8-39B04DD66A10}" presName="root" presStyleCnt="0"/>
      <dgm:spPr/>
    </dgm:pt>
    <dgm:pt modelId="{4D326E51-199A-4687-A5BE-FBD669298223}" type="pres">
      <dgm:prSet presAssocID="{CCD29A30-0835-4FD2-A7D8-39B04DD66A10}" presName="rootComposite" presStyleCnt="0"/>
      <dgm:spPr/>
    </dgm:pt>
    <dgm:pt modelId="{CA6E8A87-79ED-4485-93C4-1E4F5916249A}" type="pres">
      <dgm:prSet presAssocID="{CCD29A30-0835-4FD2-A7D8-39B04DD66A10}" presName="rootText" presStyleLbl="node1" presStyleIdx="0" presStyleCnt="2"/>
      <dgm:spPr/>
    </dgm:pt>
    <dgm:pt modelId="{E1A7D6D3-285E-4AD8-AB79-469FACAE1284}" type="pres">
      <dgm:prSet presAssocID="{CCD29A30-0835-4FD2-A7D8-39B04DD66A10}" presName="rootConnector" presStyleLbl="node1" presStyleIdx="0" presStyleCnt="2"/>
      <dgm:spPr/>
    </dgm:pt>
    <dgm:pt modelId="{AA06C728-629C-40A9-8391-EDD8C1CB2246}" type="pres">
      <dgm:prSet presAssocID="{CCD29A30-0835-4FD2-A7D8-39B04DD66A10}" presName="childShape" presStyleCnt="0"/>
      <dgm:spPr/>
    </dgm:pt>
    <dgm:pt modelId="{05B38965-5988-4B7C-B2E0-EC3A01D954F1}" type="pres">
      <dgm:prSet presAssocID="{20CD33E4-0147-4805-8E74-5EC2C4980B7A}" presName="Name13" presStyleLbl="parChTrans1D2" presStyleIdx="0" presStyleCnt="8"/>
      <dgm:spPr/>
    </dgm:pt>
    <dgm:pt modelId="{2C9E7DA7-431F-4599-B8C7-6297F219B9BC}" type="pres">
      <dgm:prSet presAssocID="{4324F37C-B080-4A5A-831D-90BA200809DF}" presName="childText" presStyleLbl="bgAcc1" presStyleIdx="0" presStyleCnt="8">
        <dgm:presLayoutVars>
          <dgm:bulletEnabled val="1"/>
        </dgm:presLayoutVars>
      </dgm:prSet>
      <dgm:spPr/>
    </dgm:pt>
    <dgm:pt modelId="{28DEB3A5-76CF-4AE0-A2D4-1DD8F9CFC9A9}" type="pres">
      <dgm:prSet presAssocID="{FAFF8F49-3055-4299-AC4D-E47C4624C27A}" presName="Name13" presStyleLbl="parChTrans1D2" presStyleIdx="1" presStyleCnt="8"/>
      <dgm:spPr/>
    </dgm:pt>
    <dgm:pt modelId="{C2C216D4-6025-42E9-8C8E-D4DAFDF0E1CA}" type="pres">
      <dgm:prSet presAssocID="{E00D4B45-477A-489C-9925-9281DF91DC2D}" presName="childText" presStyleLbl="bgAcc1" presStyleIdx="1" presStyleCnt="8">
        <dgm:presLayoutVars>
          <dgm:bulletEnabled val="1"/>
        </dgm:presLayoutVars>
      </dgm:prSet>
      <dgm:spPr/>
    </dgm:pt>
    <dgm:pt modelId="{96C184F1-AB97-4A11-B573-CBEB9AA67585}" type="pres">
      <dgm:prSet presAssocID="{8133756B-A11A-408A-A52D-CAFD10967A83}" presName="Name13" presStyleLbl="parChTrans1D2" presStyleIdx="2" presStyleCnt="8"/>
      <dgm:spPr/>
    </dgm:pt>
    <dgm:pt modelId="{D4ACA636-DD36-4CDC-B029-1999C801D316}" type="pres">
      <dgm:prSet presAssocID="{A093D24A-9AF4-42DB-B590-C68FCB64CF5B}" presName="childText" presStyleLbl="bgAcc1" presStyleIdx="2" presStyleCnt="8">
        <dgm:presLayoutVars>
          <dgm:bulletEnabled val="1"/>
        </dgm:presLayoutVars>
      </dgm:prSet>
      <dgm:spPr/>
    </dgm:pt>
    <dgm:pt modelId="{CAE69BB5-9511-41E7-AAD7-34C34FBC9B12}" type="pres">
      <dgm:prSet presAssocID="{93C6F36B-4E9B-4A51-8725-8083AC00AA68}" presName="Name13" presStyleLbl="parChTrans1D2" presStyleIdx="3" presStyleCnt="8"/>
      <dgm:spPr/>
    </dgm:pt>
    <dgm:pt modelId="{87689CB9-AD48-4CE0-8555-DDF5EED60845}" type="pres">
      <dgm:prSet presAssocID="{5ED74266-8F8D-48E7-9A80-853B7EA36518}" presName="childText" presStyleLbl="bgAcc1" presStyleIdx="3" presStyleCnt="8">
        <dgm:presLayoutVars>
          <dgm:bulletEnabled val="1"/>
        </dgm:presLayoutVars>
      </dgm:prSet>
      <dgm:spPr/>
    </dgm:pt>
    <dgm:pt modelId="{095CF48A-835A-4EDC-8920-4ACF65C54E10}" type="pres">
      <dgm:prSet presAssocID="{EDD367CB-B547-4B66-A9BA-76CA7CDE809A}" presName="root" presStyleCnt="0"/>
      <dgm:spPr/>
    </dgm:pt>
    <dgm:pt modelId="{739C0369-0092-4AF8-B2B9-D14AE3C5D856}" type="pres">
      <dgm:prSet presAssocID="{EDD367CB-B547-4B66-A9BA-76CA7CDE809A}" presName="rootComposite" presStyleCnt="0"/>
      <dgm:spPr/>
    </dgm:pt>
    <dgm:pt modelId="{2BF19210-D81B-43C1-B79F-F7B7C44888FF}" type="pres">
      <dgm:prSet presAssocID="{EDD367CB-B547-4B66-A9BA-76CA7CDE809A}" presName="rootText" presStyleLbl="node1" presStyleIdx="1" presStyleCnt="2"/>
      <dgm:spPr/>
    </dgm:pt>
    <dgm:pt modelId="{6B8801E3-1A52-4E07-A834-194012138C1D}" type="pres">
      <dgm:prSet presAssocID="{EDD367CB-B547-4B66-A9BA-76CA7CDE809A}" presName="rootConnector" presStyleLbl="node1" presStyleIdx="1" presStyleCnt="2"/>
      <dgm:spPr/>
    </dgm:pt>
    <dgm:pt modelId="{A4F42540-8B9E-466B-85AE-86C8D91D174A}" type="pres">
      <dgm:prSet presAssocID="{EDD367CB-B547-4B66-A9BA-76CA7CDE809A}" presName="childShape" presStyleCnt="0"/>
      <dgm:spPr/>
    </dgm:pt>
    <dgm:pt modelId="{B16D53A7-5CD0-4CE9-821C-1612B6B1C726}" type="pres">
      <dgm:prSet presAssocID="{A45DD009-A846-4CF4-B777-55F6B5C94C17}" presName="Name13" presStyleLbl="parChTrans1D2" presStyleIdx="4" presStyleCnt="8"/>
      <dgm:spPr/>
    </dgm:pt>
    <dgm:pt modelId="{2C8212AE-5984-4F59-A7FF-96AAE2C5F1E8}" type="pres">
      <dgm:prSet presAssocID="{EAA48B14-7EA2-491E-84B3-299C0BC161C8}" presName="childText" presStyleLbl="bgAcc1" presStyleIdx="4" presStyleCnt="8">
        <dgm:presLayoutVars>
          <dgm:bulletEnabled val="1"/>
        </dgm:presLayoutVars>
      </dgm:prSet>
      <dgm:spPr/>
    </dgm:pt>
    <dgm:pt modelId="{E3EA135B-291D-40E6-BE08-FBAF9EE7BB2C}" type="pres">
      <dgm:prSet presAssocID="{368C56B7-F452-430B-BC9C-EE3D428FF976}" presName="Name13" presStyleLbl="parChTrans1D2" presStyleIdx="5" presStyleCnt="8"/>
      <dgm:spPr/>
    </dgm:pt>
    <dgm:pt modelId="{17CA39C0-6D8B-4F5E-8039-74EDEA8F0AC4}" type="pres">
      <dgm:prSet presAssocID="{48669F9E-3703-4B42-AFAF-A705EF49872C}" presName="childText" presStyleLbl="bgAcc1" presStyleIdx="5" presStyleCnt="8">
        <dgm:presLayoutVars>
          <dgm:bulletEnabled val="1"/>
        </dgm:presLayoutVars>
      </dgm:prSet>
      <dgm:spPr/>
    </dgm:pt>
    <dgm:pt modelId="{4D737A58-2875-4CFB-BF11-0246BE3DC9BE}" type="pres">
      <dgm:prSet presAssocID="{91D356E9-26CA-4B1F-9DB3-EAD524DBDA94}" presName="Name13" presStyleLbl="parChTrans1D2" presStyleIdx="6" presStyleCnt="8"/>
      <dgm:spPr/>
    </dgm:pt>
    <dgm:pt modelId="{939DCCD8-4BB6-4C88-852F-8DA385C8A683}" type="pres">
      <dgm:prSet presAssocID="{86955D97-79B7-4E50-9FB8-561A28A6C449}" presName="childText" presStyleLbl="bgAcc1" presStyleIdx="6" presStyleCnt="8">
        <dgm:presLayoutVars>
          <dgm:bulletEnabled val="1"/>
        </dgm:presLayoutVars>
      </dgm:prSet>
      <dgm:spPr/>
    </dgm:pt>
    <dgm:pt modelId="{DC909A36-7798-495C-9159-1E3005FC6F95}" type="pres">
      <dgm:prSet presAssocID="{3675289F-A81E-49A0-B6FE-0EF8D1AA5E35}" presName="Name13" presStyleLbl="parChTrans1D2" presStyleIdx="7" presStyleCnt="8"/>
      <dgm:spPr/>
    </dgm:pt>
    <dgm:pt modelId="{87FFB86D-D6D5-439D-B977-B0F4E50BA71E}" type="pres">
      <dgm:prSet presAssocID="{71CCCF05-AD69-4BB6-B66D-85227C448E5E}" presName="childText" presStyleLbl="bgAcc1" presStyleIdx="7" presStyleCnt="8">
        <dgm:presLayoutVars>
          <dgm:bulletEnabled val="1"/>
        </dgm:presLayoutVars>
      </dgm:prSet>
      <dgm:spPr/>
    </dgm:pt>
  </dgm:ptLst>
  <dgm:cxnLst>
    <dgm:cxn modelId="{8B5D130A-CCF3-4554-A6EB-76AD72672AF2}" srcId="{EDD367CB-B547-4B66-A9BA-76CA7CDE809A}" destId="{EAA48B14-7EA2-491E-84B3-299C0BC161C8}" srcOrd="0" destOrd="0" parTransId="{A45DD009-A846-4CF4-B777-55F6B5C94C17}" sibTransId="{CCB2D593-4CD0-4195-B03C-D0D4E01EAD72}"/>
    <dgm:cxn modelId="{4C33F50E-F34D-4A0A-BE3B-BC4AD24496C7}" type="presOf" srcId="{91D356E9-26CA-4B1F-9DB3-EAD524DBDA94}" destId="{4D737A58-2875-4CFB-BF11-0246BE3DC9BE}" srcOrd="0" destOrd="0" presId="urn:microsoft.com/office/officeart/2005/8/layout/hierarchy3"/>
    <dgm:cxn modelId="{F9293726-87BE-4B80-B137-68EC2C21ECF1}" srcId="{CCD29A30-0835-4FD2-A7D8-39B04DD66A10}" destId="{5ED74266-8F8D-48E7-9A80-853B7EA36518}" srcOrd="3" destOrd="0" parTransId="{93C6F36B-4E9B-4A51-8725-8083AC00AA68}" sibTransId="{AFDDEF71-775C-4842-9670-68BAA1C26AC7}"/>
    <dgm:cxn modelId="{AFEAA327-29D0-4B01-B319-D51C9AF5DF22}" type="presOf" srcId="{A45DD009-A846-4CF4-B777-55F6B5C94C17}" destId="{B16D53A7-5CD0-4CE9-821C-1612B6B1C726}" srcOrd="0" destOrd="0" presId="urn:microsoft.com/office/officeart/2005/8/layout/hierarchy3"/>
    <dgm:cxn modelId="{AA493F33-819E-440F-BBF4-0FF1F514485A}" type="presOf" srcId="{A093D24A-9AF4-42DB-B590-C68FCB64CF5B}" destId="{D4ACA636-DD36-4CDC-B029-1999C801D316}" srcOrd="0" destOrd="0" presId="urn:microsoft.com/office/officeart/2005/8/layout/hierarchy3"/>
    <dgm:cxn modelId="{CE219034-244F-4195-B0D5-73B794DC5262}" type="presOf" srcId="{EDD367CB-B547-4B66-A9BA-76CA7CDE809A}" destId="{6B8801E3-1A52-4E07-A834-194012138C1D}" srcOrd="1" destOrd="0" presId="urn:microsoft.com/office/officeart/2005/8/layout/hierarchy3"/>
    <dgm:cxn modelId="{A6D50267-06CE-465F-864E-9A1A748353D9}" srcId="{CCD29A30-0835-4FD2-A7D8-39B04DD66A10}" destId="{A093D24A-9AF4-42DB-B590-C68FCB64CF5B}" srcOrd="2" destOrd="0" parTransId="{8133756B-A11A-408A-A52D-CAFD10967A83}" sibTransId="{9E9B6C34-C9AE-4A92-9300-0B2A04C0E99F}"/>
    <dgm:cxn modelId="{A95EDA4A-FCF6-4F62-90A9-8EE66E4DB708}" type="presOf" srcId="{13911242-8537-4DD1-BE31-4A1AF8E55503}" destId="{521664D7-0A21-4692-BB60-86D8AA85E659}" srcOrd="0" destOrd="0" presId="urn:microsoft.com/office/officeart/2005/8/layout/hierarchy3"/>
    <dgm:cxn modelId="{99BD166B-F984-469D-B6A2-BB49164A3DA0}" type="presOf" srcId="{48669F9E-3703-4B42-AFAF-A705EF49872C}" destId="{17CA39C0-6D8B-4F5E-8039-74EDEA8F0AC4}" srcOrd="0" destOrd="0" presId="urn:microsoft.com/office/officeart/2005/8/layout/hierarchy3"/>
    <dgm:cxn modelId="{DFE9224D-FF8E-463A-91E7-EF0AAF7A6098}" type="presOf" srcId="{CCD29A30-0835-4FD2-A7D8-39B04DD66A10}" destId="{E1A7D6D3-285E-4AD8-AB79-469FACAE1284}" srcOrd="1" destOrd="0" presId="urn:microsoft.com/office/officeart/2005/8/layout/hierarchy3"/>
    <dgm:cxn modelId="{17A40B59-0C67-4E97-A2C0-244D27546F70}" srcId="{EDD367CB-B547-4B66-A9BA-76CA7CDE809A}" destId="{86955D97-79B7-4E50-9FB8-561A28A6C449}" srcOrd="2" destOrd="0" parTransId="{91D356E9-26CA-4B1F-9DB3-EAD524DBDA94}" sibTransId="{65DEF8B7-93B6-4AE5-B1B5-84002E151199}"/>
    <dgm:cxn modelId="{F5E8A27B-4AC8-42FD-9C8C-E801567A2B0A}" type="presOf" srcId="{71CCCF05-AD69-4BB6-B66D-85227C448E5E}" destId="{87FFB86D-D6D5-439D-B977-B0F4E50BA71E}" srcOrd="0" destOrd="0" presId="urn:microsoft.com/office/officeart/2005/8/layout/hierarchy3"/>
    <dgm:cxn modelId="{416FFF82-EFD0-4A3C-B1D4-53AB33055C9A}" srcId="{13911242-8537-4DD1-BE31-4A1AF8E55503}" destId="{EDD367CB-B547-4B66-A9BA-76CA7CDE809A}" srcOrd="1" destOrd="0" parTransId="{AB908840-B138-4263-9DB7-9C1D9807903B}" sibTransId="{B3B00B95-BCCA-4FBB-A27A-39D4C5EE7EAC}"/>
    <dgm:cxn modelId="{BA317286-C403-43BB-84AF-00853E933008}" type="presOf" srcId="{FAFF8F49-3055-4299-AC4D-E47C4624C27A}" destId="{28DEB3A5-76CF-4AE0-A2D4-1DD8F9CFC9A9}" srcOrd="0" destOrd="0" presId="urn:microsoft.com/office/officeart/2005/8/layout/hierarchy3"/>
    <dgm:cxn modelId="{E8227A88-85AA-476B-987D-A98D619D1736}" srcId="{EDD367CB-B547-4B66-A9BA-76CA7CDE809A}" destId="{48669F9E-3703-4B42-AFAF-A705EF49872C}" srcOrd="1" destOrd="0" parTransId="{368C56B7-F452-430B-BC9C-EE3D428FF976}" sibTransId="{EFECF462-A500-41F9-9F61-450642A35CC5}"/>
    <dgm:cxn modelId="{A4275B8A-7F6E-4DC8-A8E3-A75604A1F945}" type="presOf" srcId="{EAA48B14-7EA2-491E-84B3-299C0BC161C8}" destId="{2C8212AE-5984-4F59-A7FF-96AAE2C5F1E8}" srcOrd="0" destOrd="0" presId="urn:microsoft.com/office/officeart/2005/8/layout/hierarchy3"/>
    <dgm:cxn modelId="{89AE1794-96C0-4428-9619-0796600A5CD0}" srcId="{EDD367CB-B547-4B66-A9BA-76CA7CDE809A}" destId="{71CCCF05-AD69-4BB6-B66D-85227C448E5E}" srcOrd="3" destOrd="0" parTransId="{3675289F-A81E-49A0-B6FE-0EF8D1AA5E35}" sibTransId="{707BFEA4-27FD-4AD1-ADE6-342B9946613F}"/>
    <dgm:cxn modelId="{B3AEC695-AD22-4595-B0E8-44A5734D7285}" type="presOf" srcId="{CCD29A30-0835-4FD2-A7D8-39B04DD66A10}" destId="{CA6E8A87-79ED-4485-93C4-1E4F5916249A}" srcOrd="0" destOrd="0" presId="urn:microsoft.com/office/officeart/2005/8/layout/hierarchy3"/>
    <dgm:cxn modelId="{BF8C039C-90B3-4A17-84FF-CC8362AE5A58}" type="presOf" srcId="{5ED74266-8F8D-48E7-9A80-853B7EA36518}" destId="{87689CB9-AD48-4CE0-8555-DDF5EED60845}" srcOrd="0" destOrd="0" presId="urn:microsoft.com/office/officeart/2005/8/layout/hierarchy3"/>
    <dgm:cxn modelId="{6FA0AFA4-52E3-4DEF-8B31-76BA5171E77C}" srcId="{CCD29A30-0835-4FD2-A7D8-39B04DD66A10}" destId="{4324F37C-B080-4A5A-831D-90BA200809DF}" srcOrd="0" destOrd="0" parTransId="{20CD33E4-0147-4805-8E74-5EC2C4980B7A}" sibTransId="{03E007F1-5EA1-4784-95D8-6E7468579FF8}"/>
    <dgm:cxn modelId="{73E3C7AC-CB0D-4005-8EF9-CCA392932788}" type="presOf" srcId="{86955D97-79B7-4E50-9FB8-561A28A6C449}" destId="{939DCCD8-4BB6-4C88-852F-8DA385C8A683}" srcOrd="0" destOrd="0" presId="urn:microsoft.com/office/officeart/2005/8/layout/hierarchy3"/>
    <dgm:cxn modelId="{1A4634B0-7E34-4EC5-BB03-743A877355BF}" type="presOf" srcId="{20CD33E4-0147-4805-8E74-5EC2C4980B7A}" destId="{05B38965-5988-4B7C-B2E0-EC3A01D954F1}" srcOrd="0" destOrd="0" presId="urn:microsoft.com/office/officeart/2005/8/layout/hierarchy3"/>
    <dgm:cxn modelId="{1BA13CB9-4924-4541-A918-D49EEA31A0C3}" type="presOf" srcId="{368C56B7-F452-430B-BC9C-EE3D428FF976}" destId="{E3EA135B-291D-40E6-BE08-FBAF9EE7BB2C}" srcOrd="0" destOrd="0" presId="urn:microsoft.com/office/officeart/2005/8/layout/hierarchy3"/>
    <dgm:cxn modelId="{8E7985BF-6CD8-4F8B-967E-04A575933AA4}" type="presOf" srcId="{4324F37C-B080-4A5A-831D-90BA200809DF}" destId="{2C9E7DA7-431F-4599-B8C7-6297F219B9BC}" srcOrd="0" destOrd="0" presId="urn:microsoft.com/office/officeart/2005/8/layout/hierarchy3"/>
    <dgm:cxn modelId="{209642C4-9085-4E86-BB0C-88FF142AD9ED}" srcId="{13911242-8537-4DD1-BE31-4A1AF8E55503}" destId="{CCD29A30-0835-4FD2-A7D8-39B04DD66A10}" srcOrd="0" destOrd="0" parTransId="{8D6A60D9-9850-4F97-9C85-FE45A5B4F188}" sibTransId="{78204D82-D3E6-4F79-8243-B944352C1A47}"/>
    <dgm:cxn modelId="{5F7167CA-55FB-4C12-AA72-D13B69805EAF}" type="presOf" srcId="{93C6F36B-4E9B-4A51-8725-8083AC00AA68}" destId="{CAE69BB5-9511-41E7-AAD7-34C34FBC9B12}" srcOrd="0" destOrd="0" presId="urn:microsoft.com/office/officeart/2005/8/layout/hierarchy3"/>
    <dgm:cxn modelId="{F869B2DF-3262-40F4-BED3-A3DCBEFE802A}" type="presOf" srcId="{E00D4B45-477A-489C-9925-9281DF91DC2D}" destId="{C2C216D4-6025-42E9-8C8E-D4DAFDF0E1CA}" srcOrd="0" destOrd="0" presId="urn:microsoft.com/office/officeart/2005/8/layout/hierarchy3"/>
    <dgm:cxn modelId="{A4A365EE-BB52-4957-B910-5DB4F9716EEB}" type="presOf" srcId="{8133756B-A11A-408A-A52D-CAFD10967A83}" destId="{96C184F1-AB97-4A11-B573-CBEB9AA67585}" srcOrd="0" destOrd="0" presId="urn:microsoft.com/office/officeart/2005/8/layout/hierarchy3"/>
    <dgm:cxn modelId="{A77364F0-9B6F-4387-BC41-D3C5751365BA}" srcId="{CCD29A30-0835-4FD2-A7D8-39B04DD66A10}" destId="{E00D4B45-477A-489C-9925-9281DF91DC2D}" srcOrd="1" destOrd="0" parTransId="{FAFF8F49-3055-4299-AC4D-E47C4624C27A}" sibTransId="{11F73F73-BE69-48B5-9A85-28E8E08FC75F}"/>
    <dgm:cxn modelId="{FD9568F5-C20D-4FED-BD99-55AE646D7E76}" type="presOf" srcId="{EDD367CB-B547-4B66-A9BA-76CA7CDE809A}" destId="{2BF19210-D81B-43C1-B79F-F7B7C44888FF}" srcOrd="0" destOrd="0" presId="urn:microsoft.com/office/officeart/2005/8/layout/hierarchy3"/>
    <dgm:cxn modelId="{294A48FD-AF45-41B2-B0FE-AF51B48B6A30}" type="presOf" srcId="{3675289F-A81E-49A0-B6FE-0EF8D1AA5E35}" destId="{DC909A36-7798-495C-9159-1E3005FC6F95}" srcOrd="0" destOrd="0" presId="urn:microsoft.com/office/officeart/2005/8/layout/hierarchy3"/>
    <dgm:cxn modelId="{6468EFF0-B225-4C0C-B98C-FC5149F5C973}" type="presParOf" srcId="{521664D7-0A21-4692-BB60-86D8AA85E659}" destId="{AAABEE56-DA9D-4ABD-A388-6D9B05A654E6}" srcOrd="0" destOrd="0" presId="urn:microsoft.com/office/officeart/2005/8/layout/hierarchy3"/>
    <dgm:cxn modelId="{E9AA21B3-B43F-49E8-A5E5-170F0ECAC2E9}" type="presParOf" srcId="{AAABEE56-DA9D-4ABD-A388-6D9B05A654E6}" destId="{4D326E51-199A-4687-A5BE-FBD669298223}" srcOrd="0" destOrd="0" presId="urn:microsoft.com/office/officeart/2005/8/layout/hierarchy3"/>
    <dgm:cxn modelId="{BBFA5059-50A7-47BE-85BC-ED45A61276F1}" type="presParOf" srcId="{4D326E51-199A-4687-A5BE-FBD669298223}" destId="{CA6E8A87-79ED-4485-93C4-1E4F5916249A}" srcOrd="0" destOrd="0" presId="urn:microsoft.com/office/officeart/2005/8/layout/hierarchy3"/>
    <dgm:cxn modelId="{5932DB5E-8ED8-4CFC-B06B-CDDC1BBF807A}" type="presParOf" srcId="{4D326E51-199A-4687-A5BE-FBD669298223}" destId="{E1A7D6D3-285E-4AD8-AB79-469FACAE1284}" srcOrd="1" destOrd="0" presId="urn:microsoft.com/office/officeart/2005/8/layout/hierarchy3"/>
    <dgm:cxn modelId="{F66FB7EB-C767-431B-BCDB-3FCB47E33E5F}" type="presParOf" srcId="{AAABEE56-DA9D-4ABD-A388-6D9B05A654E6}" destId="{AA06C728-629C-40A9-8391-EDD8C1CB2246}" srcOrd="1" destOrd="0" presId="urn:microsoft.com/office/officeart/2005/8/layout/hierarchy3"/>
    <dgm:cxn modelId="{05291834-68E4-426D-A217-1531E65B72A7}" type="presParOf" srcId="{AA06C728-629C-40A9-8391-EDD8C1CB2246}" destId="{05B38965-5988-4B7C-B2E0-EC3A01D954F1}" srcOrd="0" destOrd="0" presId="urn:microsoft.com/office/officeart/2005/8/layout/hierarchy3"/>
    <dgm:cxn modelId="{80F104F7-7515-43D1-AFC0-DDDB50BA58A6}" type="presParOf" srcId="{AA06C728-629C-40A9-8391-EDD8C1CB2246}" destId="{2C9E7DA7-431F-4599-B8C7-6297F219B9BC}" srcOrd="1" destOrd="0" presId="urn:microsoft.com/office/officeart/2005/8/layout/hierarchy3"/>
    <dgm:cxn modelId="{BAC39C25-FFEC-4212-AA07-FD9229943798}" type="presParOf" srcId="{AA06C728-629C-40A9-8391-EDD8C1CB2246}" destId="{28DEB3A5-76CF-4AE0-A2D4-1DD8F9CFC9A9}" srcOrd="2" destOrd="0" presId="urn:microsoft.com/office/officeart/2005/8/layout/hierarchy3"/>
    <dgm:cxn modelId="{6B576C0B-5F07-4071-9A8A-8462370CF345}" type="presParOf" srcId="{AA06C728-629C-40A9-8391-EDD8C1CB2246}" destId="{C2C216D4-6025-42E9-8C8E-D4DAFDF0E1CA}" srcOrd="3" destOrd="0" presId="urn:microsoft.com/office/officeart/2005/8/layout/hierarchy3"/>
    <dgm:cxn modelId="{33463063-898A-40A1-A2DB-A4629E92AB37}" type="presParOf" srcId="{AA06C728-629C-40A9-8391-EDD8C1CB2246}" destId="{96C184F1-AB97-4A11-B573-CBEB9AA67585}" srcOrd="4" destOrd="0" presId="urn:microsoft.com/office/officeart/2005/8/layout/hierarchy3"/>
    <dgm:cxn modelId="{9621A7FE-3335-4E11-995D-E9AB9761AF07}" type="presParOf" srcId="{AA06C728-629C-40A9-8391-EDD8C1CB2246}" destId="{D4ACA636-DD36-4CDC-B029-1999C801D316}" srcOrd="5" destOrd="0" presId="urn:microsoft.com/office/officeart/2005/8/layout/hierarchy3"/>
    <dgm:cxn modelId="{2E4B0FD7-A846-41ED-8B09-28CE5A0A9A07}" type="presParOf" srcId="{AA06C728-629C-40A9-8391-EDD8C1CB2246}" destId="{CAE69BB5-9511-41E7-AAD7-34C34FBC9B12}" srcOrd="6" destOrd="0" presId="urn:microsoft.com/office/officeart/2005/8/layout/hierarchy3"/>
    <dgm:cxn modelId="{A299EE53-035D-4CF3-9F7E-D5847BD90B60}" type="presParOf" srcId="{AA06C728-629C-40A9-8391-EDD8C1CB2246}" destId="{87689CB9-AD48-4CE0-8555-DDF5EED60845}" srcOrd="7" destOrd="0" presId="urn:microsoft.com/office/officeart/2005/8/layout/hierarchy3"/>
    <dgm:cxn modelId="{8AE7EF32-F0F7-4E57-A5A7-F6796D8533DF}" type="presParOf" srcId="{521664D7-0A21-4692-BB60-86D8AA85E659}" destId="{095CF48A-835A-4EDC-8920-4ACF65C54E10}" srcOrd="1" destOrd="0" presId="urn:microsoft.com/office/officeart/2005/8/layout/hierarchy3"/>
    <dgm:cxn modelId="{ABE6C406-3FA2-4C22-88D3-AF3425460F39}" type="presParOf" srcId="{095CF48A-835A-4EDC-8920-4ACF65C54E10}" destId="{739C0369-0092-4AF8-B2B9-D14AE3C5D856}" srcOrd="0" destOrd="0" presId="urn:microsoft.com/office/officeart/2005/8/layout/hierarchy3"/>
    <dgm:cxn modelId="{3DFA2B1C-3145-4B8A-AF65-44DA7B909859}" type="presParOf" srcId="{739C0369-0092-4AF8-B2B9-D14AE3C5D856}" destId="{2BF19210-D81B-43C1-B79F-F7B7C44888FF}" srcOrd="0" destOrd="0" presId="urn:microsoft.com/office/officeart/2005/8/layout/hierarchy3"/>
    <dgm:cxn modelId="{608977DB-C54B-45EE-9C8A-D154C65C24E3}" type="presParOf" srcId="{739C0369-0092-4AF8-B2B9-D14AE3C5D856}" destId="{6B8801E3-1A52-4E07-A834-194012138C1D}" srcOrd="1" destOrd="0" presId="urn:microsoft.com/office/officeart/2005/8/layout/hierarchy3"/>
    <dgm:cxn modelId="{3F83B16F-F8B4-4C9D-B1FA-437C29AC28B2}" type="presParOf" srcId="{095CF48A-835A-4EDC-8920-4ACF65C54E10}" destId="{A4F42540-8B9E-466B-85AE-86C8D91D174A}" srcOrd="1" destOrd="0" presId="urn:microsoft.com/office/officeart/2005/8/layout/hierarchy3"/>
    <dgm:cxn modelId="{4C6B9AE2-FD15-4E33-B55A-5D1F06F1D9B6}" type="presParOf" srcId="{A4F42540-8B9E-466B-85AE-86C8D91D174A}" destId="{B16D53A7-5CD0-4CE9-821C-1612B6B1C726}" srcOrd="0" destOrd="0" presId="urn:microsoft.com/office/officeart/2005/8/layout/hierarchy3"/>
    <dgm:cxn modelId="{E401D4F5-65D2-479B-96E2-A259AEF5A0DB}" type="presParOf" srcId="{A4F42540-8B9E-466B-85AE-86C8D91D174A}" destId="{2C8212AE-5984-4F59-A7FF-96AAE2C5F1E8}" srcOrd="1" destOrd="0" presId="urn:microsoft.com/office/officeart/2005/8/layout/hierarchy3"/>
    <dgm:cxn modelId="{BD8E13D2-A1E0-439B-A007-AABFD80C31E2}" type="presParOf" srcId="{A4F42540-8B9E-466B-85AE-86C8D91D174A}" destId="{E3EA135B-291D-40E6-BE08-FBAF9EE7BB2C}" srcOrd="2" destOrd="0" presId="urn:microsoft.com/office/officeart/2005/8/layout/hierarchy3"/>
    <dgm:cxn modelId="{FA128143-54AE-46BC-894E-7290044958B0}" type="presParOf" srcId="{A4F42540-8B9E-466B-85AE-86C8D91D174A}" destId="{17CA39C0-6D8B-4F5E-8039-74EDEA8F0AC4}" srcOrd="3" destOrd="0" presId="urn:microsoft.com/office/officeart/2005/8/layout/hierarchy3"/>
    <dgm:cxn modelId="{F59E18BB-143C-440D-B865-EDB5C1F4972A}" type="presParOf" srcId="{A4F42540-8B9E-466B-85AE-86C8D91D174A}" destId="{4D737A58-2875-4CFB-BF11-0246BE3DC9BE}" srcOrd="4" destOrd="0" presId="urn:microsoft.com/office/officeart/2005/8/layout/hierarchy3"/>
    <dgm:cxn modelId="{C014EFD9-09B2-4CD2-87E0-D6D5A7FE36A6}" type="presParOf" srcId="{A4F42540-8B9E-466B-85AE-86C8D91D174A}" destId="{939DCCD8-4BB6-4C88-852F-8DA385C8A683}" srcOrd="5" destOrd="0" presId="urn:microsoft.com/office/officeart/2005/8/layout/hierarchy3"/>
    <dgm:cxn modelId="{B6B71493-CA03-45B2-9799-71D857A78ACB}" type="presParOf" srcId="{A4F42540-8B9E-466B-85AE-86C8D91D174A}" destId="{DC909A36-7798-495C-9159-1E3005FC6F95}" srcOrd="6" destOrd="0" presId="urn:microsoft.com/office/officeart/2005/8/layout/hierarchy3"/>
    <dgm:cxn modelId="{4C8BE243-AC30-4EB4-B613-CE9B946737C6}" type="presParOf" srcId="{A4F42540-8B9E-466B-85AE-86C8D91D174A}" destId="{87FFB86D-D6D5-439D-B977-B0F4E50BA71E}"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DFD459-8A4E-43B4-8209-DE996BA4F4D5}"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it-IT"/>
        </a:p>
      </dgm:t>
    </dgm:pt>
    <dgm:pt modelId="{CE0E1EC8-C782-474D-8F39-D53FDBAE1D57}">
      <dgm:prSet phldrT="[Testo]"/>
      <dgm:spPr/>
      <dgm:t>
        <a:bodyPr/>
        <a:lstStyle/>
        <a:p>
          <a:r>
            <a:rPr lang="it-IT" dirty="0" err="1"/>
            <a:t>Pre</a:t>
          </a:r>
          <a:r>
            <a:rPr lang="it-IT" dirty="0"/>
            <a:t>-CP</a:t>
          </a:r>
        </a:p>
      </dgm:t>
    </dgm:pt>
    <dgm:pt modelId="{F5DF2E9C-6577-44D4-A67F-1EBE62CE7CDA}" type="parTrans" cxnId="{9F88B004-E8FB-4B5C-A1BE-3AFB88332BA0}">
      <dgm:prSet/>
      <dgm:spPr/>
      <dgm:t>
        <a:bodyPr/>
        <a:lstStyle/>
        <a:p>
          <a:endParaRPr lang="it-IT"/>
        </a:p>
      </dgm:t>
    </dgm:pt>
    <dgm:pt modelId="{58DA1E80-72BE-45F4-882C-88E37159EECB}" type="sibTrans" cxnId="{9F88B004-E8FB-4B5C-A1BE-3AFB88332BA0}">
      <dgm:prSet/>
      <dgm:spPr/>
      <dgm:t>
        <a:bodyPr/>
        <a:lstStyle/>
        <a:p>
          <a:endParaRPr lang="it-IT"/>
        </a:p>
      </dgm:t>
    </dgm:pt>
    <dgm:pt modelId="{EE2585E0-BFD0-4EE3-A432-D01125C9BF0B}">
      <dgm:prSet phldrT="[Testo]"/>
      <dgm:spPr/>
      <dgm:t>
        <a:bodyPr/>
        <a:lstStyle/>
        <a:p>
          <a:r>
            <a:rPr lang="it-IT" dirty="0" err="1"/>
            <a:t>AdR</a:t>
          </a:r>
          <a:endParaRPr lang="it-IT" dirty="0"/>
        </a:p>
      </dgm:t>
    </dgm:pt>
    <dgm:pt modelId="{209EC510-B465-413B-8027-7911DC30DDB4}" type="parTrans" cxnId="{264D3B5A-6F17-4759-9FB3-7877308FE4DE}">
      <dgm:prSet/>
      <dgm:spPr/>
      <dgm:t>
        <a:bodyPr/>
        <a:lstStyle/>
        <a:p>
          <a:endParaRPr lang="it-IT"/>
        </a:p>
      </dgm:t>
    </dgm:pt>
    <dgm:pt modelId="{66BEE1E6-8104-4636-89A6-2C1C3D7E4363}" type="sibTrans" cxnId="{264D3B5A-6F17-4759-9FB3-7877308FE4DE}">
      <dgm:prSet/>
      <dgm:spPr/>
      <dgm:t>
        <a:bodyPr/>
        <a:lstStyle/>
        <a:p>
          <a:endParaRPr lang="it-IT"/>
        </a:p>
      </dgm:t>
    </dgm:pt>
    <dgm:pt modelId="{12E1D8A0-F3B7-465F-B0B3-B83BC157ED73}">
      <dgm:prSet phldrT="[Testo]"/>
      <dgm:spPr/>
      <dgm:t>
        <a:bodyPr/>
        <a:lstStyle/>
        <a:p>
          <a:r>
            <a:rPr lang="it-IT" dirty="0"/>
            <a:t>È sicuro il trascinamento degli effetti</a:t>
          </a:r>
        </a:p>
      </dgm:t>
    </dgm:pt>
    <dgm:pt modelId="{D0A57CDE-83F7-43DB-AFCD-9F2606756004}" type="parTrans" cxnId="{6ADDCED8-3C9E-463F-8088-6E8930BA9A43}">
      <dgm:prSet/>
      <dgm:spPr/>
      <dgm:t>
        <a:bodyPr/>
        <a:lstStyle/>
        <a:p>
          <a:endParaRPr lang="it-IT"/>
        </a:p>
      </dgm:t>
    </dgm:pt>
    <dgm:pt modelId="{1A7F64DE-309C-4023-A414-3A6BCFDD74AC}" type="sibTrans" cxnId="{6ADDCED8-3C9E-463F-8088-6E8930BA9A43}">
      <dgm:prSet/>
      <dgm:spPr/>
      <dgm:t>
        <a:bodyPr/>
        <a:lstStyle/>
        <a:p>
          <a:endParaRPr lang="it-IT"/>
        </a:p>
      </dgm:t>
    </dgm:pt>
    <dgm:pt modelId="{CBFD1C39-9F98-4C08-8234-A41BF55053F7}">
      <dgm:prSet phldrT="[Testo]"/>
      <dgm:spPr/>
      <dgm:t>
        <a:bodyPr/>
        <a:lstStyle/>
        <a:p>
          <a:r>
            <a:rPr lang="it-IT" dirty="0"/>
            <a:t>Se si qualificano gli </a:t>
          </a:r>
          <a:r>
            <a:rPr lang="it-IT" dirty="0" err="1"/>
            <a:t>AdR</a:t>
          </a:r>
          <a:r>
            <a:rPr lang="it-IT" dirty="0"/>
            <a:t> come procedura concorsuale possono consolidarsi molti atti del </a:t>
          </a:r>
          <a:r>
            <a:rPr lang="it-IT" dirty="0" err="1"/>
            <a:t>pre</a:t>
          </a:r>
          <a:r>
            <a:rPr lang="it-IT" dirty="0"/>
            <a:t>-CP</a:t>
          </a:r>
        </a:p>
      </dgm:t>
    </dgm:pt>
    <dgm:pt modelId="{7576A8C1-8B7A-4058-B681-F6EC04A43673}" type="parTrans" cxnId="{FC2687B8-91D9-4DF0-91BE-EB7E3358240E}">
      <dgm:prSet/>
      <dgm:spPr/>
      <dgm:t>
        <a:bodyPr/>
        <a:lstStyle/>
        <a:p>
          <a:endParaRPr lang="it-IT"/>
        </a:p>
      </dgm:t>
    </dgm:pt>
    <dgm:pt modelId="{5A75CA2D-044E-43D1-AAA5-215DC06F1484}" type="sibTrans" cxnId="{FC2687B8-91D9-4DF0-91BE-EB7E3358240E}">
      <dgm:prSet/>
      <dgm:spPr/>
      <dgm:t>
        <a:bodyPr/>
        <a:lstStyle/>
        <a:p>
          <a:endParaRPr lang="it-IT"/>
        </a:p>
      </dgm:t>
    </dgm:pt>
    <dgm:pt modelId="{937F025F-6414-4393-9CCC-C9F1F7DCE5BB}">
      <dgm:prSet phldrT="[Testo]"/>
      <dgm:spPr/>
      <dgm:t>
        <a:bodyPr/>
        <a:lstStyle/>
        <a:p>
          <a:r>
            <a:rPr lang="it-IT" dirty="0"/>
            <a:t>PARP</a:t>
          </a:r>
        </a:p>
      </dgm:t>
    </dgm:pt>
    <dgm:pt modelId="{5B43745D-C839-42E5-9FB0-BE32835F47FE}" type="parTrans" cxnId="{964AAE30-0133-41A0-B584-CE7C7BC8827F}">
      <dgm:prSet/>
      <dgm:spPr/>
      <dgm:t>
        <a:bodyPr/>
        <a:lstStyle/>
        <a:p>
          <a:endParaRPr lang="it-IT"/>
        </a:p>
      </dgm:t>
    </dgm:pt>
    <dgm:pt modelId="{F26B7174-FFD0-4F57-9380-C0A3B85CCF36}" type="sibTrans" cxnId="{964AAE30-0133-41A0-B584-CE7C7BC8827F}">
      <dgm:prSet/>
      <dgm:spPr/>
      <dgm:t>
        <a:bodyPr/>
        <a:lstStyle/>
        <a:p>
          <a:endParaRPr lang="it-IT"/>
        </a:p>
      </dgm:t>
    </dgm:pt>
    <dgm:pt modelId="{CF972AE0-2353-47DD-AA57-E2CA3C81562E}">
      <dgm:prSet phldrT="[Testo]"/>
      <dgm:spPr/>
      <dgm:t>
        <a:bodyPr/>
        <a:lstStyle/>
        <a:p>
          <a:r>
            <a:rPr lang="it-IT" dirty="0"/>
            <a:t>È incerta la conservazione degli effetti temporali; si corre il rischio che vi sia stata solo protezione dalle azioni, ma il vantaggio è la libertà negoziale al riparo dal sindacato giudiziale</a:t>
          </a:r>
        </a:p>
      </dgm:t>
    </dgm:pt>
    <dgm:pt modelId="{66AF7EE1-D295-4762-BAF7-46C83C947A41}" type="parTrans" cxnId="{509ACDA6-4D90-439A-AE96-0C38D2652386}">
      <dgm:prSet/>
      <dgm:spPr/>
      <dgm:t>
        <a:bodyPr/>
        <a:lstStyle/>
        <a:p>
          <a:endParaRPr lang="it-IT"/>
        </a:p>
      </dgm:t>
    </dgm:pt>
    <dgm:pt modelId="{B7FF1188-A4AA-4B1F-A278-91EC45C9D6C6}" type="sibTrans" cxnId="{509ACDA6-4D90-439A-AE96-0C38D2652386}">
      <dgm:prSet/>
      <dgm:spPr/>
      <dgm:t>
        <a:bodyPr/>
        <a:lstStyle/>
        <a:p>
          <a:endParaRPr lang="it-IT"/>
        </a:p>
      </dgm:t>
    </dgm:pt>
    <dgm:pt modelId="{CE808AEC-5645-4437-898B-44AD8E68420B}" type="pres">
      <dgm:prSet presAssocID="{AFDFD459-8A4E-43B4-8209-DE996BA4F4D5}" presName="diagram" presStyleCnt="0">
        <dgm:presLayoutVars>
          <dgm:chPref val="1"/>
          <dgm:dir/>
          <dgm:animOne val="branch"/>
          <dgm:animLvl val="lvl"/>
          <dgm:resizeHandles val="exact"/>
        </dgm:presLayoutVars>
      </dgm:prSet>
      <dgm:spPr/>
    </dgm:pt>
    <dgm:pt modelId="{B6072470-354C-44F3-8163-A2C9DC0F4EFB}" type="pres">
      <dgm:prSet presAssocID="{CE0E1EC8-C782-474D-8F39-D53FDBAE1D57}" presName="root1" presStyleCnt="0"/>
      <dgm:spPr/>
    </dgm:pt>
    <dgm:pt modelId="{1C0C5D31-4232-42C8-B205-0CFDEE0D991F}" type="pres">
      <dgm:prSet presAssocID="{CE0E1EC8-C782-474D-8F39-D53FDBAE1D57}" presName="LevelOneTextNode" presStyleLbl="node0" presStyleIdx="0" presStyleCnt="1">
        <dgm:presLayoutVars>
          <dgm:chPref val="3"/>
        </dgm:presLayoutVars>
      </dgm:prSet>
      <dgm:spPr/>
    </dgm:pt>
    <dgm:pt modelId="{63895ACC-9051-4142-923C-0AFFD8E579D1}" type="pres">
      <dgm:prSet presAssocID="{CE0E1EC8-C782-474D-8F39-D53FDBAE1D57}" presName="level2hierChild" presStyleCnt="0"/>
      <dgm:spPr/>
    </dgm:pt>
    <dgm:pt modelId="{868E523B-1016-45B4-8B9C-072EB29C624A}" type="pres">
      <dgm:prSet presAssocID="{209EC510-B465-413B-8027-7911DC30DDB4}" presName="conn2-1" presStyleLbl="parChTrans1D2" presStyleIdx="0" presStyleCnt="2"/>
      <dgm:spPr/>
    </dgm:pt>
    <dgm:pt modelId="{6E052247-11D9-4CA4-86D2-BC63502011FA}" type="pres">
      <dgm:prSet presAssocID="{209EC510-B465-413B-8027-7911DC30DDB4}" presName="connTx" presStyleLbl="parChTrans1D2" presStyleIdx="0" presStyleCnt="2"/>
      <dgm:spPr/>
    </dgm:pt>
    <dgm:pt modelId="{2491B595-DBC4-46F2-A48E-093D52D64B74}" type="pres">
      <dgm:prSet presAssocID="{EE2585E0-BFD0-4EE3-A432-D01125C9BF0B}" presName="root2" presStyleCnt="0"/>
      <dgm:spPr/>
    </dgm:pt>
    <dgm:pt modelId="{AB88480B-90AA-4491-A3C1-7B8225A05CF8}" type="pres">
      <dgm:prSet presAssocID="{EE2585E0-BFD0-4EE3-A432-D01125C9BF0B}" presName="LevelTwoTextNode" presStyleLbl="node2" presStyleIdx="0" presStyleCnt="2">
        <dgm:presLayoutVars>
          <dgm:chPref val="3"/>
        </dgm:presLayoutVars>
      </dgm:prSet>
      <dgm:spPr/>
    </dgm:pt>
    <dgm:pt modelId="{D65AF087-5F3F-49B4-8926-53E09CBA5BAC}" type="pres">
      <dgm:prSet presAssocID="{EE2585E0-BFD0-4EE3-A432-D01125C9BF0B}" presName="level3hierChild" presStyleCnt="0"/>
      <dgm:spPr/>
    </dgm:pt>
    <dgm:pt modelId="{3EBD8BB7-A1B9-4BE2-BE68-2F4B6D0011C6}" type="pres">
      <dgm:prSet presAssocID="{D0A57CDE-83F7-43DB-AFCD-9F2606756004}" presName="conn2-1" presStyleLbl="parChTrans1D3" presStyleIdx="0" presStyleCnt="3"/>
      <dgm:spPr/>
    </dgm:pt>
    <dgm:pt modelId="{2DCA3DA8-964C-4DB6-A65A-5773CF8854C5}" type="pres">
      <dgm:prSet presAssocID="{D0A57CDE-83F7-43DB-AFCD-9F2606756004}" presName="connTx" presStyleLbl="parChTrans1D3" presStyleIdx="0" presStyleCnt="3"/>
      <dgm:spPr/>
    </dgm:pt>
    <dgm:pt modelId="{EC19F19C-652B-47F8-AEBA-4CB7C5E0A475}" type="pres">
      <dgm:prSet presAssocID="{12E1D8A0-F3B7-465F-B0B3-B83BC157ED73}" presName="root2" presStyleCnt="0"/>
      <dgm:spPr/>
    </dgm:pt>
    <dgm:pt modelId="{30E33157-09FC-4FEC-AFE5-63DF4AE72992}" type="pres">
      <dgm:prSet presAssocID="{12E1D8A0-F3B7-465F-B0B3-B83BC157ED73}" presName="LevelTwoTextNode" presStyleLbl="node3" presStyleIdx="0" presStyleCnt="3">
        <dgm:presLayoutVars>
          <dgm:chPref val="3"/>
        </dgm:presLayoutVars>
      </dgm:prSet>
      <dgm:spPr/>
    </dgm:pt>
    <dgm:pt modelId="{0BC0A526-C909-4043-92E3-6C8C98AB1457}" type="pres">
      <dgm:prSet presAssocID="{12E1D8A0-F3B7-465F-B0B3-B83BC157ED73}" presName="level3hierChild" presStyleCnt="0"/>
      <dgm:spPr/>
    </dgm:pt>
    <dgm:pt modelId="{AC434B5C-5871-463A-AD27-3B3C3CF04F70}" type="pres">
      <dgm:prSet presAssocID="{7576A8C1-8B7A-4058-B681-F6EC04A43673}" presName="conn2-1" presStyleLbl="parChTrans1D3" presStyleIdx="1" presStyleCnt="3"/>
      <dgm:spPr/>
    </dgm:pt>
    <dgm:pt modelId="{AC620132-39C0-4583-9D8F-30C326416318}" type="pres">
      <dgm:prSet presAssocID="{7576A8C1-8B7A-4058-B681-F6EC04A43673}" presName="connTx" presStyleLbl="parChTrans1D3" presStyleIdx="1" presStyleCnt="3"/>
      <dgm:spPr/>
    </dgm:pt>
    <dgm:pt modelId="{6F6508F1-8CFC-47BB-AA92-56F0A8473D8A}" type="pres">
      <dgm:prSet presAssocID="{CBFD1C39-9F98-4C08-8234-A41BF55053F7}" presName="root2" presStyleCnt="0"/>
      <dgm:spPr/>
    </dgm:pt>
    <dgm:pt modelId="{937BD396-A034-4B7F-A776-3C24860E68B9}" type="pres">
      <dgm:prSet presAssocID="{CBFD1C39-9F98-4C08-8234-A41BF55053F7}" presName="LevelTwoTextNode" presStyleLbl="node3" presStyleIdx="1" presStyleCnt="3">
        <dgm:presLayoutVars>
          <dgm:chPref val="3"/>
        </dgm:presLayoutVars>
      </dgm:prSet>
      <dgm:spPr/>
    </dgm:pt>
    <dgm:pt modelId="{D90D0304-50DB-49FE-B5B5-FB3036E37B21}" type="pres">
      <dgm:prSet presAssocID="{CBFD1C39-9F98-4C08-8234-A41BF55053F7}" presName="level3hierChild" presStyleCnt="0"/>
      <dgm:spPr/>
    </dgm:pt>
    <dgm:pt modelId="{288FFF66-6132-4A06-A7E8-05BE9E91144C}" type="pres">
      <dgm:prSet presAssocID="{5B43745D-C839-42E5-9FB0-BE32835F47FE}" presName="conn2-1" presStyleLbl="parChTrans1D2" presStyleIdx="1" presStyleCnt="2"/>
      <dgm:spPr/>
    </dgm:pt>
    <dgm:pt modelId="{1B556F63-99D8-48BA-89C0-54932DD3D1AF}" type="pres">
      <dgm:prSet presAssocID="{5B43745D-C839-42E5-9FB0-BE32835F47FE}" presName="connTx" presStyleLbl="parChTrans1D2" presStyleIdx="1" presStyleCnt="2"/>
      <dgm:spPr/>
    </dgm:pt>
    <dgm:pt modelId="{1A5637C8-5857-48F3-A068-8814CC69F8AA}" type="pres">
      <dgm:prSet presAssocID="{937F025F-6414-4393-9CCC-C9F1F7DCE5BB}" presName="root2" presStyleCnt="0"/>
      <dgm:spPr/>
    </dgm:pt>
    <dgm:pt modelId="{D06FDC7B-D633-4058-8162-626D808AD158}" type="pres">
      <dgm:prSet presAssocID="{937F025F-6414-4393-9CCC-C9F1F7DCE5BB}" presName="LevelTwoTextNode" presStyleLbl="node2" presStyleIdx="1" presStyleCnt="2">
        <dgm:presLayoutVars>
          <dgm:chPref val="3"/>
        </dgm:presLayoutVars>
      </dgm:prSet>
      <dgm:spPr/>
    </dgm:pt>
    <dgm:pt modelId="{0FAB29F7-0DB4-4F64-BAD6-FE24391A52E9}" type="pres">
      <dgm:prSet presAssocID="{937F025F-6414-4393-9CCC-C9F1F7DCE5BB}" presName="level3hierChild" presStyleCnt="0"/>
      <dgm:spPr/>
    </dgm:pt>
    <dgm:pt modelId="{A8B26B88-52A5-46C0-8D28-A1CDD0C64D5E}" type="pres">
      <dgm:prSet presAssocID="{66AF7EE1-D295-4762-BAF7-46C83C947A41}" presName="conn2-1" presStyleLbl="parChTrans1D3" presStyleIdx="2" presStyleCnt="3"/>
      <dgm:spPr/>
    </dgm:pt>
    <dgm:pt modelId="{3109ED5B-3173-4894-AC8F-4992AA5CFA40}" type="pres">
      <dgm:prSet presAssocID="{66AF7EE1-D295-4762-BAF7-46C83C947A41}" presName="connTx" presStyleLbl="parChTrans1D3" presStyleIdx="2" presStyleCnt="3"/>
      <dgm:spPr/>
    </dgm:pt>
    <dgm:pt modelId="{035891FE-35C0-4123-AAC1-A11A04759EC6}" type="pres">
      <dgm:prSet presAssocID="{CF972AE0-2353-47DD-AA57-E2CA3C81562E}" presName="root2" presStyleCnt="0"/>
      <dgm:spPr/>
    </dgm:pt>
    <dgm:pt modelId="{A9FBF480-C435-4D47-8711-CF0FE0919930}" type="pres">
      <dgm:prSet presAssocID="{CF972AE0-2353-47DD-AA57-E2CA3C81562E}" presName="LevelTwoTextNode" presStyleLbl="node3" presStyleIdx="2" presStyleCnt="3">
        <dgm:presLayoutVars>
          <dgm:chPref val="3"/>
        </dgm:presLayoutVars>
      </dgm:prSet>
      <dgm:spPr/>
    </dgm:pt>
    <dgm:pt modelId="{48961486-3210-4895-85A8-C086AC660E28}" type="pres">
      <dgm:prSet presAssocID="{CF972AE0-2353-47DD-AA57-E2CA3C81562E}" presName="level3hierChild" presStyleCnt="0"/>
      <dgm:spPr/>
    </dgm:pt>
  </dgm:ptLst>
  <dgm:cxnLst>
    <dgm:cxn modelId="{9F88B004-E8FB-4B5C-A1BE-3AFB88332BA0}" srcId="{AFDFD459-8A4E-43B4-8209-DE996BA4F4D5}" destId="{CE0E1EC8-C782-474D-8F39-D53FDBAE1D57}" srcOrd="0" destOrd="0" parTransId="{F5DF2E9C-6577-44D4-A67F-1EBE62CE7CDA}" sibTransId="{58DA1E80-72BE-45F4-882C-88E37159EECB}"/>
    <dgm:cxn modelId="{3822BB11-A7BA-4B90-917B-686CABE11F30}" type="presOf" srcId="{66AF7EE1-D295-4762-BAF7-46C83C947A41}" destId="{A8B26B88-52A5-46C0-8D28-A1CDD0C64D5E}" srcOrd="0" destOrd="0" presId="urn:microsoft.com/office/officeart/2005/8/layout/hierarchy2"/>
    <dgm:cxn modelId="{382C4515-B133-4AD4-849F-392BAB7CED2A}" type="presOf" srcId="{209EC510-B465-413B-8027-7911DC30DDB4}" destId="{868E523B-1016-45B4-8B9C-072EB29C624A}" srcOrd="0" destOrd="0" presId="urn:microsoft.com/office/officeart/2005/8/layout/hierarchy2"/>
    <dgm:cxn modelId="{EAE7731E-B00F-4F2B-9FCD-78753E73F24D}" type="presOf" srcId="{CBFD1C39-9F98-4C08-8234-A41BF55053F7}" destId="{937BD396-A034-4B7F-A776-3C24860E68B9}" srcOrd="0" destOrd="0" presId="urn:microsoft.com/office/officeart/2005/8/layout/hierarchy2"/>
    <dgm:cxn modelId="{12BD7B28-B682-496C-BD50-727D168D71CD}" type="presOf" srcId="{AFDFD459-8A4E-43B4-8209-DE996BA4F4D5}" destId="{CE808AEC-5645-4437-898B-44AD8E68420B}" srcOrd="0" destOrd="0" presId="urn:microsoft.com/office/officeart/2005/8/layout/hierarchy2"/>
    <dgm:cxn modelId="{964AAE30-0133-41A0-B584-CE7C7BC8827F}" srcId="{CE0E1EC8-C782-474D-8F39-D53FDBAE1D57}" destId="{937F025F-6414-4393-9CCC-C9F1F7DCE5BB}" srcOrd="1" destOrd="0" parTransId="{5B43745D-C839-42E5-9FB0-BE32835F47FE}" sibTransId="{F26B7174-FFD0-4F57-9380-C0A3B85CCF36}"/>
    <dgm:cxn modelId="{8AEB4845-C7E1-407F-B3DD-C912A0FD4649}" type="presOf" srcId="{D0A57CDE-83F7-43DB-AFCD-9F2606756004}" destId="{3EBD8BB7-A1B9-4BE2-BE68-2F4B6D0011C6}" srcOrd="0" destOrd="0" presId="urn:microsoft.com/office/officeart/2005/8/layout/hierarchy2"/>
    <dgm:cxn modelId="{AB45B455-7D80-4816-9DAD-696BD7C1639A}" type="presOf" srcId="{209EC510-B465-413B-8027-7911DC30DDB4}" destId="{6E052247-11D9-4CA4-86D2-BC63502011FA}" srcOrd="1" destOrd="0" presId="urn:microsoft.com/office/officeart/2005/8/layout/hierarchy2"/>
    <dgm:cxn modelId="{1E9D7877-D8C5-4670-9D70-64766E491892}" type="presOf" srcId="{66AF7EE1-D295-4762-BAF7-46C83C947A41}" destId="{3109ED5B-3173-4894-AC8F-4992AA5CFA40}" srcOrd="1" destOrd="0" presId="urn:microsoft.com/office/officeart/2005/8/layout/hierarchy2"/>
    <dgm:cxn modelId="{4BA28F59-9F22-4F3D-A121-92B27CD23215}" type="presOf" srcId="{CE0E1EC8-C782-474D-8F39-D53FDBAE1D57}" destId="{1C0C5D31-4232-42C8-B205-0CFDEE0D991F}" srcOrd="0" destOrd="0" presId="urn:microsoft.com/office/officeart/2005/8/layout/hierarchy2"/>
    <dgm:cxn modelId="{264D3B5A-6F17-4759-9FB3-7877308FE4DE}" srcId="{CE0E1EC8-C782-474D-8F39-D53FDBAE1D57}" destId="{EE2585E0-BFD0-4EE3-A432-D01125C9BF0B}" srcOrd="0" destOrd="0" parTransId="{209EC510-B465-413B-8027-7911DC30DDB4}" sibTransId="{66BEE1E6-8104-4636-89A6-2C1C3D7E4363}"/>
    <dgm:cxn modelId="{77253D83-315E-461A-B1F4-C1126FF2D3DC}" type="presOf" srcId="{937F025F-6414-4393-9CCC-C9F1F7DCE5BB}" destId="{D06FDC7B-D633-4058-8162-626D808AD158}" srcOrd="0" destOrd="0" presId="urn:microsoft.com/office/officeart/2005/8/layout/hierarchy2"/>
    <dgm:cxn modelId="{55752B8D-0D93-44A7-B9DB-33D8BAFCA2F6}" type="presOf" srcId="{5B43745D-C839-42E5-9FB0-BE32835F47FE}" destId="{1B556F63-99D8-48BA-89C0-54932DD3D1AF}" srcOrd="1" destOrd="0" presId="urn:microsoft.com/office/officeart/2005/8/layout/hierarchy2"/>
    <dgm:cxn modelId="{1C605C91-5A06-44BC-8471-82920D16C4D8}" type="presOf" srcId="{7576A8C1-8B7A-4058-B681-F6EC04A43673}" destId="{AC620132-39C0-4583-9D8F-30C326416318}" srcOrd="1" destOrd="0" presId="urn:microsoft.com/office/officeart/2005/8/layout/hierarchy2"/>
    <dgm:cxn modelId="{6C2DA894-D10F-4A92-B9CF-A76422AB0C99}" type="presOf" srcId="{12E1D8A0-F3B7-465F-B0B3-B83BC157ED73}" destId="{30E33157-09FC-4FEC-AFE5-63DF4AE72992}" srcOrd="0" destOrd="0" presId="urn:microsoft.com/office/officeart/2005/8/layout/hierarchy2"/>
    <dgm:cxn modelId="{0C036F99-7999-4C2A-B8A2-EDB81316E58B}" type="presOf" srcId="{CF972AE0-2353-47DD-AA57-E2CA3C81562E}" destId="{A9FBF480-C435-4D47-8711-CF0FE0919930}" srcOrd="0" destOrd="0" presId="urn:microsoft.com/office/officeart/2005/8/layout/hierarchy2"/>
    <dgm:cxn modelId="{509ACDA6-4D90-439A-AE96-0C38D2652386}" srcId="{937F025F-6414-4393-9CCC-C9F1F7DCE5BB}" destId="{CF972AE0-2353-47DD-AA57-E2CA3C81562E}" srcOrd="0" destOrd="0" parTransId="{66AF7EE1-D295-4762-BAF7-46C83C947A41}" sibTransId="{B7FF1188-A4AA-4B1F-A278-91EC45C9D6C6}"/>
    <dgm:cxn modelId="{490AA7B3-4B95-4D85-B8F4-DF6FCE7D07B0}" type="presOf" srcId="{D0A57CDE-83F7-43DB-AFCD-9F2606756004}" destId="{2DCA3DA8-964C-4DB6-A65A-5773CF8854C5}" srcOrd="1" destOrd="0" presId="urn:microsoft.com/office/officeart/2005/8/layout/hierarchy2"/>
    <dgm:cxn modelId="{FC2687B8-91D9-4DF0-91BE-EB7E3358240E}" srcId="{EE2585E0-BFD0-4EE3-A432-D01125C9BF0B}" destId="{CBFD1C39-9F98-4C08-8234-A41BF55053F7}" srcOrd="1" destOrd="0" parTransId="{7576A8C1-8B7A-4058-B681-F6EC04A43673}" sibTransId="{5A75CA2D-044E-43D1-AAA5-215DC06F1484}"/>
    <dgm:cxn modelId="{13F052BD-197D-41D3-BB46-69DCF34830AA}" type="presOf" srcId="{EE2585E0-BFD0-4EE3-A432-D01125C9BF0B}" destId="{AB88480B-90AA-4491-A3C1-7B8225A05CF8}" srcOrd="0" destOrd="0" presId="urn:microsoft.com/office/officeart/2005/8/layout/hierarchy2"/>
    <dgm:cxn modelId="{F042F6C0-4A6A-428E-8FFB-5E348BA986BF}" type="presOf" srcId="{5B43745D-C839-42E5-9FB0-BE32835F47FE}" destId="{288FFF66-6132-4A06-A7E8-05BE9E91144C}" srcOrd="0" destOrd="0" presId="urn:microsoft.com/office/officeart/2005/8/layout/hierarchy2"/>
    <dgm:cxn modelId="{6ADDCED8-3C9E-463F-8088-6E8930BA9A43}" srcId="{EE2585E0-BFD0-4EE3-A432-D01125C9BF0B}" destId="{12E1D8A0-F3B7-465F-B0B3-B83BC157ED73}" srcOrd="0" destOrd="0" parTransId="{D0A57CDE-83F7-43DB-AFCD-9F2606756004}" sibTransId="{1A7F64DE-309C-4023-A414-3A6BCFDD74AC}"/>
    <dgm:cxn modelId="{68E0A0F5-7293-4F5B-A424-C78B498C85C6}" type="presOf" srcId="{7576A8C1-8B7A-4058-B681-F6EC04A43673}" destId="{AC434B5C-5871-463A-AD27-3B3C3CF04F70}" srcOrd="0" destOrd="0" presId="urn:microsoft.com/office/officeart/2005/8/layout/hierarchy2"/>
    <dgm:cxn modelId="{0DBFCFE0-8F29-4524-BFF7-25BC40D0D59C}" type="presParOf" srcId="{CE808AEC-5645-4437-898B-44AD8E68420B}" destId="{B6072470-354C-44F3-8163-A2C9DC0F4EFB}" srcOrd="0" destOrd="0" presId="urn:microsoft.com/office/officeart/2005/8/layout/hierarchy2"/>
    <dgm:cxn modelId="{DF65A306-1540-48C3-B6DA-699A450E7E98}" type="presParOf" srcId="{B6072470-354C-44F3-8163-A2C9DC0F4EFB}" destId="{1C0C5D31-4232-42C8-B205-0CFDEE0D991F}" srcOrd="0" destOrd="0" presId="urn:microsoft.com/office/officeart/2005/8/layout/hierarchy2"/>
    <dgm:cxn modelId="{1DD7A250-2FFA-4461-9606-864AE2574544}" type="presParOf" srcId="{B6072470-354C-44F3-8163-A2C9DC0F4EFB}" destId="{63895ACC-9051-4142-923C-0AFFD8E579D1}" srcOrd="1" destOrd="0" presId="urn:microsoft.com/office/officeart/2005/8/layout/hierarchy2"/>
    <dgm:cxn modelId="{C5B0750B-5F5C-41AD-BFE9-7D1D24065032}" type="presParOf" srcId="{63895ACC-9051-4142-923C-0AFFD8E579D1}" destId="{868E523B-1016-45B4-8B9C-072EB29C624A}" srcOrd="0" destOrd="0" presId="urn:microsoft.com/office/officeart/2005/8/layout/hierarchy2"/>
    <dgm:cxn modelId="{8CED2A94-1624-4BF8-A5A3-4C9C286D057B}" type="presParOf" srcId="{868E523B-1016-45B4-8B9C-072EB29C624A}" destId="{6E052247-11D9-4CA4-86D2-BC63502011FA}" srcOrd="0" destOrd="0" presId="urn:microsoft.com/office/officeart/2005/8/layout/hierarchy2"/>
    <dgm:cxn modelId="{9AF35217-5ECD-41E8-B9AC-057D3C285138}" type="presParOf" srcId="{63895ACC-9051-4142-923C-0AFFD8E579D1}" destId="{2491B595-DBC4-46F2-A48E-093D52D64B74}" srcOrd="1" destOrd="0" presId="urn:microsoft.com/office/officeart/2005/8/layout/hierarchy2"/>
    <dgm:cxn modelId="{4EC116E5-67FA-4081-9D81-5EE0F27F8396}" type="presParOf" srcId="{2491B595-DBC4-46F2-A48E-093D52D64B74}" destId="{AB88480B-90AA-4491-A3C1-7B8225A05CF8}" srcOrd="0" destOrd="0" presId="urn:microsoft.com/office/officeart/2005/8/layout/hierarchy2"/>
    <dgm:cxn modelId="{51450A21-7E94-44D2-BE95-41B58A876BF1}" type="presParOf" srcId="{2491B595-DBC4-46F2-A48E-093D52D64B74}" destId="{D65AF087-5F3F-49B4-8926-53E09CBA5BAC}" srcOrd="1" destOrd="0" presId="urn:microsoft.com/office/officeart/2005/8/layout/hierarchy2"/>
    <dgm:cxn modelId="{9B173073-54D9-4C57-B41B-789DBBE25182}" type="presParOf" srcId="{D65AF087-5F3F-49B4-8926-53E09CBA5BAC}" destId="{3EBD8BB7-A1B9-4BE2-BE68-2F4B6D0011C6}" srcOrd="0" destOrd="0" presId="urn:microsoft.com/office/officeart/2005/8/layout/hierarchy2"/>
    <dgm:cxn modelId="{DBF7FC82-6D76-4BCD-BF62-562F3446EFF9}" type="presParOf" srcId="{3EBD8BB7-A1B9-4BE2-BE68-2F4B6D0011C6}" destId="{2DCA3DA8-964C-4DB6-A65A-5773CF8854C5}" srcOrd="0" destOrd="0" presId="urn:microsoft.com/office/officeart/2005/8/layout/hierarchy2"/>
    <dgm:cxn modelId="{33F531ED-59A8-4DFE-A482-E9BDDC72DBDF}" type="presParOf" srcId="{D65AF087-5F3F-49B4-8926-53E09CBA5BAC}" destId="{EC19F19C-652B-47F8-AEBA-4CB7C5E0A475}" srcOrd="1" destOrd="0" presId="urn:microsoft.com/office/officeart/2005/8/layout/hierarchy2"/>
    <dgm:cxn modelId="{68604E1F-5CE2-46A5-AEC7-19512D85DAAF}" type="presParOf" srcId="{EC19F19C-652B-47F8-AEBA-4CB7C5E0A475}" destId="{30E33157-09FC-4FEC-AFE5-63DF4AE72992}" srcOrd="0" destOrd="0" presId="urn:microsoft.com/office/officeart/2005/8/layout/hierarchy2"/>
    <dgm:cxn modelId="{9B8BB7CC-4F4F-4EAC-9522-B7192F900454}" type="presParOf" srcId="{EC19F19C-652B-47F8-AEBA-4CB7C5E0A475}" destId="{0BC0A526-C909-4043-92E3-6C8C98AB1457}" srcOrd="1" destOrd="0" presId="urn:microsoft.com/office/officeart/2005/8/layout/hierarchy2"/>
    <dgm:cxn modelId="{6D0EC6A0-9386-45AC-A548-5E3C821FA79B}" type="presParOf" srcId="{D65AF087-5F3F-49B4-8926-53E09CBA5BAC}" destId="{AC434B5C-5871-463A-AD27-3B3C3CF04F70}" srcOrd="2" destOrd="0" presId="urn:microsoft.com/office/officeart/2005/8/layout/hierarchy2"/>
    <dgm:cxn modelId="{9F9B6854-1B55-4D5E-A938-AE0F1FB5059E}" type="presParOf" srcId="{AC434B5C-5871-463A-AD27-3B3C3CF04F70}" destId="{AC620132-39C0-4583-9D8F-30C326416318}" srcOrd="0" destOrd="0" presId="urn:microsoft.com/office/officeart/2005/8/layout/hierarchy2"/>
    <dgm:cxn modelId="{BEE90AC6-6115-4909-B783-D71D2BD603AA}" type="presParOf" srcId="{D65AF087-5F3F-49B4-8926-53E09CBA5BAC}" destId="{6F6508F1-8CFC-47BB-AA92-56F0A8473D8A}" srcOrd="3" destOrd="0" presId="urn:microsoft.com/office/officeart/2005/8/layout/hierarchy2"/>
    <dgm:cxn modelId="{5D7EBD1D-F903-46A1-B774-346C85AF4CB0}" type="presParOf" srcId="{6F6508F1-8CFC-47BB-AA92-56F0A8473D8A}" destId="{937BD396-A034-4B7F-A776-3C24860E68B9}" srcOrd="0" destOrd="0" presId="urn:microsoft.com/office/officeart/2005/8/layout/hierarchy2"/>
    <dgm:cxn modelId="{04A7FB91-FE81-4937-8BD1-E91957F65D62}" type="presParOf" srcId="{6F6508F1-8CFC-47BB-AA92-56F0A8473D8A}" destId="{D90D0304-50DB-49FE-B5B5-FB3036E37B21}" srcOrd="1" destOrd="0" presId="urn:microsoft.com/office/officeart/2005/8/layout/hierarchy2"/>
    <dgm:cxn modelId="{3508DB50-E726-49C7-8FC6-F389D2995138}" type="presParOf" srcId="{63895ACC-9051-4142-923C-0AFFD8E579D1}" destId="{288FFF66-6132-4A06-A7E8-05BE9E91144C}" srcOrd="2" destOrd="0" presId="urn:microsoft.com/office/officeart/2005/8/layout/hierarchy2"/>
    <dgm:cxn modelId="{41496D86-9FA3-495B-8B2F-7F3A13CCC7A6}" type="presParOf" srcId="{288FFF66-6132-4A06-A7E8-05BE9E91144C}" destId="{1B556F63-99D8-48BA-89C0-54932DD3D1AF}" srcOrd="0" destOrd="0" presId="urn:microsoft.com/office/officeart/2005/8/layout/hierarchy2"/>
    <dgm:cxn modelId="{25184E67-4441-4245-B046-3DC0151E893B}" type="presParOf" srcId="{63895ACC-9051-4142-923C-0AFFD8E579D1}" destId="{1A5637C8-5857-48F3-A068-8814CC69F8AA}" srcOrd="3" destOrd="0" presId="urn:microsoft.com/office/officeart/2005/8/layout/hierarchy2"/>
    <dgm:cxn modelId="{4F2690D3-2C8E-42F6-99B5-31622ADB986E}" type="presParOf" srcId="{1A5637C8-5857-48F3-A068-8814CC69F8AA}" destId="{D06FDC7B-D633-4058-8162-626D808AD158}" srcOrd="0" destOrd="0" presId="urn:microsoft.com/office/officeart/2005/8/layout/hierarchy2"/>
    <dgm:cxn modelId="{1D6DE91B-7F3D-4E10-99FC-65D6B2A78C4C}" type="presParOf" srcId="{1A5637C8-5857-48F3-A068-8814CC69F8AA}" destId="{0FAB29F7-0DB4-4F64-BAD6-FE24391A52E9}" srcOrd="1" destOrd="0" presId="urn:microsoft.com/office/officeart/2005/8/layout/hierarchy2"/>
    <dgm:cxn modelId="{ECC2C8BD-91C4-47FC-B934-39F9CB86CFD2}" type="presParOf" srcId="{0FAB29F7-0DB4-4F64-BAD6-FE24391A52E9}" destId="{A8B26B88-52A5-46C0-8D28-A1CDD0C64D5E}" srcOrd="0" destOrd="0" presId="urn:microsoft.com/office/officeart/2005/8/layout/hierarchy2"/>
    <dgm:cxn modelId="{BA6ECF68-DA6D-4CDA-9122-CF4FCDF84145}" type="presParOf" srcId="{A8B26B88-52A5-46C0-8D28-A1CDD0C64D5E}" destId="{3109ED5B-3173-4894-AC8F-4992AA5CFA40}" srcOrd="0" destOrd="0" presId="urn:microsoft.com/office/officeart/2005/8/layout/hierarchy2"/>
    <dgm:cxn modelId="{E0260DC5-79E9-42D0-84A5-15523A3A6F5B}" type="presParOf" srcId="{0FAB29F7-0DB4-4F64-BAD6-FE24391A52E9}" destId="{035891FE-35C0-4123-AAC1-A11A04759EC6}" srcOrd="1" destOrd="0" presId="urn:microsoft.com/office/officeart/2005/8/layout/hierarchy2"/>
    <dgm:cxn modelId="{E57BCCBF-BFBF-47E3-94D2-27F156F7B9C2}" type="presParOf" srcId="{035891FE-35C0-4123-AAC1-A11A04759EC6}" destId="{A9FBF480-C435-4D47-8711-CF0FE0919930}" srcOrd="0" destOrd="0" presId="urn:microsoft.com/office/officeart/2005/8/layout/hierarchy2"/>
    <dgm:cxn modelId="{ED0104F9-B1C8-46F8-A589-7BBA42C114FE}" type="presParOf" srcId="{035891FE-35C0-4123-AAC1-A11A04759EC6}" destId="{48961486-3210-4895-85A8-C086AC660E28}"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6E8A87-79ED-4485-93C4-1E4F5916249A}">
      <dsp:nvSpPr>
        <dsp:cNvPr id="0" name=""/>
        <dsp:cNvSpPr/>
      </dsp:nvSpPr>
      <dsp:spPr>
        <a:xfrm>
          <a:off x="3628857" y="3745"/>
          <a:ext cx="1447948" cy="72397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marL="0" lvl="0" indent="0" algn="ctr" defTabSz="1422400">
            <a:lnSpc>
              <a:spcPct val="90000"/>
            </a:lnSpc>
            <a:spcBef>
              <a:spcPct val="0"/>
            </a:spcBef>
            <a:spcAft>
              <a:spcPct val="35000"/>
            </a:spcAft>
            <a:buNone/>
          </a:pPr>
          <a:r>
            <a:rPr lang="it-IT" sz="3200" kern="1200" dirty="0"/>
            <a:t>‘pro’ </a:t>
          </a:r>
        </a:p>
      </dsp:txBody>
      <dsp:txXfrm>
        <a:off x="3650061" y="24949"/>
        <a:ext cx="1405540" cy="681566"/>
      </dsp:txXfrm>
    </dsp:sp>
    <dsp:sp modelId="{05B38965-5988-4B7C-B2E0-EC3A01D954F1}">
      <dsp:nvSpPr>
        <dsp:cNvPr id="0" name=""/>
        <dsp:cNvSpPr/>
      </dsp:nvSpPr>
      <dsp:spPr>
        <a:xfrm>
          <a:off x="3773652" y="727720"/>
          <a:ext cx="144794" cy="542980"/>
        </a:xfrm>
        <a:custGeom>
          <a:avLst/>
          <a:gdLst/>
          <a:ahLst/>
          <a:cxnLst/>
          <a:rect l="0" t="0" r="0" b="0"/>
          <a:pathLst>
            <a:path>
              <a:moveTo>
                <a:pt x="0" y="0"/>
              </a:moveTo>
              <a:lnTo>
                <a:pt x="0" y="542980"/>
              </a:lnTo>
              <a:lnTo>
                <a:pt x="144794" y="5429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C9E7DA7-431F-4599-B8C7-6297F219B9BC}">
      <dsp:nvSpPr>
        <dsp:cNvPr id="0" name=""/>
        <dsp:cNvSpPr/>
      </dsp:nvSpPr>
      <dsp:spPr>
        <a:xfrm>
          <a:off x="3918447" y="908713"/>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 tIns="8890" rIns="13335" bIns="8890" numCol="1" spcCol="1270" anchor="ctr" anchorCtr="0">
          <a:noAutofit/>
        </a:bodyPr>
        <a:lstStyle/>
        <a:p>
          <a:pPr marL="0" lvl="0" indent="0" algn="ctr" defTabSz="311150">
            <a:lnSpc>
              <a:spcPct val="90000"/>
            </a:lnSpc>
            <a:spcBef>
              <a:spcPct val="0"/>
            </a:spcBef>
            <a:spcAft>
              <a:spcPct val="35000"/>
            </a:spcAft>
            <a:buNone/>
          </a:pPr>
          <a:r>
            <a:rPr lang="it-IT" sz="700" kern="1200" dirty="0"/>
            <a:t>Il debitore può organizzare un piano senza essere pregiudicato da azioni di ‘disturbo’</a:t>
          </a:r>
        </a:p>
      </dsp:txBody>
      <dsp:txXfrm>
        <a:off x="3939651" y="929917"/>
        <a:ext cx="1115951" cy="681566"/>
      </dsp:txXfrm>
    </dsp:sp>
    <dsp:sp modelId="{28DEB3A5-76CF-4AE0-A2D4-1DD8F9CFC9A9}">
      <dsp:nvSpPr>
        <dsp:cNvPr id="0" name=""/>
        <dsp:cNvSpPr/>
      </dsp:nvSpPr>
      <dsp:spPr>
        <a:xfrm>
          <a:off x="3773652" y="727720"/>
          <a:ext cx="144794" cy="1447948"/>
        </a:xfrm>
        <a:custGeom>
          <a:avLst/>
          <a:gdLst/>
          <a:ahLst/>
          <a:cxnLst/>
          <a:rect l="0" t="0" r="0" b="0"/>
          <a:pathLst>
            <a:path>
              <a:moveTo>
                <a:pt x="0" y="0"/>
              </a:moveTo>
              <a:lnTo>
                <a:pt x="0" y="1447948"/>
              </a:lnTo>
              <a:lnTo>
                <a:pt x="144794" y="144794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2C216D4-6025-42E9-8C8E-D4DAFDF0E1CA}">
      <dsp:nvSpPr>
        <dsp:cNvPr id="0" name=""/>
        <dsp:cNvSpPr/>
      </dsp:nvSpPr>
      <dsp:spPr>
        <a:xfrm>
          <a:off x="3918447" y="1813681"/>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 tIns="8890" rIns="13335" bIns="8890" numCol="1" spcCol="1270" anchor="ctr" anchorCtr="0">
          <a:noAutofit/>
        </a:bodyPr>
        <a:lstStyle/>
        <a:p>
          <a:pPr marL="0" lvl="0" indent="0" algn="ctr" defTabSz="311150">
            <a:lnSpc>
              <a:spcPct val="90000"/>
            </a:lnSpc>
            <a:spcBef>
              <a:spcPct val="0"/>
            </a:spcBef>
            <a:spcAft>
              <a:spcPct val="35000"/>
            </a:spcAft>
            <a:buNone/>
          </a:pPr>
          <a:r>
            <a:rPr lang="it-IT" sz="700" kern="1200" dirty="0"/>
            <a:t>Il debitore può impedire, così, che alcuni creditori si dotino all’ultimo minuto di posizioni di favore</a:t>
          </a:r>
        </a:p>
      </dsp:txBody>
      <dsp:txXfrm>
        <a:off x="3939651" y="1834885"/>
        <a:ext cx="1115951" cy="681566"/>
      </dsp:txXfrm>
    </dsp:sp>
    <dsp:sp modelId="{96C184F1-AB97-4A11-B573-CBEB9AA67585}">
      <dsp:nvSpPr>
        <dsp:cNvPr id="0" name=""/>
        <dsp:cNvSpPr/>
      </dsp:nvSpPr>
      <dsp:spPr>
        <a:xfrm>
          <a:off x="3773652" y="727720"/>
          <a:ext cx="144794" cy="2352916"/>
        </a:xfrm>
        <a:custGeom>
          <a:avLst/>
          <a:gdLst/>
          <a:ahLst/>
          <a:cxnLst/>
          <a:rect l="0" t="0" r="0" b="0"/>
          <a:pathLst>
            <a:path>
              <a:moveTo>
                <a:pt x="0" y="0"/>
              </a:moveTo>
              <a:lnTo>
                <a:pt x="0" y="2352916"/>
              </a:lnTo>
              <a:lnTo>
                <a:pt x="144794" y="235291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4ACA636-DD36-4CDC-B029-1999C801D316}">
      <dsp:nvSpPr>
        <dsp:cNvPr id="0" name=""/>
        <dsp:cNvSpPr/>
      </dsp:nvSpPr>
      <dsp:spPr>
        <a:xfrm>
          <a:off x="3918447" y="2718649"/>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 tIns="8890" rIns="13335" bIns="8890" numCol="1" spcCol="1270" anchor="ctr" anchorCtr="0">
          <a:noAutofit/>
        </a:bodyPr>
        <a:lstStyle/>
        <a:p>
          <a:pPr marL="0" lvl="0" indent="0" algn="ctr" defTabSz="311150">
            <a:lnSpc>
              <a:spcPct val="90000"/>
            </a:lnSpc>
            <a:spcBef>
              <a:spcPct val="0"/>
            </a:spcBef>
            <a:spcAft>
              <a:spcPct val="35000"/>
            </a:spcAft>
            <a:buNone/>
          </a:pPr>
          <a:r>
            <a:rPr lang="it-IT" sz="700" kern="1200" dirty="0"/>
            <a:t>Il debitore può stabilizzare l’esposizione debitoria chirografaria</a:t>
          </a:r>
        </a:p>
      </dsp:txBody>
      <dsp:txXfrm>
        <a:off x="3939651" y="2739853"/>
        <a:ext cx="1115951" cy="681566"/>
      </dsp:txXfrm>
    </dsp:sp>
    <dsp:sp modelId="{CAE69BB5-9511-41E7-AAD7-34C34FBC9B12}">
      <dsp:nvSpPr>
        <dsp:cNvPr id="0" name=""/>
        <dsp:cNvSpPr/>
      </dsp:nvSpPr>
      <dsp:spPr>
        <a:xfrm>
          <a:off x="3773652" y="727720"/>
          <a:ext cx="144794" cy="3257884"/>
        </a:xfrm>
        <a:custGeom>
          <a:avLst/>
          <a:gdLst/>
          <a:ahLst/>
          <a:cxnLst/>
          <a:rect l="0" t="0" r="0" b="0"/>
          <a:pathLst>
            <a:path>
              <a:moveTo>
                <a:pt x="0" y="0"/>
              </a:moveTo>
              <a:lnTo>
                <a:pt x="0" y="3257884"/>
              </a:lnTo>
              <a:lnTo>
                <a:pt x="144794" y="325788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7689CB9-AD48-4CE0-8555-DDF5EED60845}">
      <dsp:nvSpPr>
        <dsp:cNvPr id="0" name=""/>
        <dsp:cNvSpPr/>
      </dsp:nvSpPr>
      <dsp:spPr>
        <a:xfrm>
          <a:off x="3918447" y="3623617"/>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 tIns="8890" rIns="13335" bIns="8890" numCol="1" spcCol="1270" anchor="ctr" anchorCtr="0">
          <a:noAutofit/>
        </a:bodyPr>
        <a:lstStyle/>
        <a:p>
          <a:pPr marL="0" lvl="0" indent="0" algn="ctr" defTabSz="311150">
            <a:lnSpc>
              <a:spcPct val="90000"/>
            </a:lnSpc>
            <a:spcBef>
              <a:spcPct val="0"/>
            </a:spcBef>
            <a:spcAft>
              <a:spcPct val="35000"/>
            </a:spcAft>
            <a:buNone/>
          </a:pPr>
          <a:r>
            <a:rPr lang="it-IT" sz="700" kern="1200" dirty="0"/>
            <a:t>Rispetto alla ‘virata’ </a:t>
          </a:r>
          <a:r>
            <a:rPr lang="it-IT" sz="700" kern="1200" dirty="0" err="1"/>
            <a:t>sull’AdR</a:t>
          </a:r>
          <a:r>
            <a:rPr lang="it-IT" sz="700" kern="1200" dirty="0"/>
            <a:t>,  il debitore non è soggetto alla omologazione e non ha tempi stringenti per il pagamento degli estranei</a:t>
          </a:r>
        </a:p>
      </dsp:txBody>
      <dsp:txXfrm>
        <a:off x="3939651" y="3644821"/>
        <a:ext cx="1115951" cy="681566"/>
      </dsp:txXfrm>
    </dsp:sp>
    <dsp:sp modelId="{2BF19210-D81B-43C1-B79F-F7B7C44888FF}">
      <dsp:nvSpPr>
        <dsp:cNvPr id="0" name=""/>
        <dsp:cNvSpPr/>
      </dsp:nvSpPr>
      <dsp:spPr>
        <a:xfrm>
          <a:off x="5438793" y="3745"/>
          <a:ext cx="1447948" cy="72397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marL="0" lvl="0" indent="0" algn="ctr" defTabSz="1422400">
            <a:lnSpc>
              <a:spcPct val="90000"/>
            </a:lnSpc>
            <a:spcBef>
              <a:spcPct val="0"/>
            </a:spcBef>
            <a:spcAft>
              <a:spcPct val="35000"/>
            </a:spcAft>
            <a:buNone/>
          </a:pPr>
          <a:r>
            <a:rPr lang="it-IT" sz="3200" kern="1200" dirty="0"/>
            <a:t>‘contro’</a:t>
          </a:r>
        </a:p>
      </dsp:txBody>
      <dsp:txXfrm>
        <a:off x="5459997" y="24949"/>
        <a:ext cx="1405540" cy="681566"/>
      </dsp:txXfrm>
    </dsp:sp>
    <dsp:sp modelId="{B16D53A7-5CD0-4CE9-821C-1612B6B1C726}">
      <dsp:nvSpPr>
        <dsp:cNvPr id="0" name=""/>
        <dsp:cNvSpPr/>
      </dsp:nvSpPr>
      <dsp:spPr>
        <a:xfrm>
          <a:off x="5583588" y="727720"/>
          <a:ext cx="144794" cy="542980"/>
        </a:xfrm>
        <a:custGeom>
          <a:avLst/>
          <a:gdLst/>
          <a:ahLst/>
          <a:cxnLst/>
          <a:rect l="0" t="0" r="0" b="0"/>
          <a:pathLst>
            <a:path>
              <a:moveTo>
                <a:pt x="0" y="0"/>
              </a:moveTo>
              <a:lnTo>
                <a:pt x="0" y="542980"/>
              </a:lnTo>
              <a:lnTo>
                <a:pt x="144794" y="5429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C8212AE-5984-4F59-A7FF-96AAE2C5F1E8}">
      <dsp:nvSpPr>
        <dsp:cNvPr id="0" name=""/>
        <dsp:cNvSpPr/>
      </dsp:nvSpPr>
      <dsp:spPr>
        <a:xfrm>
          <a:off x="5728383" y="908713"/>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 tIns="8890" rIns="13335" bIns="8890" numCol="1" spcCol="1270" anchor="ctr" anchorCtr="0">
          <a:noAutofit/>
        </a:bodyPr>
        <a:lstStyle/>
        <a:p>
          <a:pPr marL="0" lvl="0" indent="0" algn="ctr" defTabSz="311150">
            <a:lnSpc>
              <a:spcPct val="90000"/>
            </a:lnSpc>
            <a:spcBef>
              <a:spcPct val="0"/>
            </a:spcBef>
            <a:spcAft>
              <a:spcPct val="35000"/>
            </a:spcAft>
            <a:buNone/>
          </a:pPr>
          <a:r>
            <a:rPr lang="it-IT" sz="700" kern="1200" dirty="0"/>
            <a:t>Il debitore non è più il ‘sovrano’ dell’impresa</a:t>
          </a:r>
        </a:p>
      </dsp:txBody>
      <dsp:txXfrm>
        <a:off x="5749587" y="929917"/>
        <a:ext cx="1115951" cy="681566"/>
      </dsp:txXfrm>
    </dsp:sp>
    <dsp:sp modelId="{E3EA135B-291D-40E6-BE08-FBAF9EE7BB2C}">
      <dsp:nvSpPr>
        <dsp:cNvPr id="0" name=""/>
        <dsp:cNvSpPr/>
      </dsp:nvSpPr>
      <dsp:spPr>
        <a:xfrm>
          <a:off x="5583588" y="727720"/>
          <a:ext cx="144794" cy="1447948"/>
        </a:xfrm>
        <a:custGeom>
          <a:avLst/>
          <a:gdLst/>
          <a:ahLst/>
          <a:cxnLst/>
          <a:rect l="0" t="0" r="0" b="0"/>
          <a:pathLst>
            <a:path>
              <a:moveTo>
                <a:pt x="0" y="0"/>
              </a:moveTo>
              <a:lnTo>
                <a:pt x="0" y="1447948"/>
              </a:lnTo>
              <a:lnTo>
                <a:pt x="144794" y="144794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7CA39C0-6D8B-4F5E-8039-74EDEA8F0AC4}">
      <dsp:nvSpPr>
        <dsp:cNvPr id="0" name=""/>
        <dsp:cNvSpPr/>
      </dsp:nvSpPr>
      <dsp:spPr>
        <a:xfrm>
          <a:off x="5728383" y="1813681"/>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 tIns="8890" rIns="13335" bIns="8890" numCol="1" spcCol="1270" anchor="ctr" anchorCtr="0">
          <a:noAutofit/>
        </a:bodyPr>
        <a:lstStyle/>
        <a:p>
          <a:pPr marL="0" lvl="0" indent="0" algn="ctr" defTabSz="311150">
            <a:lnSpc>
              <a:spcPct val="90000"/>
            </a:lnSpc>
            <a:spcBef>
              <a:spcPct val="0"/>
            </a:spcBef>
            <a:spcAft>
              <a:spcPct val="35000"/>
            </a:spcAft>
            <a:buNone/>
          </a:pPr>
          <a:r>
            <a:rPr lang="it-IT" sz="700" kern="1200" dirty="0"/>
            <a:t>La gestione dell’impresa viene ingessata per i limiti del 161 comma 7</a:t>
          </a:r>
        </a:p>
      </dsp:txBody>
      <dsp:txXfrm>
        <a:off x="5749587" y="1834885"/>
        <a:ext cx="1115951" cy="681566"/>
      </dsp:txXfrm>
    </dsp:sp>
    <dsp:sp modelId="{4D737A58-2875-4CFB-BF11-0246BE3DC9BE}">
      <dsp:nvSpPr>
        <dsp:cNvPr id="0" name=""/>
        <dsp:cNvSpPr/>
      </dsp:nvSpPr>
      <dsp:spPr>
        <a:xfrm>
          <a:off x="5583588" y="727720"/>
          <a:ext cx="144794" cy="2352916"/>
        </a:xfrm>
        <a:custGeom>
          <a:avLst/>
          <a:gdLst/>
          <a:ahLst/>
          <a:cxnLst/>
          <a:rect l="0" t="0" r="0" b="0"/>
          <a:pathLst>
            <a:path>
              <a:moveTo>
                <a:pt x="0" y="0"/>
              </a:moveTo>
              <a:lnTo>
                <a:pt x="0" y="2352916"/>
              </a:lnTo>
              <a:lnTo>
                <a:pt x="144794" y="235291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39DCCD8-4BB6-4C88-852F-8DA385C8A683}">
      <dsp:nvSpPr>
        <dsp:cNvPr id="0" name=""/>
        <dsp:cNvSpPr/>
      </dsp:nvSpPr>
      <dsp:spPr>
        <a:xfrm>
          <a:off x="5728383" y="2718649"/>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 tIns="8890" rIns="13335" bIns="8890" numCol="1" spcCol="1270" anchor="ctr" anchorCtr="0">
          <a:noAutofit/>
        </a:bodyPr>
        <a:lstStyle/>
        <a:p>
          <a:pPr marL="0" lvl="0" indent="0" algn="ctr" defTabSz="311150">
            <a:lnSpc>
              <a:spcPct val="90000"/>
            </a:lnSpc>
            <a:spcBef>
              <a:spcPct val="0"/>
            </a:spcBef>
            <a:spcAft>
              <a:spcPct val="35000"/>
            </a:spcAft>
            <a:buNone/>
          </a:pPr>
          <a:r>
            <a:rPr lang="it-IT" sz="700" kern="1200" dirty="0"/>
            <a:t>Nel periodo di </a:t>
          </a:r>
          <a:r>
            <a:rPr lang="it-IT" sz="700" kern="1200" dirty="0" err="1"/>
            <a:t>pre</a:t>
          </a:r>
          <a:r>
            <a:rPr lang="it-IT" sz="700" kern="1200" dirty="0"/>
            <a:t>-CP si applicano tutti i presìdi del 161 </a:t>
          </a:r>
        </a:p>
      </dsp:txBody>
      <dsp:txXfrm>
        <a:off x="5749587" y="2739853"/>
        <a:ext cx="1115951" cy="681566"/>
      </dsp:txXfrm>
    </dsp:sp>
    <dsp:sp modelId="{DC909A36-7798-495C-9159-1E3005FC6F95}">
      <dsp:nvSpPr>
        <dsp:cNvPr id="0" name=""/>
        <dsp:cNvSpPr/>
      </dsp:nvSpPr>
      <dsp:spPr>
        <a:xfrm>
          <a:off x="5583588" y="727720"/>
          <a:ext cx="144794" cy="3257884"/>
        </a:xfrm>
        <a:custGeom>
          <a:avLst/>
          <a:gdLst/>
          <a:ahLst/>
          <a:cxnLst/>
          <a:rect l="0" t="0" r="0" b="0"/>
          <a:pathLst>
            <a:path>
              <a:moveTo>
                <a:pt x="0" y="0"/>
              </a:moveTo>
              <a:lnTo>
                <a:pt x="0" y="3257884"/>
              </a:lnTo>
              <a:lnTo>
                <a:pt x="144794" y="325788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7FFB86D-D6D5-439D-B977-B0F4E50BA71E}">
      <dsp:nvSpPr>
        <dsp:cNvPr id="0" name=""/>
        <dsp:cNvSpPr/>
      </dsp:nvSpPr>
      <dsp:spPr>
        <a:xfrm>
          <a:off x="5728383" y="3623617"/>
          <a:ext cx="1158359" cy="7239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 tIns="8890" rIns="13335" bIns="8890" numCol="1" spcCol="1270" anchor="ctr" anchorCtr="0">
          <a:noAutofit/>
        </a:bodyPr>
        <a:lstStyle/>
        <a:p>
          <a:pPr marL="0" lvl="0" indent="0" algn="ctr" defTabSz="311150">
            <a:lnSpc>
              <a:spcPct val="90000"/>
            </a:lnSpc>
            <a:spcBef>
              <a:spcPct val="0"/>
            </a:spcBef>
            <a:spcAft>
              <a:spcPct val="35000"/>
            </a:spcAft>
            <a:buNone/>
          </a:pPr>
          <a:r>
            <a:rPr lang="it-IT" sz="700" kern="1200" dirty="0"/>
            <a:t>Si perde il beneficio della riservatezza</a:t>
          </a:r>
        </a:p>
      </dsp:txBody>
      <dsp:txXfrm>
        <a:off x="5749587" y="3644821"/>
        <a:ext cx="1115951" cy="6815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0C5D31-4232-42C8-B205-0CFDEE0D991F}">
      <dsp:nvSpPr>
        <dsp:cNvPr id="0" name=""/>
        <dsp:cNvSpPr/>
      </dsp:nvSpPr>
      <dsp:spPr>
        <a:xfrm>
          <a:off x="252061" y="1895742"/>
          <a:ext cx="2634599" cy="1317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kern="1200" dirty="0" err="1"/>
            <a:t>Pre</a:t>
          </a:r>
          <a:r>
            <a:rPr lang="it-IT" sz="1400" kern="1200" dirty="0"/>
            <a:t>-CP</a:t>
          </a:r>
        </a:p>
      </dsp:txBody>
      <dsp:txXfrm>
        <a:off x="290643" y="1934324"/>
        <a:ext cx="2557435" cy="1240135"/>
      </dsp:txXfrm>
    </dsp:sp>
    <dsp:sp modelId="{868E523B-1016-45B4-8B9C-072EB29C624A}">
      <dsp:nvSpPr>
        <dsp:cNvPr id="0" name=""/>
        <dsp:cNvSpPr/>
      </dsp:nvSpPr>
      <dsp:spPr>
        <a:xfrm rot="18770822">
          <a:off x="2638747" y="1959061"/>
          <a:ext cx="1549665" cy="54492"/>
        </a:xfrm>
        <a:custGeom>
          <a:avLst/>
          <a:gdLst/>
          <a:ahLst/>
          <a:cxnLst/>
          <a:rect l="0" t="0" r="0" b="0"/>
          <a:pathLst>
            <a:path>
              <a:moveTo>
                <a:pt x="0" y="27246"/>
              </a:moveTo>
              <a:lnTo>
                <a:pt x="1549665" y="2724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3374838" y="1947565"/>
        <a:ext cx="77483" cy="77483"/>
      </dsp:txXfrm>
    </dsp:sp>
    <dsp:sp modelId="{AB88480B-90AA-4491-A3C1-7B8225A05CF8}">
      <dsp:nvSpPr>
        <dsp:cNvPr id="0" name=""/>
        <dsp:cNvSpPr/>
      </dsp:nvSpPr>
      <dsp:spPr>
        <a:xfrm>
          <a:off x="3940500" y="759571"/>
          <a:ext cx="2634599" cy="1317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kern="1200" dirty="0" err="1"/>
            <a:t>AdR</a:t>
          </a:r>
          <a:endParaRPr lang="it-IT" sz="1400" kern="1200" dirty="0"/>
        </a:p>
      </dsp:txBody>
      <dsp:txXfrm>
        <a:off x="3979082" y="798153"/>
        <a:ext cx="2557435" cy="1240135"/>
      </dsp:txXfrm>
    </dsp:sp>
    <dsp:sp modelId="{3EBD8BB7-A1B9-4BE2-BE68-2F4B6D0011C6}">
      <dsp:nvSpPr>
        <dsp:cNvPr id="0" name=""/>
        <dsp:cNvSpPr/>
      </dsp:nvSpPr>
      <dsp:spPr>
        <a:xfrm rot="19457599">
          <a:off x="6453115" y="1012252"/>
          <a:ext cx="1297807" cy="54492"/>
        </a:xfrm>
        <a:custGeom>
          <a:avLst/>
          <a:gdLst/>
          <a:ahLst/>
          <a:cxnLst/>
          <a:rect l="0" t="0" r="0" b="0"/>
          <a:pathLst>
            <a:path>
              <a:moveTo>
                <a:pt x="0" y="27246"/>
              </a:moveTo>
              <a:lnTo>
                <a:pt x="1297807" y="2724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7069574" y="1007052"/>
        <a:ext cx="64890" cy="64890"/>
      </dsp:txXfrm>
    </dsp:sp>
    <dsp:sp modelId="{30E33157-09FC-4FEC-AFE5-63DF4AE72992}">
      <dsp:nvSpPr>
        <dsp:cNvPr id="0" name=""/>
        <dsp:cNvSpPr/>
      </dsp:nvSpPr>
      <dsp:spPr>
        <a:xfrm>
          <a:off x="7628939" y="2124"/>
          <a:ext cx="2634599" cy="1317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kern="1200" dirty="0"/>
            <a:t>È sicuro il trascinamento degli effetti</a:t>
          </a:r>
        </a:p>
      </dsp:txBody>
      <dsp:txXfrm>
        <a:off x="7667521" y="40706"/>
        <a:ext cx="2557435" cy="1240135"/>
      </dsp:txXfrm>
    </dsp:sp>
    <dsp:sp modelId="{AC434B5C-5871-463A-AD27-3B3C3CF04F70}">
      <dsp:nvSpPr>
        <dsp:cNvPr id="0" name=""/>
        <dsp:cNvSpPr/>
      </dsp:nvSpPr>
      <dsp:spPr>
        <a:xfrm rot="2142401">
          <a:off x="6453115" y="1769699"/>
          <a:ext cx="1297807" cy="54492"/>
        </a:xfrm>
        <a:custGeom>
          <a:avLst/>
          <a:gdLst/>
          <a:ahLst/>
          <a:cxnLst/>
          <a:rect l="0" t="0" r="0" b="0"/>
          <a:pathLst>
            <a:path>
              <a:moveTo>
                <a:pt x="0" y="27246"/>
              </a:moveTo>
              <a:lnTo>
                <a:pt x="1297807" y="2724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7069574" y="1764500"/>
        <a:ext cx="64890" cy="64890"/>
      </dsp:txXfrm>
    </dsp:sp>
    <dsp:sp modelId="{937BD396-A034-4B7F-A776-3C24860E68B9}">
      <dsp:nvSpPr>
        <dsp:cNvPr id="0" name=""/>
        <dsp:cNvSpPr/>
      </dsp:nvSpPr>
      <dsp:spPr>
        <a:xfrm>
          <a:off x="7628939" y="1517019"/>
          <a:ext cx="2634599" cy="1317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kern="1200" dirty="0"/>
            <a:t>Se si qualificano gli </a:t>
          </a:r>
          <a:r>
            <a:rPr lang="it-IT" sz="1400" kern="1200" dirty="0" err="1"/>
            <a:t>AdR</a:t>
          </a:r>
          <a:r>
            <a:rPr lang="it-IT" sz="1400" kern="1200" dirty="0"/>
            <a:t> come procedura concorsuale possono consolidarsi molti atti del </a:t>
          </a:r>
          <a:r>
            <a:rPr lang="it-IT" sz="1400" kern="1200" dirty="0" err="1"/>
            <a:t>pre</a:t>
          </a:r>
          <a:r>
            <a:rPr lang="it-IT" sz="1400" kern="1200" dirty="0"/>
            <a:t>-CP</a:t>
          </a:r>
        </a:p>
      </dsp:txBody>
      <dsp:txXfrm>
        <a:off x="7667521" y="1555601"/>
        <a:ext cx="2557435" cy="1240135"/>
      </dsp:txXfrm>
    </dsp:sp>
    <dsp:sp modelId="{288FFF66-6132-4A06-A7E8-05BE9E91144C}">
      <dsp:nvSpPr>
        <dsp:cNvPr id="0" name=""/>
        <dsp:cNvSpPr/>
      </dsp:nvSpPr>
      <dsp:spPr>
        <a:xfrm rot="2829178">
          <a:off x="2638747" y="3095231"/>
          <a:ext cx="1549665" cy="54492"/>
        </a:xfrm>
        <a:custGeom>
          <a:avLst/>
          <a:gdLst/>
          <a:ahLst/>
          <a:cxnLst/>
          <a:rect l="0" t="0" r="0" b="0"/>
          <a:pathLst>
            <a:path>
              <a:moveTo>
                <a:pt x="0" y="27246"/>
              </a:moveTo>
              <a:lnTo>
                <a:pt x="1549665" y="2724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3374838" y="3083736"/>
        <a:ext cx="77483" cy="77483"/>
      </dsp:txXfrm>
    </dsp:sp>
    <dsp:sp modelId="{D06FDC7B-D633-4058-8162-626D808AD158}">
      <dsp:nvSpPr>
        <dsp:cNvPr id="0" name=""/>
        <dsp:cNvSpPr/>
      </dsp:nvSpPr>
      <dsp:spPr>
        <a:xfrm>
          <a:off x="3940500" y="3031913"/>
          <a:ext cx="2634599" cy="1317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kern="1200" dirty="0"/>
            <a:t>PARP</a:t>
          </a:r>
        </a:p>
      </dsp:txBody>
      <dsp:txXfrm>
        <a:off x="3979082" y="3070495"/>
        <a:ext cx="2557435" cy="1240135"/>
      </dsp:txXfrm>
    </dsp:sp>
    <dsp:sp modelId="{A8B26B88-52A5-46C0-8D28-A1CDD0C64D5E}">
      <dsp:nvSpPr>
        <dsp:cNvPr id="0" name=""/>
        <dsp:cNvSpPr/>
      </dsp:nvSpPr>
      <dsp:spPr>
        <a:xfrm>
          <a:off x="6575099" y="3663317"/>
          <a:ext cx="1053839" cy="54492"/>
        </a:xfrm>
        <a:custGeom>
          <a:avLst/>
          <a:gdLst/>
          <a:ahLst/>
          <a:cxnLst/>
          <a:rect l="0" t="0" r="0" b="0"/>
          <a:pathLst>
            <a:path>
              <a:moveTo>
                <a:pt x="0" y="27246"/>
              </a:moveTo>
              <a:lnTo>
                <a:pt x="1053839" y="2724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7075673" y="3664217"/>
        <a:ext cx="52691" cy="52691"/>
      </dsp:txXfrm>
    </dsp:sp>
    <dsp:sp modelId="{A9FBF480-C435-4D47-8711-CF0FE0919930}">
      <dsp:nvSpPr>
        <dsp:cNvPr id="0" name=""/>
        <dsp:cNvSpPr/>
      </dsp:nvSpPr>
      <dsp:spPr>
        <a:xfrm>
          <a:off x="7628939" y="3031913"/>
          <a:ext cx="2634599" cy="1317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it-IT" sz="1400" kern="1200" dirty="0"/>
            <a:t>È incerta la conservazione degli effetti temporali; si corre il rischio che vi sia stata solo protezione dalle azioni, ma il vantaggio è la libertà negoziale al riparo dal sindacato giudiziale</a:t>
          </a:r>
        </a:p>
      </dsp:txBody>
      <dsp:txXfrm>
        <a:off x="7667521" y="3070495"/>
        <a:ext cx="2557435" cy="124013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DDD5A4-4A32-42E7-BDA9-7BCD3E472EEE}" type="datetimeFigureOut">
              <a:rPr lang="it-IT" smtClean="0"/>
              <a:t>09/07/2020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0B1299-15AC-4F73-A0B1-7900FD05C850}" type="slidenum">
              <a:rPr lang="it-IT" smtClean="0"/>
              <a:t>‹N›</a:t>
            </a:fld>
            <a:endParaRPr lang="it-IT"/>
          </a:p>
        </p:txBody>
      </p:sp>
    </p:spTree>
    <p:extLst>
      <p:ext uri="{BB962C8B-B14F-4D97-AF65-F5344CB8AC3E}">
        <p14:creationId xmlns:p14="http://schemas.microsoft.com/office/powerpoint/2010/main" val="1275689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E1A9E4-94F1-4E8B-AB6E-2311D8003E3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55132B3D-DC15-4F28-A8DF-71D87AD5855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50925A46-CCDE-4467-88AC-1183531F769A}"/>
              </a:ext>
            </a:extLst>
          </p:cNvPr>
          <p:cNvSpPr>
            <a:spLocks noGrp="1"/>
          </p:cNvSpPr>
          <p:nvPr>
            <p:ph type="dt" sz="half" idx="10"/>
          </p:nvPr>
        </p:nvSpPr>
        <p:spPr/>
        <p:txBody>
          <a:bodyPr/>
          <a:lstStyle/>
          <a:p>
            <a:fld id="{B686236B-DAB9-4AC2-BAC1-D231FA0C9F01}" type="datetime1">
              <a:rPr lang="it-IT" smtClean="0"/>
              <a:t>09/07/2020</a:t>
            </a:fld>
            <a:endParaRPr lang="it-IT"/>
          </a:p>
        </p:txBody>
      </p:sp>
      <p:sp>
        <p:nvSpPr>
          <p:cNvPr id="5" name="Segnaposto piè di pagina 4">
            <a:extLst>
              <a:ext uri="{FF2B5EF4-FFF2-40B4-BE49-F238E27FC236}">
                <a16:creationId xmlns:a16="http://schemas.microsoft.com/office/drawing/2014/main" id="{65591794-0EE9-438F-8804-119032C3E45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679A304-6149-4280-BDF0-CCB787C3A27F}"/>
              </a:ext>
            </a:extLst>
          </p:cNvPr>
          <p:cNvSpPr>
            <a:spLocks noGrp="1"/>
          </p:cNvSpPr>
          <p:nvPr>
            <p:ph type="sldNum" sz="quarter" idx="12"/>
          </p:nvPr>
        </p:nvSpPr>
        <p:spPr/>
        <p:txBody>
          <a:bodyPr/>
          <a:lstStyle/>
          <a:p>
            <a:fld id="{20036360-6EB0-47E4-A47E-E5C5BC10EF47}" type="slidenum">
              <a:rPr lang="it-IT" smtClean="0"/>
              <a:t>‹N›</a:t>
            </a:fld>
            <a:endParaRPr lang="it-IT"/>
          </a:p>
        </p:txBody>
      </p:sp>
    </p:spTree>
    <p:extLst>
      <p:ext uri="{BB962C8B-B14F-4D97-AF65-F5344CB8AC3E}">
        <p14:creationId xmlns:p14="http://schemas.microsoft.com/office/powerpoint/2010/main" val="2282730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D23B2E-CC36-4F93-B9D5-7C758D5AF8C8}"/>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93514C5-C9CC-45C8-925B-5352BDECDA8F}"/>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EB65303-68C2-4370-BC45-78C4C664E445}"/>
              </a:ext>
            </a:extLst>
          </p:cNvPr>
          <p:cNvSpPr>
            <a:spLocks noGrp="1"/>
          </p:cNvSpPr>
          <p:nvPr>
            <p:ph type="dt" sz="half" idx="10"/>
          </p:nvPr>
        </p:nvSpPr>
        <p:spPr/>
        <p:txBody>
          <a:bodyPr/>
          <a:lstStyle/>
          <a:p>
            <a:fld id="{01775385-5AD4-491C-AB9C-A1D4109B4CF7}" type="datetime1">
              <a:rPr lang="it-IT" smtClean="0"/>
              <a:t>09/07/2020</a:t>
            </a:fld>
            <a:endParaRPr lang="it-IT"/>
          </a:p>
        </p:txBody>
      </p:sp>
      <p:sp>
        <p:nvSpPr>
          <p:cNvPr id="5" name="Segnaposto piè di pagina 4">
            <a:extLst>
              <a:ext uri="{FF2B5EF4-FFF2-40B4-BE49-F238E27FC236}">
                <a16:creationId xmlns:a16="http://schemas.microsoft.com/office/drawing/2014/main" id="{06D6FA41-144C-4D7D-89F5-6934C697EA1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D797621-BE5A-49F9-BCF9-C960527C08D9}"/>
              </a:ext>
            </a:extLst>
          </p:cNvPr>
          <p:cNvSpPr>
            <a:spLocks noGrp="1"/>
          </p:cNvSpPr>
          <p:nvPr>
            <p:ph type="sldNum" sz="quarter" idx="12"/>
          </p:nvPr>
        </p:nvSpPr>
        <p:spPr/>
        <p:txBody>
          <a:bodyPr/>
          <a:lstStyle/>
          <a:p>
            <a:fld id="{20036360-6EB0-47E4-A47E-E5C5BC10EF47}" type="slidenum">
              <a:rPr lang="it-IT" smtClean="0"/>
              <a:t>‹N›</a:t>
            </a:fld>
            <a:endParaRPr lang="it-IT"/>
          </a:p>
        </p:txBody>
      </p:sp>
    </p:spTree>
    <p:extLst>
      <p:ext uri="{BB962C8B-B14F-4D97-AF65-F5344CB8AC3E}">
        <p14:creationId xmlns:p14="http://schemas.microsoft.com/office/powerpoint/2010/main" val="270545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434B3E8E-FFB7-45D5-904D-A919ED19329F}"/>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A69AFC0-4397-4E5B-A7AB-61F1F9BB4D5B}"/>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D9F6FA7-193B-491E-A865-EA94A436DC81}"/>
              </a:ext>
            </a:extLst>
          </p:cNvPr>
          <p:cNvSpPr>
            <a:spLocks noGrp="1"/>
          </p:cNvSpPr>
          <p:nvPr>
            <p:ph type="dt" sz="half" idx="10"/>
          </p:nvPr>
        </p:nvSpPr>
        <p:spPr/>
        <p:txBody>
          <a:bodyPr/>
          <a:lstStyle/>
          <a:p>
            <a:fld id="{D5C326AC-840D-42FD-97F5-5E6957F63D5D}" type="datetime1">
              <a:rPr lang="it-IT" smtClean="0"/>
              <a:t>09/07/2020</a:t>
            </a:fld>
            <a:endParaRPr lang="it-IT"/>
          </a:p>
        </p:txBody>
      </p:sp>
      <p:sp>
        <p:nvSpPr>
          <p:cNvPr id="5" name="Segnaposto piè di pagina 4">
            <a:extLst>
              <a:ext uri="{FF2B5EF4-FFF2-40B4-BE49-F238E27FC236}">
                <a16:creationId xmlns:a16="http://schemas.microsoft.com/office/drawing/2014/main" id="{CAFECE15-B1D2-4669-8118-A33939EE2B0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CE05C54-2FFB-4484-AEE4-4A533842F8F7}"/>
              </a:ext>
            </a:extLst>
          </p:cNvPr>
          <p:cNvSpPr>
            <a:spLocks noGrp="1"/>
          </p:cNvSpPr>
          <p:nvPr>
            <p:ph type="sldNum" sz="quarter" idx="12"/>
          </p:nvPr>
        </p:nvSpPr>
        <p:spPr/>
        <p:txBody>
          <a:bodyPr/>
          <a:lstStyle/>
          <a:p>
            <a:fld id="{20036360-6EB0-47E4-A47E-E5C5BC10EF47}" type="slidenum">
              <a:rPr lang="it-IT" smtClean="0"/>
              <a:t>‹N›</a:t>
            </a:fld>
            <a:endParaRPr lang="it-IT"/>
          </a:p>
        </p:txBody>
      </p:sp>
    </p:spTree>
    <p:extLst>
      <p:ext uri="{BB962C8B-B14F-4D97-AF65-F5344CB8AC3E}">
        <p14:creationId xmlns:p14="http://schemas.microsoft.com/office/powerpoint/2010/main" val="3567706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717D1B-0C22-482A-8258-5C0E03469BA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E298D5B-5CDC-4B88-86CC-FED794DA5BC6}"/>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B77941E-F062-4EC8-A4ED-6B2B09824C50}"/>
              </a:ext>
            </a:extLst>
          </p:cNvPr>
          <p:cNvSpPr>
            <a:spLocks noGrp="1"/>
          </p:cNvSpPr>
          <p:nvPr>
            <p:ph type="dt" sz="half" idx="10"/>
          </p:nvPr>
        </p:nvSpPr>
        <p:spPr/>
        <p:txBody>
          <a:bodyPr/>
          <a:lstStyle/>
          <a:p>
            <a:fld id="{426A2839-21A8-4AC8-BD8C-B22F741A7BB7}" type="datetime1">
              <a:rPr lang="it-IT" smtClean="0"/>
              <a:t>09/07/2020</a:t>
            </a:fld>
            <a:endParaRPr lang="it-IT"/>
          </a:p>
        </p:txBody>
      </p:sp>
      <p:sp>
        <p:nvSpPr>
          <p:cNvPr id="5" name="Segnaposto piè di pagina 4">
            <a:extLst>
              <a:ext uri="{FF2B5EF4-FFF2-40B4-BE49-F238E27FC236}">
                <a16:creationId xmlns:a16="http://schemas.microsoft.com/office/drawing/2014/main" id="{7CFF415E-516A-478C-BD29-BBEAC2EC562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74E019F-105A-42C1-88F1-2E485341D76F}"/>
              </a:ext>
            </a:extLst>
          </p:cNvPr>
          <p:cNvSpPr>
            <a:spLocks noGrp="1"/>
          </p:cNvSpPr>
          <p:nvPr>
            <p:ph type="sldNum" sz="quarter" idx="12"/>
          </p:nvPr>
        </p:nvSpPr>
        <p:spPr/>
        <p:txBody>
          <a:bodyPr/>
          <a:lstStyle/>
          <a:p>
            <a:fld id="{20036360-6EB0-47E4-A47E-E5C5BC10EF47}" type="slidenum">
              <a:rPr lang="it-IT" smtClean="0"/>
              <a:t>‹N›</a:t>
            </a:fld>
            <a:endParaRPr lang="it-IT"/>
          </a:p>
        </p:txBody>
      </p:sp>
    </p:spTree>
    <p:extLst>
      <p:ext uri="{BB962C8B-B14F-4D97-AF65-F5344CB8AC3E}">
        <p14:creationId xmlns:p14="http://schemas.microsoft.com/office/powerpoint/2010/main" val="730340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3B4AFF-9591-4519-96A0-0D248CA061AB}"/>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70C7188-4660-4262-B25D-34136174F8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346E795F-F572-433D-A745-D5124416767B}"/>
              </a:ext>
            </a:extLst>
          </p:cNvPr>
          <p:cNvSpPr>
            <a:spLocks noGrp="1"/>
          </p:cNvSpPr>
          <p:nvPr>
            <p:ph type="dt" sz="half" idx="10"/>
          </p:nvPr>
        </p:nvSpPr>
        <p:spPr/>
        <p:txBody>
          <a:bodyPr/>
          <a:lstStyle/>
          <a:p>
            <a:fld id="{3F8BCF9D-E74B-4D1B-A5F2-8170451E159E}" type="datetime1">
              <a:rPr lang="it-IT" smtClean="0"/>
              <a:t>09/07/2020</a:t>
            </a:fld>
            <a:endParaRPr lang="it-IT"/>
          </a:p>
        </p:txBody>
      </p:sp>
      <p:sp>
        <p:nvSpPr>
          <p:cNvPr id="5" name="Segnaposto piè di pagina 4">
            <a:extLst>
              <a:ext uri="{FF2B5EF4-FFF2-40B4-BE49-F238E27FC236}">
                <a16:creationId xmlns:a16="http://schemas.microsoft.com/office/drawing/2014/main" id="{86FCA6C8-02D2-4C50-B216-5950E5018D3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4ACC871-05D7-4880-BD8F-FDBBEE1BA231}"/>
              </a:ext>
            </a:extLst>
          </p:cNvPr>
          <p:cNvSpPr>
            <a:spLocks noGrp="1"/>
          </p:cNvSpPr>
          <p:nvPr>
            <p:ph type="sldNum" sz="quarter" idx="12"/>
          </p:nvPr>
        </p:nvSpPr>
        <p:spPr/>
        <p:txBody>
          <a:bodyPr/>
          <a:lstStyle/>
          <a:p>
            <a:fld id="{20036360-6EB0-47E4-A47E-E5C5BC10EF47}" type="slidenum">
              <a:rPr lang="it-IT" smtClean="0"/>
              <a:t>‹N›</a:t>
            </a:fld>
            <a:endParaRPr lang="it-IT"/>
          </a:p>
        </p:txBody>
      </p:sp>
    </p:spTree>
    <p:extLst>
      <p:ext uri="{BB962C8B-B14F-4D97-AF65-F5344CB8AC3E}">
        <p14:creationId xmlns:p14="http://schemas.microsoft.com/office/powerpoint/2010/main" val="3513163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3052C2-9495-428C-A044-A066CCA48E1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6A6D238-7F10-45CC-A923-AFF31CFCB80B}"/>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D266A3A-1112-4B0B-BB37-599988580306}"/>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AB4524A3-2F73-45CA-AF90-0904E84070AC}"/>
              </a:ext>
            </a:extLst>
          </p:cNvPr>
          <p:cNvSpPr>
            <a:spLocks noGrp="1"/>
          </p:cNvSpPr>
          <p:nvPr>
            <p:ph type="dt" sz="half" idx="10"/>
          </p:nvPr>
        </p:nvSpPr>
        <p:spPr/>
        <p:txBody>
          <a:bodyPr/>
          <a:lstStyle/>
          <a:p>
            <a:fld id="{F88A962F-A084-4542-9E03-3D46E27C9ACD}" type="datetime1">
              <a:rPr lang="it-IT" smtClean="0"/>
              <a:t>09/07/2020</a:t>
            </a:fld>
            <a:endParaRPr lang="it-IT"/>
          </a:p>
        </p:txBody>
      </p:sp>
      <p:sp>
        <p:nvSpPr>
          <p:cNvPr id="6" name="Segnaposto piè di pagina 5">
            <a:extLst>
              <a:ext uri="{FF2B5EF4-FFF2-40B4-BE49-F238E27FC236}">
                <a16:creationId xmlns:a16="http://schemas.microsoft.com/office/drawing/2014/main" id="{F1F31C8B-20A8-4B2A-AE02-D5C909A0684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EDEE040-2E53-4276-AE85-91F9D129A313}"/>
              </a:ext>
            </a:extLst>
          </p:cNvPr>
          <p:cNvSpPr>
            <a:spLocks noGrp="1"/>
          </p:cNvSpPr>
          <p:nvPr>
            <p:ph type="sldNum" sz="quarter" idx="12"/>
          </p:nvPr>
        </p:nvSpPr>
        <p:spPr/>
        <p:txBody>
          <a:bodyPr/>
          <a:lstStyle/>
          <a:p>
            <a:fld id="{20036360-6EB0-47E4-A47E-E5C5BC10EF47}" type="slidenum">
              <a:rPr lang="it-IT" smtClean="0"/>
              <a:t>‹N›</a:t>
            </a:fld>
            <a:endParaRPr lang="it-IT"/>
          </a:p>
        </p:txBody>
      </p:sp>
    </p:spTree>
    <p:extLst>
      <p:ext uri="{BB962C8B-B14F-4D97-AF65-F5344CB8AC3E}">
        <p14:creationId xmlns:p14="http://schemas.microsoft.com/office/powerpoint/2010/main" val="1584279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6737DE-C212-47D7-8C9F-44FA4781F100}"/>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AA2FF22-9F82-4A43-8B7F-222531A5E3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34F95BA8-5D90-4E2F-B54D-BB18C0BA2594}"/>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AFDD562A-CB6C-4A6E-A6A1-2A433FB68D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70164B87-90D8-4FE9-9AE0-EF4F7664EE18}"/>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D97C17CC-DC71-4E4E-A795-341DB5380DBD}"/>
              </a:ext>
            </a:extLst>
          </p:cNvPr>
          <p:cNvSpPr>
            <a:spLocks noGrp="1"/>
          </p:cNvSpPr>
          <p:nvPr>
            <p:ph type="dt" sz="half" idx="10"/>
          </p:nvPr>
        </p:nvSpPr>
        <p:spPr/>
        <p:txBody>
          <a:bodyPr/>
          <a:lstStyle/>
          <a:p>
            <a:fld id="{1A25843A-8C83-4787-AF3C-D2579F5DBE5A}" type="datetime1">
              <a:rPr lang="it-IT" smtClean="0"/>
              <a:t>09/07/2020</a:t>
            </a:fld>
            <a:endParaRPr lang="it-IT"/>
          </a:p>
        </p:txBody>
      </p:sp>
      <p:sp>
        <p:nvSpPr>
          <p:cNvPr id="8" name="Segnaposto piè di pagina 7">
            <a:extLst>
              <a:ext uri="{FF2B5EF4-FFF2-40B4-BE49-F238E27FC236}">
                <a16:creationId xmlns:a16="http://schemas.microsoft.com/office/drawing/2014/main" id="{84C6C752-1748-41ED-B029-2007643E4767}"/>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9568073F-BAF0-45DE-99E3-57D1288F568B}"/>
              </a:ext>
            </a:extLst>
          </p:cNvPr>
          <p:cNvSpPr>
            <a:spLocks noGrp="1"/>
          </p:cNvSpPr>
          <p:nvPr>
            <p:ph type="sldNum" sz="quarter" idx="12"/>
          </p:nvPr>
        </p:nvSpPr>
        <p:spPr/>
        <p:txBody>
          <a:bodyPr/>
          <a:lstStyle/>
          <a:p>
            <a:fld id="{20036360-6EB0-47E4-A47E-E5C5BC10EF47}" type="slidenum">
              <a:rPr lang="it-IT" smtClean="0"/>
              <a:t>‹N›</a:t>
            </a:fld>
            <a:endParaRPr lang="it-IT"/>
          </a:p>
        </p:txBody>
      </p:sp>
    </p:spTree>
    <p:extLst>
      <p:ext uri="{BB962C8B-B14F-4D97-AF65-F5344CB8AC3E}">
        <p14:creationId xmlns:p14="http://schemas.microsoft.com/office/powerpoint/2010/main" val="3973994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A6B27F-884A-4A48-A15F-3434FE2BEBE8}"/>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EFA7539-1B68-467E-BFBE-4A1209D1FB54}"/>
              </a:ext>
            </a:extLst>
          </p:cNvPr>
          <p:cNvSpPr>
            <a:spLocks noGrp="1"/>
          </p:cNvSpPr>
          <p:nvPr>
            <p:ph type="dt" sz="half" idx="10"/>
          </p:nvPr>
        </p:nvSpPr>
        <p:spPr/>
        <p:txBody>
          <a:bodyPr/>
          <a:lstStyle/>
          <a:p>
            <a:fld id="{55FB30C1-8BE5-4BA6-8197-231D492FD237}" type="datetime1">
              <a:rPr lang="it-IT" smtClean="0"/>
              <a:t>09/07/2020</a:t>
            </a:fld>
            <a:endParaRPr lang="it-IT"/>
          </a:p>
        </p:txBody>
      </p:sp>
      <p:sp>
        <p:nvSpPr>
          <p:cNvPr id="4" name="Segnaposto piè di pagina 3">
            <a:extLst>
              <a:ext uri="{FF2B5EF4-FFF2-40B4-BE49-F238E27FC236}">
                <a16:creationId xmlns:a16="http://schemas.microsoft.com/office/drawing/2014/main" id="{3003B463-2D45-4442-8971-B4B968D2CE12}"/>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1469CEEA-E3B8-4324-95B1-31540AA072A4}"/>
              </a:ext>
            </a:extLst>
          </p:cNvPr>
          <p:cNvSpPr>
            <a:spLocks noGrp="1"/>
          </p:cNvSpPr>
          <p:nvPr>
            <p:ph type="sldNum" sz="quarter" idx="12"/>
          </p:nvPr>
        </p:nvSpPr>
        <p:spPr/>
        <p:txBody>
          <a:bodyPr/>
          <a:lstStyle/>
          <a:p>
            <a:fld id="{20036360-6EB0-47E4-A47E-E5C5BC10EF47}" type="slidenum">
              <a:rPr lang="it-IT" smtClean="0"/>
              <a:t>‹N›</a:t>
            </a:fld>
            <a:endParaRPr lang="it-IT"/>
          </a:p>
        </p:txBody>
      </p:sp>
    </p:spTree>
    <p:extLst>
      <p:ext uri="{BB962C8B-B14F-4D97-AF65-F5344CB8AC3E}">
        <p14:creationId xmlns:p14="http://schemas.microsoft.com/office/powerpoint/2010/main" val="2782930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23B2192-895E-411F-A79A-5AE061514C08}"/>
              </a:ext>
            </a:extLst>
          </p:cNvPr>
          <p:cNvSpPr>
            <a:spLocks noGrp="1"/>
          </p:cNvSpPr>
          <p:nvPr>
            <p:ph type="dt" sz="half" idx="10"/>
          </p:nvPr>
        </p:nvSpPr>
        <p:spPr/>
        <p:txBody>
          <a:bodyPr/>
          <a:lstStyle/>
          <a:p>
            <a:fld id="{EC0DC7CF-A3AA-4E83-BFB2-ABF649B2C1FF}" type="datetime1">
              <a:rPr lang="it-IT" smtClean="0"/>
              <a:t>09/07/2020</a:t>
            </a:fld>
            <a:endParaRPr lang="it-IT"/>
          </a:p>
        </p:txBody>
      </p:sp>
      <p:sp>
        <p:nvSpPr>
          <p:cNvPr id="3" name="Segnaposto piè di pagina 2">
            <a:extLst>
              <a:ext uri="{FF2B5EF4-FFF2-40B4-BE49-F238E27FC236}">
                <a16:creationId xmlns:a16="http://schemas.microsoft.com/office/drawing/2014/main" id="{B4A0B33E-6C8B-44DB-8A7E-8872F371E186}"/>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3CE3240C-2B85-4A33-95F0-9362E87A05CC}"/>
              </a:ext>
            </a:extLst>
          </p:cNvPr>
          <p:cNvSpPr>
            <a:spLocks noGrp="1"/>
          </p:cNvSpPr>
          <p:nvPr>
            <p:ph type="sldNum" sz="quarter" idx="12"/>
          </p:nvPr>
        </p:nvSpPr>
        <p:spPr/>
        <p:txBody>
          <a:bodyPr/>
          <a:lstStyle/>
          <a:p>
            <a:fld id="{20036360-6EB0-47E4-A47E-E5C5BC10EF47}" type="slidenum">
              <a:rPr lang="it-IT" smtClean="0"/>
              <a:t>‹N›</a:t>
            </a:fld>
            <a:endParaRPr lang="it-IT"/>
          </a:p>
        </p:txBody>
      </p:sp>
    </p:spTree>
    <p:extLst>
      <p:ext uri="{BB962C8B-B14F-4D97-AF65-F5344CB8AC3E}">
        <p14:creationId xmlns:p14="http://schemas.microsoft.com/office/powerpoint/2010/main" val="4084419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013EAA-68AA-42D7-888E-C48F1D6D440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1DC557C-0C01-440D-9BFA-1457060869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DB2D3C2B-5840-4B11-92CA-FEF438F059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A72F778-EB7B-45FB-89CE-9E4544BEF6A5}"/>
              </a:ext>
            </a:extLst>
          </p:cNvPr>
          <p:cNvSpPr>
            <a:spLocks noGrp="1"/>
          </p:cNvSpPr>
          <p:nvPr>
            <p:ph type="dt" sz="half" idx="10"/>
          </p:nvPr>
        </p:nvSpPr>
        <p:spPr/>
        <p:txBody>
          <a:bodyPr/>
          <a:lstStyle/>
          <a:p>
            <a:fld id="{D38A1622-BEA4-44E0-9621-1B9BB936C1C2}" type="datetime1">
              <a:rPr lang="it-IT" smtClean="0"/>
              <a:t>09/07/2020</a:t>
            </a:fld>
            <a:endParaRPr lang="it-IT"/>
          </a:p>
        </p:txBody>
      </p:sp>
      <p:sp>
        <p:nvSpPr>
          <p:cNvPr id="6" name="Segnaposto piè di pagina 5">
            <a:extLst>
              <a:ext uri="{FF2B5EF4-FFF2-40B4-BE49-F238E27FC236}">
                <a16:creationId xmlns:a16="http://schemas.microsoft.com/office/drawing/2014/main" id="{A522F8BF-F4F5-405D-867A-82F6B901F8F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2AEA262-5505-4466-9582-759C9DE2812E}"/>
              </a:ext>
            </a:extLst>
          </p:cNvPr>
          <p:cNvSpPr>
            <a:spLocks noGrp="1"/>
          </p:cNvSpPr>
          <p:nvPr>
            <p:ph type="sldNum" sz="quarter" idx="12"/>
          </p:nvPr>
        </p:nvSpPr>
        <p:spPr/>
        <p:txBody>
          <a:bodyPr/>
          <a:lstStyle/>
          <a:p>
            <a:fld id="{20036360-6EB0-47E4-A47E-E5C5BC10EF47}" type="slidenum">
              <a:rPr lang="it-IT" smtClean="0"/>
              <a:t>‹N›</a:t>
            </a:fld>
            <a:endParaRPr lang="it-IT"/>
          </a:p>
        </p:txBody>
      </p:sp>
    </p:spTree>
    <p:extLst>
      <p:ext uri="{BB962C8B-B14F-4D97-AF65-F5344CB8AC3E}">
        <p14:creationId xmlns:p14="http://schemas.microsoft.com/office/powerpoint/2010/main" val="1998188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3EC41C-E9B8-4891-BF7D-1974AAD89B5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01016336-E8DD-4840-B755-CA706060C9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003213C8-5D47-45CB-A471-E59BC022AB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F5D77DFB-C77F-43B7-A2AE-D2AB09446E11}"/>
              </a:ext>
            </a:extLst>
          </p:cNvPr>
          <p:cNvSpPr>
            <a:spLocks noGrp="1"/>
          </p:cNvSpPr>
          <p:nvPr>
            <p:ph type="dt" sz="half" idx="10"/>
          </p:nvPr>
        </p:nvSpPr>
        <p:spPr/>
        <p:txBody>
          <a:bodyPr/>
          <a:lstStyle/>
          <a:p>
            <a:fld id="{EC8A96D6-5C75-4094-BA46-A213E5B72ECE}" type="datetime1">
              <a:rPr lang="it-IT" smtClean="0"/>
              <a:t>09/07/2020</a:t>
            </a:fld>
            <a:endParaRPr lang="it-IT"/>
          </a:p>
        </p:txBody>
      </p:sp>
      <p:sp>
        <p:nvSpPr>
          <p:cNvPr id="6" name="Segnaposto piè di pagina 5">
            <a:extLst>
              <a:ext uri="{FF2B5EF4-FFF2-40B4-BE49-F238E27FC236}">
                <a16:creationId xmlns:a16="http://schemas.microsoft.com/office/drawing/2014/main" id="{8976DC5C-265B-4E33-9B0E-8A89A079BB4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B8E3F76-E33F-42CE-8550-962AFCA18871}"/>
              </a:ext>
            </a:extLst>
          </p:cNvPr>
          <p:cNvSpPr>
            <a:spLocks noGrp="1"/>
          </p:cNvSpPr>
          <p:nvPr>
            <p:ph type="sldNum" sz="quarter" idx="12"/>
          </p:nvPr>
        </p:nvSpPr>
        <p:spPr/>
        <p:txBody>
          <a:bodyPr/>
          <a:lstStyle/>
          <a:p>
            <a:fld id="{20036360-6EB0-47E4-A47E-E5C5BC10EF47}" type="slidenum">
              <a:rPr lang="it-IT" smtClean="0"/>
              <a:t>‹N›</a:t>
            </a:fld>
            <a:endParaRPr lang="it-IT"/>
          </a:p>
        </p:txBody>
      </p:sp>
    </p:spTree>
    <p:extLst>
      <p:ext uri="{BB962C8B-B14F-4D97-AF65-F5344CB8AC3E}">
        <p14:creationId xmlns:p14="http://schemas.microsoft.com/office/powerpoint/2010/main" val="3460507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7B9314AE-20FB-43CA-8179-07EFAAB68F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C08958E-5077-4180-A92F-0A79E37005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54F24F3-3A6E-4EA3-8C4F-D1009D3B40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D3F1A8-D920-40A2-8783-F080299D7E4F}" type="datetime1">
              <a:rPr lang="it-IT" smtClean="0"/>
              <a:t>09/07/2020</a:t>
            </a:fld>
            <a:endParaRPr lang="it-IT"/>
          </a:p>
        </p:txBody>
      </p:sp>
      <p:sp>
        <p:nvSpPr>
          <p:cNvPr id="5" name="Segnaposto piè di pagina 4">
            <a:extLst>
              <a:ext uri="{FF2B5EF4-FFF2-40B4-BE49-F238E27FC236}">
                <a16:creationId xmlns:a16="http://schemas.microsoft.com/office/drawing/2014/main" id="{B834EB07-4B23-49F4-B4F9-BCC3E61D30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621D607C-9288-421B-A05F-B8EE4451FA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036360-6EB0-47E4-A47E-E5C5BC10EF47}" type="slidenum">
              <a:rPr lang="it-IT" smtClean="0"/>
              <a:t>‹N›</a:t>
            </a:fld>
            <a:endParaRPr lang="it-IT"/>
          </a:p>
        </p:txBody>
      </p:sp>
    </p:spTree>
    <p:extLst>
      <p:ext uri="{BB962C8B-B14F-4D97-AF65-F5344CB8AC3E}">
        <p14:creationId xmlns:p14="http://schemas.microsoft.com/office/powerpoint/2010/main" val="9767690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normattiva.it/uri-res/N2Ls?urn:nir:stato:regio.decreto:1942;267" TargetMode="External"/><Relationship Id="rId2" Type="http://schemas.openxmlformats.org/officeDocument/2006/relationships/hyperlink" Target="http://www.normattiva.it/uri-res/N2Ls?urn:nir:stato:regio.decreto:1942-03-16;267"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EB1AE6-057F-40A1-BCFD-74A066A124DA}"/>
              </a:ext>
            </a:extLst>
          </p:cNvPr>
          <p:cNvSpPr>
            <a:spLocks noGrp="1"/>
          </p:cNvSpPr>
          <p:nvPr>
            <p:ph type="ctrTitle"/>
          </p:nvPr>
        </p:nvSpPr>
        <p:spPr/>
        <p:txBody>
          <a:bodyPr/>
          <a:lstStyle/>
          <a:p>
            <a:r>
              <a:rPr lang="it-IT" dirty="0"/>
              <a:t>Piani e accordi in fase di Emergenza Covid-19</a:t>
            </a:r>
          </a:p>
        </p:txBody>
      </p:sp>
      <p:sp>
        <p:nvSpPr>
          <p:cNvPr id="3" name="Sottotitolo 2">
            <a:extLst>
              <a:ext uri="{FF2B5EF4-FFF2-40B4-BE49-F238E27FC236}">
                <a16:creationId xmlns:a16="http://schemas.microsoft.com/office/drawing/2014/main" id="{4960BF7C-A132-4A5B-86CE-CDECF5210D97}"/>
              </a:ext>
            </a:extLst>
          </p:cNvPr>
          <p:cNvSpPr>
            <a:spLocks noGrp="1"/>
          </p:cNvSpPr>
          <p:nvPr>
            <p:ph type="subTitle" idx="1"/>
          </p:nvPr>
        </p:nvSpPr>
        <p:spPr/>
        <p:txBody>
          <a:bodyPr/>
          <a:lstStyle/>
          <a:p>
            <a:endParaRPr lang="it-IT" dirty="0"/>
          </a:p>
          <a:p>
            <a:r>
              <a:rPr lang="it-IT" dirty="0"/>
              <a:t>Udine, Webinar, 10 luglio 2020</a:t>
            </a:r>
          </a:p>
          <a:p>
            <a:r>
              <a:rPr lang="it-IT" sz="1400" dirty="0"/>
              <a:t>Prof. Avv. Massimo Fabiani </a:t>
            </a:r>
          </a:p>
        </p:txBody>
      </p:sp>
      <p:sp>
        <p:nvSpPr>
          <p:cNvPr id="4" name="Segnaposto numero diapositiva 3">
            <a:extLst>
              <a:ext uri="{FF2B5EF4-FFF2-40B4-BE49-F238E27FC236}">
                <a16:creationId xmlns:a16="http://schemas.microsoft.com/office/drawing/2014/main" id="{9AFA624D-D023-4EE4-A81F-E16F1842E838}"/>
              </a:ext>
            </a:extLst>
          </p:cNvPr>
          <p:cNvSpPr>
            <a:spLocks noGrp="1"/>
          </p:cNvSpPr>
          <p:nvPr>
            <p:ph type="sldNum" sz="quarter" idx="12"/>
          </p:nvPr>
        </p:nvSpPr>
        <p:spPr/>
        <p:txBody>
          <a:bodyPr/>
          <a:lstStyle/>
          <a:p>
            <a:fld id="{20036360-6EB0-47E4-A47E-E5C5BC10EF47}" type="slidenum">
              <a:rPr lang="it-IT" smtClean="0"/>
              <a:t>1</a:t>
            </a:fld>
            <a:endParaRPr lang="it-IT"/>
          </a:p>
        </p:txBody>
      </p:sp>
    </p:spTree>
    <p:extLst>
      <p:ext uri="{BB962C8B-B14F-4D97-AF65-F5344CB8AC3E}">
        <p14:creationId xmlns:p14="http://schemas.microsoft.com/office/powerpoint/2010/main" val="1216813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CCA35A-74FA-419E-A8E6-25DCCE5B99DA}"/>
              </a:ext>
            </a:extLst>
          </p:cNvPr>
          <p:cNvSpPr>
            <a:spLocks noGrp="1"/>
          </p:cNvSpPr>
          <p:nvPr>
            <p:ph type="title"/>
          </p:nvPr>
        </p:nvSpPr>
        <p:spPr/>
        <p:txBody>
          <a:bodyPr/>
          <a:lstStyle/>
          <a:p>
            <a:pPr algn="ctr"/>
            <a:r>
              <a:rPr lang="it-IT" dirty="0"/>
              <a:t>La (possibile) </a:t>
            </a:r>
            <a:r>
              <a:rPr lang="it-IT" i="1" dirty="0"/>
              <a:t>ratio</a:t>
            </a:r>
            <a:r>
              <a:rPr lang="it-IT" dirty="0"/>
              <a:t> della norma</a:t>
            </a:r>
          </a:p>
        </p:txBody>
      </p:sp>
      <p:sp>
        <p:nvSpPr>
          <p:cNvPr id="3" name="Segnaposto contenuto 2">
            <a:extLst>
              <a:ext uri="{FF2B5EF4-FFF2-40B4-BE49-F238E27FC236}">
                <a16:creationId xmlns:a16="http://schemas.microsoft.com/office/drawing/2014/main" id="{0B275F50-0C50-4C20-A6AE-D30E3CB063BD}"/>
              </a:ext>
            </a:extLst>
          </p:cNvPr>
          <p:cNvSpPr>
            <a:spLocks noGrp="1"/>
          </p:cNvSpPr>
          <p:nvPr>
            <p:ph idx="1"/>
          </p:nvPr>
        </p:nvSpPr>
        <p:spPr/>
        <p:txBody>
          <a:bodyPr>
            <a:normAutofit fontScale="92500" lnSpcReduction="10000"/>
          </a:bodyPr>
          <a:lstStyle/>
          <a:p>
            <a:r>
              <a:rPr lang="it-IT" dirty="0"/>
              <a:t>Per cercare di capire il significato della nuova norma occorre ricordare che in questa fase di Emergenza Covid-19 sia gli studiosi che gli operatori economici avevano ipotizzato le più variegate soluzioni transitorie per dare respiro alle imprese, dalle più sofisticate alle più sgangherate.</a:t>
            </a:r>
          </a:p>
          <a:p>
            <a:r>
              <a:rPr lang="it-IT" dirty="0"/>
              <a:t>Il Governo ha preferito evitare un nuovo procedimento, ha applicato un cerotto alla infezione con l’improcedibilità dei ricorsi per fallimento ed ha poi pensato ad una uscita dal </a:t>
            </a:r>
            <a:r>
              <a:rPr lang="it-IT" dirty="0" err="1"/>
              <a:t>pre</a:t>
            </a:r>
            <a:r>
              <a:rPr lang="it-IT" dirty="0"/>
              <a:t>-concordato diversa dal CP o dagli </a:t>
            </a:r>
            <a:r>
              <a:rPr lang="it-IT" dirty="0" err="1"/>
              <a:t>AdR</a:t>
            </a:r>
            <a:r>
              <a:rPr lang="it-IT" dirty="0"/>
              <a:t>.</a:t>
            </a:r>
          </a:p>
          <a:p>
            <a:r>
              <a:rPr lang="it-IT" dirty="0"/>
              <a:t>Anziché prevedere una moratoria ‘ad hoc’ o un simulacro di ‘amministrazione controllata’, ha utilizzato lo strumento già vigente del </a:t>
            </a:r>
            <a:r>
              <a:rPr lang="it-IT" dirty="0" err="1"/>
              <a:t>pre</a:t>
            </a:r>
            <a:r>
              <a:rPr lang="it-IT" dirty="0"/>
              <a:t>-concordato come strumento di protezione di un PAR.</a:t>
            </a:r>
          </a:p>
          <a:p>
            <a:r>
              <a:rPr lang="it-IT" dirty="0"/>
              <a:t>Da qui la definizione di </a:t>
            </a:r>
            <a:r>
              <a:rPr lang="it-IT" u="sng" dirty="0"/>
              <a:t>piano attestato di risanamento protetto </a:t>
            </a:r>
            <a:r>
              <a:rPr lang="it-IT" dirty="0"/>
              <a:t>(PARP)</a:t>
            </a:r>
          </a:p>
        </p:txBody>
      </p:sp>
      <p:sp>
        <p:nvSpPr>
          <p:cNvPr id="4" name="Segnaposto numero diapositiva 3">
            <a:extLst>
              <a:ext uri="{FF2B5EF4-FFF2-40B4-BE49-F238E27FC236}">
                <a16:creationId xmlns:a16="http://schemas.microsoft.com/office/drawing/2014/main" id="{47B5C764-AD01-4F5E-B108-C9BFE412BB59}"/>
              </a:ext>
            </a:extLst>
          </p:cNvPr>
          <p:cNvSpPr>
            <a:spLocks noGrp="1"/>
          </p:cNvSpPr>
          <p:nvPr>
            <p:ph type="sldNum" sz="quarter" idx="12"/>
          </p:nvPr>
        </p:nvSpPr>
        <p:spPr/>
        <p:txBody>
          <a:bodyPr/>
          <a:lstStyle/>
          <a:p>
            <a:fld id="{20036360-6EB0-47E4-A47E-E5C5BC10EF47}" type="slidenum">
              <a:rPr lang="it-IT" smtClean="0"/>
              <a:t>10</a:t>
            </a:fld>
            <a:endParaRPr lang="it-IT"/>
          </a:p>
        </p:txBody>
      </p:sp>
    </p:spTree>
    <p:extLst>
      <p:ext uri="{BB962C8B-B14F-4D97-AF65-F5344CB8AC3E}">
        <p14:creationId xmlns:p14="http://schemas.microsoft.com/office/powerpoint/2010/main" val="653835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5927F3-D9D1-49B3-B407-DACF699881F8}"/>
              </a:ext>
            </a:extLst>
          </p:cNvPr>
          <p:cNvSpPr>
            <a:spLocks noGrp="1"/>
          </p:cNvSpPr>
          <p:nvPr>
            <p:ph type="title"/>
          </p:nvPr>
        </p:nvSpPr>
        <p:spPr/>
        <p:txBody>
          <a:bodyPr/>
          <a:lstStyle/>
          <a:p>
            <a:pPr algn="ctr"/>
            <a:r>
              <a:rPr lang="it-IT" dirty="0"/>
              <a:t>L’interpretazione «debole»</a:t>
            </a:r>
          </a:p>
        </p:txBody>
      </p:sp>
      <p:sp>
        <p:nvSpPr>
          <p:cNvPr id="3" name="Segnaposto contenuto 2">
            <a:extLst>
              <a:ext uri="{FF2B5EF4-FFF2-40B4-BE49-F238E27FC236}">
                <a16:creationId xmlns:a16="http://schemas.microsoft.com/office/drawing/2014/main" id="{9CF7C800-A9BF-43F7-A1E6-74B1D4F2D82B}"/>
              </a:ext>
            </a:extLst>
          </p:cNvPr>
          <p:cNvSpPr>
            <a:spLocks noGrp="1"/>
          </p:cNvSpPr>
          <p:nvPr>
            <p:ph idx="1"/>
          </p:nvPr>
        </p:nvSpPr>
        <p:spPr/>
        <p:txBody>
          <a:bodyPr>
            <a:normAutofit fontScale="85000" lnSpcReduction="20000"/>
          </a:bodyPr>
          <a:lstStyle/>
          <a:p>
            <a:r>
              <a:rPr lang="it-IT" dirty="0"/>
              <a:t>Nessuno discute che a legislazione invariata il debitore dopo aver depositato la domanda di cui al 161 comma 6, possa rinunciarvi e concludere un accordo con i creditori e predisporre un PAR (anche non pubblicato sul registro imprese)</a:t>
            </a:r>
          </a:p>
          <a:p>
            <a:r>
              <a:rPr lang="it-IT" dirty="0"/>
              <a:t>Alla rinuncia consegue la dichiarazione di improcedibilità della domanda e, di riflesso, secondo la lettura corrente più diffusa, la perdita di efficacia degli effetti prodottisi ai sensi degli art. 168 e 169 LF </a:t>
            </a:r>
            <a:r>
              <a:rPr lang="it-IT" i="1" dirty="0"/>
              <a:t>ex </a:t>
            </a:r>
            <a:r>
              <a:rPr lang="it-IT" i="1" dirty="0" err="1"/>
              <a:t>tunc</a:t>
            </a:r>
            <a:endParaRPr lang="it-IT" i="1" dirty="0"/>
          </a:p>
          <a:p>
            <a:r>
              <a:rPr lang="it-IT" dirty="0"/>
              <a:t>Nulla esclude una domanda ‘piena’ di CP o di </a:t>
            </a:r>
            <a:r>
              <a:rPr lang="it-IT" dirty="0" err="1"/>
              <a:t>AdR</a:t>
            </a:r>
            <a:r>
              <a:rPr lang="it-IT" dirty="0"/>
              <a:t> ma con una nuova data di riferimento</a:t>
            </a:r>
          </a:p>
          <a:p>
            <a:r>
              <a:rPr lang="it-IT" dirty="0"/>
              <a:t>Tuttavia, venute meno le protezioni, il nuovo PAR (cioè a regime </a:t>
            </a:r>
            <a:r>
              <a:rPr lang="it-IT" i="1" dirty="0"/>
              <a:t>ante</a:t>
            </a:r>
            <a:r>
              <a:rPr lang="it-IT" dirty="0"/>
              <a:t> 7 giugno 2020) si pone in concorrenza con eventuali ricorsi per fallimento e soltanto dimostrando che il PAR ha rimosso lo stato di insolvenza, si può evitare il fallimento</a:t>
            </a:r>
          </a:p>
          <a:p>
            <a:r>
              <a:rPr lang="it-IT" u="sng" dirty="0"/>
              <a:t>Di per sé, il comma 5-bis non sembra aggiungere nulla al diritto vigente</a:t>
            </a:r>
          </a:p>
        </p:txBody>
      </p:sp>
      <p:sp>
        <p:nvSpPr>
          <p:cNvPr id="4" name="Segnaposto numero diapositiva 3">
            <a:extLst>
              <a:ext uri="{FF2B5EF4-FFF2-40B4-BE49-F238E27FC236}">
                <a16:creationId xmlns:a16="http://schemas.microsoft.com/office/drawing/2014/main" id="{2E246508-D0ED-4B9C-A583-28B93965D80D}"/>
              </a:ext>
            </a:extLst>
          </p:cNvPr>
          <p:cNvSpPr>
            <a:spLocks noGrp="1"/>
          </p:cNvSpPr>
          <p:nvPr>
            <p:ph type="sldNum" sz="quarter" idx="12"/>
          </p:nvPr>
        </p:nvSpPr>
        <p:spPr/>
        <p:txBody>
          <a:bodyPr/>
          <a:lstStyle/>
          <a:p>
            <a:fld id="{20036360-6EB0-47E4-A47E-E5C5BC10EF47}" type="slidenum">
              <a:rPr lang="it-IT" smtClean="0"/>
              <a:t>11</a:t>
            </a:fld>
            <a:endParaRPr lang="it-IT"/>
          </a:p>
        </p:txBody>
      </p:sp>
    </p:spTree>
    <p:extLst>
      <p:ext uri="{BB962C8B-B14F-4D97-AF65-F5344CB8AC3E}">
        <p14:creationId xmlns:p14="http://schemas.microsoft.com/office/powerpoint/2010/main" val="26417338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87E2A9-349D-43DF-921D-8B8736439544}"/>
              </a:ext>
            </a:extLst>
          </p:cNvPr>
          <p:cNvSpPr>
            <a:spLocks noGrp="1"/>
          </p:cNvSpPr>
          <p:nvPr>
            <p:ph type="title"/>
          </p:nvPr>
        </p:nvSpPr>
        <p:spPr/>
        <p:txBody>
          <a:bodyPr/>
          <a:lstStyle/>
          <a:p>
            <a:pPr algn="ctr"/>
            <a:r>
              <a:rPr lang="it-IT" dirty="0"/>
              <a:t>L’interpretazione «forte»</a:t>
            </a:r>
          </a:p>
        </p:txBody>
      </p:sp>
      <p:sp>
        <p:nvSpPr>
          <p:cNvPr id="3" name="Segnaposto contenuto 2">
            <a:extLst>
              <a:ext uri="{FF2B5EF4-FFF2-40B4-BE49-F238E27FC236}">
                <a16:creationId xmlns:a16="http://schemas.microsoft.com/office/drawing/2014/main" id="{11ADE9C5-FF69-4E43-989A-5D13F8A0A598}"/>
              </a:ext>
            </a:extLst>
          </p:cNvPr>
          <p:cNvSpPr>
            <a:spLocks noGrp="1"/>
          </p:cNvSpPr>
          <p:nvPr>
            <p:ph idx="1"/>
          </p:nvPr>
        </p:nvSpPr>
        <p:spPr/>
        <p:txBody>
          <a:bodyPr>
            <a:normAutofit fontScale="85000" lnSpcReduction="10000"/>
          </a:bodyPr>
          <a:lstStyle/>
          <a:p>
            <a:r>
              <a:rPr lang="it-IT" dirty="0"/>
              <a:t>Rispetto alla relazione CP → </a:t>
            </a:r>
            <a:r>
              <a:rPr lang="it-IT" dirty="0" err="1"/>
              <a:t>AdR</a:t>
            </a:r>
            <a:r>
              <a:rPr lang="it-IT" dirty="0"/>
              <a:t> o alla relazione </a:t>
            </a:r>
            <a:r>
              <a:rPr lang="it-IT" dirty="0" err="1"/>
              <a:t>AdR</a:t>
            </a:r>
            <a:r>
              <a:rPr lang="it-IT" dirty="0"/>
              <a:t> →CP, in passato avevo usato il termine ‘</a:t>
            </a:r>
            <a:r>
              <a:rPr lang="it-IT" u="sng" dirty="0"/>
              <a:t>passerella</a:t>
            </a:r>
            <a:r>
              <a:rPr lang="it-IT" dirty="0"/>
              <a:t>’ e ciò al fine di verificare quali effetti del primo procedimento si trascinassero nel secondo; le maggiori criticità si avvertivano quando gli effetti del primo procedimento fossero più ampi ed è proprio questa l’ipotesi che può ricorrere nel comma 5-bis</a:t>
            </a:r>
          </a:p>
          <a:p>
            <a:r>
              <a:rPr lang="it-IT" dirty="0"/>
              <a:t>Con riguardo al PARP </a:t>
            </a:r>
            <a:r>
              <a:rPr lang="it-IT" i="1" dirty="0"/>
              <a:t>post</a:t>
            </a:r>
            <a:r>
              <a:rPr lang="it-IT" dirty="0"/>
              <a:t> </a:t>
            </a:r>
            <a:r>
              <a:rPr lang="it-IT" dirty="0" err="1"/>
              <a:t>pre</a:t>
            </a:r>
            <a:r>
              <a:rPr lang="it-IT" dirty="0"/>
              <a:t>-CP si è già usata l’espressione ‘porte girevoli’, ma a me pare che sia più consona l’aggiunta del lemma «protetto» per dare densità ad un significato e cioè di una possibile interpretazione ‘forte’ del nuovo PAR</a:t>
            </a:r>
          </a:p>
          <a:p>
            <a:r>
              <a:rPr lang="it-IT" dirty="0"/>
              <a:t>Se si è scelto di confezionare una disposizione che dice esattamente ciò che già oggi accade, delle due, l’una: (i) o si addebita al Governo una totale ignoranza; (ii) o si prova a suggerire una interpretazione forte della norma.</a:t>
            </a:r>
          </a:p>
          <a:p>
            <a:r>
              <a:rPr lang="it-IT" dirty="0"/>
              <a:t>La norma </a:t>
            </a:r>
            <a:r>
              <a:rPr lang="it-IT" i="1" dirty="0" err="1"/>
              <a:t>minus</a:t>
            </a:r>
            <a:r>
              <a:rPr lang="it-IT" i="1" dirty="0"/>
              <a:t> dixit </a:t>
            </a:r>
            <a:r>
              <a:rPr lang="it-IT" i="1" dirty="0" err="1"/>
              <a:t>quam</a:t>
            </a:r>
            <a:r>
              <a:rPr lang="it-IT" i="1" dirty="0"/>
              <a:t> </a:t>
            </a:r>
            <a:r>
              <a:rPr lang="it-IT" i="1" dirty="0" err="1"/>
              <a:t>voluit</a:t>
            </a:r>
            <a:r>
              <a:rPr lang="it-IT" dirty="0"/>
              <a:t>. Ciò vuol dire che alcuni degli effetti generati dal comma 6 art. 161 non decadono </a:t>
            </a:r>
            <a:r>
              <a:rPr lang="it-IT" i="1" dirty="0"/>
              <a:t>ex </a:t>
            </a:r>
            <a:r>
              <a:rPr lang="it-IT" i="1" dirty="0" err="1"/>
              <a:t>tunc</a:t>
            </a:r>
            <a:r>
              <a:rPr lang="it-IT" dirty="0"/>
              <a:t>.</a:t>
            </a:r>
          </a:p>
        </p:txBody>
      </p:sp>
      <p:sp>
        <p:nvSpPr>
          <p:cNvPr id="4" name="Segnaposto numero diapositiva 3">
            <a:extLst>
              <a:ext uri="{FF2B5EF4-FFF2-40B4-BE49-F238E27FC236}">
                <a16:creationId xmlns:a16="http://schemas.microsoft.com/office/drawing/2014/main" id="{E0F305A6-61FB-477E-80DD-B5FF9DF41EA6}"/>
              </a:ext>
            </a:extLst>
          </p:cNvPr>
          <p:cNvSpPr>
            <a:spLocks noGrp="1"/>
          </p:cNvSpPr>
          <p:nvPr>
            <p:ph type="sldNum" sz="quarter" idx="12"/>
          </p:nvPr>
        </p:nvSpPr>
        <p:spPr/>
        <p:txBody>
          <a:bodyPr/>
          <a:lstStyle/>
          <a:p>
            <a:fld id="{20036360-6EB0-47E4-A47E-E5C5BC10EF47}" type="slidenum">
              <a:rPr lang="it-IT" smtClean="0"/>
              <a:t>12</a:t>
            </a:fld>
            <a:endParaRPr lang="it-IT"/>
          </a:p>
        </p:txBody>
      </p:sp>
    </p:spTree>
    <p:extLst>
      <p:ext uri="{BB962C8B-B14F-4D97-AF65-F5344CB8AC3E}">
        <p14:creationId xmlns:p14="http://schemas.microsoft.com/office/powerpoint/2010/main" val="1840879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413661-A0DC-4F3F-81B0-3201C0E8BDD0}"/>
              </a:ext>
            </a:extLst>
          </p:cNvPr>
          <p:cNvSpPr>
            <a:spLocks noGrp="1"/>
          </p:cNvSpPr>
          <p:nvPr>
            <p:ph type="title"/>
          </p:nvPr>
        </p:nvSpPr>
        <p:spPr/>
        <p:txBody>
          <a:bodyPr/>
          <a:lstStyle/>
          <a:p>
            <a:pPr algn="ctr"/>
            <a:r>
              <a:rPr lang="it-IT" dirty="0"/>
              <a:t>Le protezioni «forti»</a:t>
            </a:r>
          </a:p>
        </p:txBody>
      </p:sp>
      <p:sp>
        <p:nvSpPr>
          <p:cNvPr id="3" name="Segnaposto contenuto 2">
            <a:extLst>
              <a:ext uri="{FF2B5EF4-FFF2-40B4-BE49-F238E27FC236}">
                <a16:creationId xmlns:a16="http://schemas.microsoft.com/office/drawing/2014/main" id="{A2EBB951-A0EE-41DC-8405-EBA582502D28}"/>
              </a:ext>
            </a:extLst>
          </p:cNvPr>
          <p:cNvSpPr>
            <a:spLocks noGrp="1"/>
          </p:cNvSpPr>
          <p:nvPr>
            <p:ph idx="1"/>
          </p:nvPr>
        </p:nvSpPr>
        <p:spPr/>
        <p:txBody>
          <a:bodyPr>
            <a:normAutofit lnSpcReduction="10000"/>
          </a:bodyPr>
          <a:lstStyle/>
          <a:p>
            <a:r>
              <a:rPr lang="it-IT" dirty="0"/>
              <a:t>1. la data di riferimento rispetto alla situazione debitoria è quella della domanda di </a:t>
            </a:r>
            <a:r>
              <a:rPr lang="it-IT" dirty="0" err="1"/>
              <a:t>pre</a:t>
            </a:r>
            <a:r>
              <a:rPr lang="it-IT" dirty="0"/>
              <a:t>-CP (esempio: l’ammontare dei crediti chirografari va calcolato al giorno del 161 comma 6-169 LF)</a:t>
            </a:r>
          </a:p>
          <a:p>
            <a:r>
              <a:rPr lang="it-IT" dirty="0"/>
              <a:t>2. i titoli di prelazione conseguiti nei 90 giorni </a:t>
            </a:r>
            <a:r>
              <a:rPr lang="it-IT" i="1" dirty="0"/>
              <a:t>ante</a:t>
            </a:r>
            <a:r>
              <a:rPr lang="it-IT" dirty="0"/>
              <a:t> </a:t>
            </a:r>
            <a:r>
              <a:rPr lang="it-IT" dirty="0" err="1"/>
              <a:t>pre</a:t>
            </a:r>
            <a:r>
              <a:rPr lang="it-IT" dirty="0"/>
              <a:t>-CP e tutti quelli successivi non vanno considerati ai fini delle trattative fra debitore e creditori</a:t>
            </a:r>
          </a:p>
          <a:p>
            <a:r>
              <a:rPr lang="it-IT" dirty="0"/>
              <a:t>3. tutte le eventuali azioni esecutive e cautelari iniziate restano improcedibili e i creditori debbono riavviarle non appena viene dichiarato improcedibile il </a:t>
            </a:r>
            <a:r>
              <a:rPr lang="it-IT" dirty="0" err="1"/>
              <a:t>pre</a:t>
            </a:r>
            <a:r>
              <a:rPr lang="it-IT" dirty="0"/>
              <a:t>-CP o </a:t>
            </a:r>
            <a:r>
              <a:rPr lang="it-IT" dirty="0" err="1"/>
              <a:t>l’AdR</a:t>
            </a:r>
            <a:endParaRPr lang="it-IT" dirty="0"/>
          </a:p>
          <a:p>
            <a:r>
              <a:rPr lang="it-IT" dirty="0"/>
              <a:t>4. tutti gli atti compiuti restano efficaci se sono state soddisfatte le regole del 161 comma 7 LF</a:t>
            </a:r>
          </a:p>
        </p:txBody>
      </p:sp>
      <p:sp>
        <p:nvSpPr>
          <p:cNvPr id="4" name="Segnaposto numero diapositiva 3">
            <a:extLst>
              <a:ext uri="{FF2B5EF4-FFF2-40B4-BE49-F238E27FC236}">
                <a16:creationId xmlns:a16="http://schemas.microsoft.com/office/drawing/2014/main" id="{7B9D5D4F-6103-41B7-B4D3-15426AB78234}"/>
              </a:ext>
            </a:extLst>
          </p:cNvPr>
          <p:cNvSpPr>
            <a:spLocks noGrp="1"/>
          </p:cNvSpPr>
          <p:nvPr>
            <p:ph type="sldNum" sz="quarter" idx="12"/>
          </p:nvPr>
        </p:nvSpPr>
        <p:spPr/>
        <p:txBody>
          <a:bodyPr/>
          <a:lstStyle/>
          <a:p>
            <a:fld id="{20036360-6EB0-47E4-A47E-E5C5BC10EF47}" type="slidenum">
              <a:rPr lang="it-IT" smtClean="0"/>
              <a:t>13</a:t>
            </a:fld>
            <a:endParaRPr lang="it-IT"/>
          </a:p>
        </p:txBody>
      </p:sp>
    </p:spTree>
    <p:extLst>
      <p:ext uri="{BB962C8B-B14F-4D97-AF65-F5344CB8AC3E}">
        <p14:creationId xmlns:p14="http://schemas.microsoft.com/office/powerpoint/2010/main" val="3543713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A4AEC0-4547-43C3-BF91-CD6C7E262802}"/>
              </a:ext>
            </a:extLst>
          </p:cNvPr>
          <p:cNvSpPr>
            <a:spLocks noGrp="1"/>
          </p:cNvSpPr>
          <p:nvPr>
            <p:ph type="title"/>
          </p:nvPr>
        </p:nvSpPr>
        <p:spPr/>
        <p:txBody>
          <a:bodyPr/>
          <a:lstStyle/>
          <a:p>
            <a:pPr algn="ctr"/>
            <a:r>
              <a:rPr lang="it-IT" dirty="0"/>
              <a:t>Le protezioni «deboli»</a:t>
            </a:r>
          </a:p>
        </p:txBody>
      </p:sp>
      <p:sp>
        <p:nvSpPr>
          <p:cNvPr id="3" name="Segnaposto contenuto 2">
            <a:extLst>
              <a:ext uri="{FF2B5EF4-FFF2-40B4-BE49-F238E27FC236}">
                <a16:creationId xmlns:a16="http://schemas.microsoft.com/office/drawing/2014/main" id="{B912B662-860A-405C-8040-4BA7A777C09C}"/>
              </a:ext>
            </a:extLst>
          </p:cNvPr>
          <p:cNvSpPr>
            <a:spLocks noGrp="1"/>
          </p:cNvSpPr>
          <p:nvPr>
            <p:ph idx="1"/>
          </p:nvPr>
        </p:nvSpPr>
        <p:spPr/>
        <p:txBody>
          <a:bodyPr/>
          <a:lstStyle/>
          <a:p>
            <a:r>
              <a:rPr lang="it-IT" dirty="0"/>
              <a:t>I contratti sospesi </a:t>
            </a:r>
            <a:r>
              <a:rPr lang="it-IT" i="1" dirty="0"/>
              <a:t>ex</a:t>
            </a:r>
            <a:r>
              <a:rPr lang="it-IT" dirty="0"/>
              <a:t> art. 169-bis LF riprendono effetto dalla dichiarazione di improcedibilità</a:t>
            </a:r>
          </a:p>
          <a:p>
            <a:r>
              <a:rPr lang="it-IT" dirty="0"/>
              <a:t>Ove il contratto pendente fosse stato sciolto (previa autorizzazione, cosa che la LF consente a differenza dell’art. 97 CCII), secondo i principi generali lo scioglimento dovrebbe produrre effetti anche extra-concorso, ma in questo caso per evitare condotte opportunistiche il diritto all’indennizzo sarà un diritto di credito ‘pieno’ che il debitore dovrà negoziare nel PARP</a:t>
            </a:r>
          </a:p>
        </p:txBody>
      </p:sp>
      <p:sp>
        <p:nvSpPr>
          <p:cNvPr id="4" name="Segnaposto numero diapositiva 3">
            <a:extLst>
              <a:ext uri="{FF2B5EF4-FFF2-40B4-BE49-F238E27FC236}">
                <a16:creationId xmlns:a16="http://schemas.microsoft.com/office/drawing/2014/main" id="{70777415-64FE-4E09-A030-4DE3FF0E4AF9}"/>
              </a:ext>
            </a:extLst>
          </p:cNvPr>
          <p:cNvSpPr>
            <a:spLocks noGrp="1"/>
          </p:cNvSpPr>
          <p:nvPr>
            <p:ph type="sldNum" sz="quarter" idx="12"/>
          </p:nvPr>
        </p:nvSpPr>
        <p:spPr/>
        <p:txBody>
          <a:bodyPr/>
          <a:lstStyle/>
          <a:p>
            <a:fld id="{20036360-6EB0-47E4-A47E-E5C5BC10EF47}" type="slidenum">
              <a:rPr lang="it-IT" smtClean="0"/>
              <a:t>14</a:t>
            </a:fld>
            <a:endParaRPr lang="it-IT"/>
          </a:p>
        </p:txBody>
      </p:sp>
    </p:spTree>
    <p:extLst>
      <p:ext uri="{BB962C8B-B14F-4D97-AF65-F5344CB8AC3E}">
        <p14:creationId xmlns:p14="http://schemas.microsoft.com/office/powerpoint/2010/main" val="2222080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F30A07-C525-4BA4-8045-A116FD076EE0}"/>
              </a:ext>
            </a:extLst>
          </p:cNvPr>
          <p:cNvSpPr>
            <a:spLocks noGrp="1"/>
          </p:cNvSpPr>
          <p:nvPr>
            <p:ph type="title"/>
          </p:nvPr>
        </p:nvSpPr>
        <p:spPr/>
        <p:txBody>
          <a:bodyPr/>
          <a:lstStyle/>
          <a:p>
            <a:pPr algn="ctr"/>
            <a:r>
              <a:rPr lang="it-IT" dirty="0"/>
              <a:t>Le protezioni recessive</a:t>
            </a:r>
          </a:p>
        </p:txBody>
      </p:sp>
      <p:sp>
        <p:nvSpPr>
          <p:cNvPr id="3" name="Segnaposto contenuto 2">
            <a:extLst>
              <a:ext uri="{FF2B5EF4-FFF2-40B4-BE49-F238E27FC236}">
                <a16:creationId xmlns:a16="http://schemas.microsoft.com/office/drawing/2014/main" id="{8F52FFEA-19EE-48E8-A83A-F9CB0B4119B0}"/>
              </a:ext>
            </a:extLst>
          </p:cNvPr>
          <p:cNvSpPr>
            <a:spLocks noGrp="1"/>
          </p:cNvSpPr>
          <p:nvPr>
            <p:ph idx="1"/>
          </p:nvPr>
        </p:nvSpPr>
        <p:spPr/>
        <p:txBody>
          <a:bodyPr/>
          <a:lstStyle/>
          <a:p>
            <a:r>
              <a:rPr lang="it-IT" dirty="0"/>
              <a:t>Sul presupposto che il PARP non è una procedura concorsuale, i crediti maturati durante procedura e non pagati (ai fini delle negoziazioni) non possono essere considerati prededucibili, ma i creditori possono comunque pretenderne l’integrale pagamento perché non c’è più il concorso formale</a:t>
            </a:r>
          </a:p>
          <a:p>
            <a:r>
              <a:rPr lang="it-IT" dirty="0"/>
              <a:t>Parimenti, i finanziamenti concessi col beneficio della prededuzione, non sono prededucibili formalmente nel PARP ma i creditori possono comunque pretenderne l’integrale pagamento perché non c’è più il concorso formale e possono far valere le garanzia assunte </a:t>
            </a:r>
          </a:p>
        </p:txBody>
      </p:sp>
      <p:sp>
        <p:nvSpPr>
          <p:cNvPr id="4" name="Segnaposto numero diapositiva 3">
            <a:extLst>
              <a:ext uri="{FF2B5EF4-FFF2-40B4-BE49-F238E27FC236}">
                <a16:creationId xmlns:a16="http://schemas.microsoft.com/office/drawing/2014/main" id="{ABB646E7-E581-4F8B-8BE2-82BE99AA6B21}"/>
              </a:ext>
            </a:extLst>
          </p:cNvPr>
          <p:cNvSpPr>
            <a:spLocks noGrp="1"/>
          </p:cNvSpPr>
          <p:nvPr>
            <p:ph type="sldNum" sz="quarter" idx="12"/>
          </p:nvPr>
        </p:nvSpPr>
        <p:spPr/>
        <p:txBody>
          <a:bodyPr/>
          <a:lstStyle/>
          <a:p>
            <a:fld id="{20036360-6EB0-47E4-A47E-E5C5BC10EF47}" type="slidenum">
              <a:rPr lang="it-IT" smtClean="0"/>
              <a:t>15</a:t>
            </a:fld>
            <a:endParaRPr lang="it-IT"/>
          </a:p>
        </p:txBody>
      </p:sp>
    </p:spTree>
    <p:extLst>
      <p:ext uri="{BB962C8B-B14F-4D97-AF65-F5344CB8AC3E}">
        <p14:creationId xmlns:p14="http://schemas.microsoft.com/office/powerpoint/2010/main" val="36663345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E6E52A-B84B-4005-8093-3FF154282A90}"/>
              </a:ext>
            </a:extLst>
          </p:cNvPr>
          <p:cNvSpPr>
            <a:spLocks noGrp="1"/>
          </p:cNvSpPr>
          <p:nvPr>
            <p:ph type="title"/>
          </p:nvPr>
        </p:nvSpPr>
        <p:spPr/>
        <p:txBody>
          <a:bodyPr/>
          <a:lstStyle/>
          <a:p>
            <a:pPr algn="ctr"/>
            <a:r>
              <a:rPr lang="it-IT" dirty="0"/>
              <a:t>Lo spettro temporale di applicazione</a:t>
            </a:r>
          </a:p>
        </p:txBody>
      </p:sp>
      <p:sp>
        <p:nvSpPr>
          <p:cNvPr id="3" name="Segnaposto contenuto 2">
            <a:extLst>
              <a:ext uri="{FF2B5EF4-FFF2-40B4-BE49-F238E27FC236}">
                <a16:creationId xmlns:a16="http://schemas.microsoft.com/office/drawing/2014/main" id="{19740DA7-F578-4C06-BE89-E44EC35694A0}"/>
              </a:ext>
            </a:extLst>
          </p:cNvPr>
          <p:cNvSpPr>
            <a:spLocks noGrp="1"/>
          </p:cNvSpPr>
          <p:nvPr>
            <p:ph idx="1"/>
          </p:nvPr>
        </p:nvSpPr>
        <p:spPr/>
        <p:txBody>
          <a:bodyPr/>
          <a:lstStyle/>
          <a:p>
            <a:r>
              <a:rPr lang="it-IT" dirty="0"/>
              <a:t>Il PARP potrà essere applicato sino al 31 dicembre 2021, tuttavia si fonda sulla domanda di cui all’art. 161 comma 6 LF, per cui non dovrebbe poter essere più operativo per le domande ex art. 44 CCII presentate dopo il 1° settembre 2021 (salve modifiche con integrazione del richiamo al CCII)</a:t>
            </a:r>
          </a:p>
          <a:p>
            <a:r>
              <a:rPr lang="it-IT" dirty="0"/>
              <a:t>I termini sono quelli dell’art. 161 comma 6 LF, quindi:</a:t>
            </a:r>
          </a:p>
          <a:p>
            <a:r>
              <a:rPr lang="it-IT" dirty="0"/>
              <a:t>Fino al 31 dicembre 2020 il debitore può contare sul termine di giorni 120 + 60 + eventuali 90 (se </a:t>
            </a:r>
            <a:r>
              <a:rPr lang="it-IT" dirty="0" err="1"/>
              <a:t>pre</a:t>
            </a:r>
            <a:r>
              <a:rPr lang="it-IT" dirty="0"/>
              <a:t>-CP pendente al 23 febbraio 2020)</a:t>
            </a:r>
          </a:p>
          <a:p>
            <a:r>
              <a:rPr lang="it-IT" dirty="0"/>
              <a:t>Dal 1° gennaio 2021 fino al 31 agosto 2021 può contare sul termine sino a 120 + 60</a:t>
            </a:r>
          </a:p>
        </p:txBody>
      </p:sp>
      <p:sp>
        <p:nvSpPr>
          <p:cNvPr id="4" name="Segnaposto numero diapositiva 3">
            <a:extLst>
              <a:ext uri="{FF2B5EF4-FFF2-40B4-BE49-F238E27FC236}">
                <a16:creationId xmlns:a16="http://schemas.microsoft.com/office/drawing/2014/main" id="{8983947D-D136-49BB-B1D7-C272AC8B4E14}"/>
              </a:ext>
            </a:extLst>
          </p:cNvPr>
          <p:cNvSpPr>
            <a:spLocks noGrp="1"/>
          </p:cNvSpPr>
          <p:nvPr>
            <p:ph type="sldNum" sz="quarter" idx="12"/>
          </p:nvPr>
        </p:nvSpPr>
        <p:spPr/>
        <p:txBody>
          <a:bodyPr/>
          <a:lstStyle/>
          <a:p>
            <a:fld id="{20036360-6EB0-47E4-A47E-E5C5BC10EF47}" type="slidenum">
              <a:rPr lang="it-IT" smtClean="0"/>
              <a:t>16</a:t>
            </a:fld>
            <a:endParaRPr lang="it-IT"/>
          </a:p>
        </p:txBody>
      </p:sp>
    </p:spTree>
    <p:extLst>
      <p:ext uri="{BB962C8B-B14F-4D97-AF65-F5344CB8AC3E}">
        <p14:creationId xmlns:p14="http://schemas.microsoft.com/office/powerpoint/2010/main" val="29135423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1D21C5-F7D9-46C1-872A-2FD7DB71005C}"/>
              </a:ext>
            </a:extLst>
          </p:cNvPr>
          <p:cNvSpPr>
            <a:spLocks noGrp="1"/>
          </p:cNvSpPr>
          <p:nvPr>
            <p:ph type="title"/>
          </p:nvPr>
        </p:nvSpPr>
        <p:spPr/>
        <p:txBody>
          <a:bodyPr/>
          <a:lstStyle/>
          <a:p>
            <a:pPr algn="ctr"/>
            <a:r>
              <a:rPr lang="it-IT" dirty="0"/>
              <a:t>I soggetti che se ne possono avvalere</a:t>
            </a:r>
          </a:p>
        </p:txBody>
      </p:sp>
      <p:sp>
        <p:nvSpPr>
          <p:cNvPr id="3" name="Segnaposto contenuto 2">
            <a:extLst>
              <a:ext uri="{FF2B5EF4-FFF2-40B4-BE49-F238E27FC236}">
                <a16:creationId xmlns:a16="http://schemas.microsoft.com/office/drawing/2014/main" id="{B7B8A722-0F4D-4A1B-B304-2D962E263AF3}"/>
              </a:ext>
            </a:extLst>
          </p:cNvPr>
          <p:cNvSpPr>
            <a:spLocks noGrp="1"/>
          </p:cNvSpPr>
          <p:nvPr>
            <p:ph idx="1"/>
          </p:nvPr>
        </p:nvSpPr>
        <p:spPr/>
        <p:txBody>
          <a:bodyPr/>
          <a:lstStyle/>
          <a:p>
            <a:r>
              <a:rPr lang="it-IT" dirty="0"/>
              <a:t>Il PARP non può essere utilizzato per tutte le imprese per le quali è escluso l’accesso alle procedure concorsuali (ivi compresi, gli </a:t>
            </a:r>
            <a:r>
              <a:rPr lang="it-IT" dirty="0" err="1"/>
              <a:t>AdR</a:t>
            </a:r>
            <a:r>
              <a:rPr lang="it-IT" dirty="0"/>
              <a:t> secondo la giurisprudenza della Cassazione)</a:t>
            </a:r>
          </a:p>
          <a:p>
            <a:r>
              <a:rPr lang="it-IT" dirty="0"/>
              <a:t>Pertanto il PARP non può essere utilizzato – a differenza del PAR – per le imprese bancarie e di assicurazione</a:t>
            </a:r>
          </a:p>
        </p:txBody>
      </p:sp>
      <p:sp>
        <p:nvSpPr>
          <p:cNvPr id="4" name="Segnaposto numero diapositiva 3">
            <a:extLst>
              <a:ext uri="{FF2B5EF4-FFF2-40B4-BE49-F238E27FC236}">
                <a16:creationId xmlns:a16="http://schemas.microsoft.com/office/drawing/2014/main" id="{BFF60FC3-8A9D-4A5A-91D3-8EAE4C1FCEAE}"/>
              </a:ext>
            </a:extLst>
          </p:cNvPr>
          <p:cNvSpPr>
            <a:spLocks noGrp="1"/>
          </p:cNvSpPr>
          <p:nvPr>
            <p:ph type="sldNum" sz="quarter" idx="12"/>
          </p:nvPr>
        </p:nvSpPr>
        <p:spPr/>
        <p:txBody>
          <a:bodyPr/>
          <a:lstStyle/>
          <a:p>
            <a:fld id="{20036360-6EB0-47E4-A47E-E5C5BC10EF47}" type="slidenum">
              <a:rPr lang="it-IT" smtClean="0"/>
              <a:t>17</a:t>
            </a:fld>
            <a:endParaRPr lang="it-IT"/>
          </a:p>
        </p:txBody>
      </p:sp>
    </p:spTree>
    <p:extLst>
      <p:ext uri="{BB962C8B-B14F-4D97-AF65-F5344CB8AC3E}">
        <p14:creationId xmlns:p14="http://schemas.microsoft.com/office/powerpoint/2010/main" val="4028164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6C0740-ED1B-4388-986B-FDE12BFC435C}"/>
              </a:ext>
            </a:extLst>
          </p:cNvPr>
          <p:cNvSpPr>
            <a:spLocks noGrp="1"/>
          </p:cNvSpPr>
          <p:nvPr>
            <p:ph type="title"/>
          </p:nvPr>
        </p:nvSpPr>
        <p:spPr/>
        <p:txBody>
          <a:bodyPr/>
          <a:lstStyle/>
          <a:p>
            <a:pPr algn="ctr"/>
            <a:r>
              <a:rPr lang="it-IT" dirty="0"/>
              <a:t>Il procedimento</a:t>
            </a:r>
          </a:p>
        </p:txBody>
      </p:sp>
      <p:sp>
        <p:nvSpPr>
          <p:cNvPr id="3" name="Segnaposto contenuto 2">
            <a:extLst>
              <a:ext uri="{FF2B5EF4-FFF2-40B4-BE49-F238E27FC236}">
                <a16:creationId xmlns:a16="http://schemas.microsoft.com/office/drawing/2014/main" id="{BD0FAE2C-1575-481E-AE89-B3C1C70C9234}"/>
              </a:ext>
            </a:extLst>
          </p:cNvPr>
          <p:cNvSpPr>
            <a:spLocks noGrp="1"/>
          </p:cNvSpPr>
          <p:nvPr>
            <p:ph idx="1"/>
          </p:nvPr>
        </p:nvSpPr>
        <p:spPr/>
        <p:txBody>
          <a:bodyPr>
            <a:normAutofit lnSpcReduction="10000"/>
          </a:bodyPr>
          <a:lstStyle/>
          <a:p>
            <a:r>
              <a:rPr lang="it-IT" dirty="0"/>
              <a:t>Il debitore, se vuole avvalersi degli effetti del PARP deve pubblicare sul registro imprese il PARP prima dello scadere dei termini del 161 comma 6 LF e deve rinunciare al </a:t>
            </a:r>
            <a:r>
              <a:rPr lang="it-IT" dirty="0" err="1"/>
              <a:t>pre</a:t>
            </a:r>
            <a:r>
              <a:rPr lang="it-IT" dirty="0"/>
              <a:t>-CP prima del termine.</a:t>
            </a:r>
          </a:p>
          <a:p>
            <a:r>
              <a:rPr lang="it-IT" dirty="0"/>
              <a:t>Il Tribunale verifica l’avvenuta pubblicazione del PARP e la rinuncia al </a:t>
            </a:r>
            <a:r>
              <a:rPr lang="it-IT" dirty="0" err="1"/>
              <a:t>pre</a:t>
            </a:r>
            <a:r>
              <a:rPr lang="it-IT" dirty="0"/>
              <a:t>-CP, lo dichiara improcedibile</a:t>
            </a:r>
          </a:p>
          <a:p>
            <a:r>
              <a:rPr lang="it-IT" dirty="0"/>
              <a:t>Vi possono essere dei terzi interessati ad evitare la produzione degli effetti del PARP e, dunque, il decreto del Tribunale deve poter essere reclamato in Corte di Appello (ma incidendo su diritti soggettivi anche per Cassazione)</a:t>
            </a:r>
          </a:p>
          <a:p>
            <a:r>
              <a:rPr lang="it-IT" dirty="0"/>
              <a:t>Se tali regole non vengono osservate ci sarà pur sempre la possibilità di ‘uscita’ con un PAR ma non con un PARP</a:t>
            </a:r>
          </a:p>
        </p:txBody>
      </p:sp>
      <p:sp>
        <p:nvSpPr>
          <p:cNvPr id="4" name="Segnaposto numero diapositiva 3">
            <a:extLst>
              <a:ext uri="{FF2B5EF4-FFF2-40B4-BE49-F238E27FC236}">
                <a16:creationId xmlns:a16="http://schemas.microsoft.com/office/drawing/2014/main" id="{1553EAA0-A297-42F4-A146-58D5BADA20A0}"/>
              </a:ext>
            </a:extLst>
          </p:cNvPr>
          <p:cNvSpPr>
            <a:spLocks noGrp="1"/>
          </p:cNvSpPr>
          <p:nvPr>
            <p:ph type="sldNum" sz="quarter" idx="12"/>
          </p:nvPr>
        </p:nvSpPr>
        <p:spPr/>
        <p:txBody>
          <a:bodyPr/>
          <a:lstStyle/>
          <a:p>
            <a:fld id="{20036360-6EB0-47E4-A47E-E5C5BC10EF47}" type="slidenum">
              <a:rPr lang="it-IT" smtClean="0"/>
              <a:t>18</a:t>
            </a:fld>
            <a:endParaRPr lang="it-IT"/>
          </a:p>
        </p:txBody>
      </p:sp>
    </p:spTree>
    <p:extLst>
      <p:ext uri="{BB962C8B-B14F-4D97-AF65-F5344CB8AC3E}">
        <p14:creationId xmlns:p14="http://schemas.microsoft.com/office/powerpoint/2010/main" val="3700055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E02D5C-7E6A-4A4F-88D9-EC03F5BB1FCA}"/>
              </a:ext>
            </a:extLst>
          </p:cNvPr>
          <p:cNvSpPr>
            <a:spLocks noGrp="1"/>
          </p:cNvSpPr>
          <p:nvPr>
            <p:ph type="title"/>
          </p:nvPr>
        </p:nvSpPr>
        <p:spPr/>
        <p:txBody>
          <a:bodyPr/>
          <a:lstStyle/>
          <a:p>
            <a:pPr algn="ctr"/>
            <a:r>
              <a:rPr lang="it-IT" dirty="0"/>
              <a:t>L’insuccesso del PARP</a:t>
            </a:r>
          </a:p>
        </p:txBody>
      </p:sp>
      <p:sp>
        <p:nvSpPr>
          <p:cNvPr id="3" name="Segnaposto contenuto 2">
            <a:extLst>
              <a:ext uri="{FF2B5EF4-FFF2-40B4-BE49-F238E27FC236}">
                <a16:creationId xmlns:a16="http://schemas.microsoft.com/office/drawing/2014/main" id="{8D9EA752-6998-4EC2-BE7D-F241EF844160}"/>
              </a:ext>
            </a:extLst>
          </p:cNvPr>
          <p:cNvSpPr>
            <a:spLocks noGrp="1"/>
          </p:cNvSpPr>
          <p:nvPr>
            <p:ph idx="1"/>
          </p:nvPr>
        </p:nvSpPr>
        <p:spPr/>
        <p:txBody>
          <a:bodyPr/>
          <a:lstStyle/>
          <a:p>
            <a:r>
              <a:rPr lang="it-IT" dirty="0"/>
              <a:t>È ipotizzabile che il PARP non ‘performi’.</a:t>
            </a:r>
          </a:p>
          <a:p>
            <a:r>
              <a:rPr lang="it-IT" dirty="0"/>
              <a:t>Il debitore potrà chiedere l’accesso al CP o </a:t>
            </a:r>
            <a:r>
              <a:rPr lang="it-IT" dirty="0" err="1"/>
              <a:t>AdR</a:t>
            </a:r>
            <a:r>
              <a:rPr lang="it-IT" dirty="0"/>
              <a:t> ma non ad un nuovo </a:t>
            </a:r>
            <a:r>
              <a:rPr lang="it-IT" dirty="0" err="1"/>
              <a:t>pre</a:t>
            </a:r>
            <a:r>
              <a:rPr lang="it-IT" dirty="0"/>
              <a:t>-CP</a:t>
            </a:r>
          </a:p>
          <a:p>
            <a:r>
              <a:rPr lang="it-IT" dirty="0"/>
              <a:t>Nel caso in cui al PARP segua un CP o un fallimento, opererà e sino a che punto il principio della consecuzione ?</a:t>
            </a:r>
          </a:p>
          <a:p>
            <a:r>
              <a:rPr lang="it-IT" dirty="0"/>
              <a:t>Il PARP può impedire il fallimento se vi è stata rimozione dell’insolvenza. Per cui l’insolvenza successiva dovrebbe essere qualificata come ‘nuova’ e in questo caso la consecuzione dovrebbe essere esclusa</a:t>
            </a:r>
          </a:p>
        </p:txBody>
      </p:sp>
      <p:sp>
        <p:nvSpPr>
          <p:cNvPr id="4" name="Segnaposto numero diapositiva 3">
            <a:extLst>
              <a:ext uri="{FF2B5EF4-FFF2-40B4-BE49-F238E27FC236}">
                <a16:creationId xmlns:a16="http://schemas.microsoft.com/office/drawing/2014/main" id="{B3A6375F-8ACB-4F66-9786-3F85F40C126E}"/>
              </a:ext>
            </a:extLst>
          </p:cNvPr>
          <p:cNvSpPr>
            <a:spLocks noGrp="1"/>
          </p:cNvSpPr>
          <p:nvPr>
            <p:ph type="sldNum" sz="quarter" idx="12"/>
          </p:nvPr>
        </p:nvSpPr>
        <p:spPr/>
        <p:txBody>
          <a:bodyPr/>
          <a:lstStyle/>
          <a:p>
            <a:fld id="{20036360-6EB0-47E4-A47E-E5C5BC10EF47}" type="slidenum">
              <a:rPr lang="it-IT" smtClean="0"/>
              <a:t>19</a:t>
            </a:fld>
            <a:endParaRPr lang="it-IT"/>
          </a:p>
        </p:txBody>
      </p:sp>
    </p:spTree>
    <p:extLst>
      <p:ext uri="{BB962C8B-B14F-4D97-AF65-F5344CB8AC3E}">
        <p14:creationId xmlns:p14="http://schemas.microsoft.com/office/powerpoint/2010/main" val="2385074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F350D7-586F-4D5B-B302-98F584280772}"/>
              </a:ext>
            </a:extLst>
          </p:cNvPr>
          <p:cNvSpPr>
            <a:spLocks noGrp="1"/>
          </p:cNvSpPr>
          <p:nvPr>
            <p:ph type="title"/>
          </p:nvPr>
        </p:nvSpPr>
        <p:spPr/>
        <p:txBody>
          <a:bodyPr/>
          <a:lstStyle/>
          <a:p>
            <a:pPr algn="ctr"/>
            <a:r>
              <a:rPr lang="it-IT" b="1" dirty="0"/>
              <a:t>Art. 9</a:t>
            </a:r>
          </a:p>
        </p:txBody>
      </p:sp>
      <p:sp>
        <p:nvSpPr>
          <p:cNvPr id="3" name="Segnaposto contenuto 2">
            <a:extLst>
              <a:ext uri="{FF2B5EF4-FFF2-40B4-BE49-F238E27FC236}">
                <a16:creationId xmlns:a16="http://schemas.microsoft.com/office/drawing/2014/main" id="{50318C83-8846-42F3-9049-7E53BAE033D2}"/>
              </a:ext>
            </a:extLst>
          </p:cNvPr>
          <p:cNvSpPr>
            <a:spLocks noGrp="1"/>
          </p:cNvSpPr>
          <p:nvPr>
            <p:ph idx="1"/>
          </p:nvPr>
        </p:nvSpPr>
        <p:spPr/>
        <p:txBody>
          <a:bodyPr>
            <a:normAutofit fontScale="92500"/>
          </a:bodyPr>
          <a:lstStyle/>
          <a:p>
            <a:r>
              <a:rPr lang="it-IT" sz="1200" dirty="0"/>
              <a:t>(1) </a:t>
            </a:r>
            <a:r>
              <a:rPr lang="it-IT" sz="1200" i="1" dirty="0"/>
              <a:t>I termini di  adempimento  dei  concordati  preventivi,  degli accordi di ristrutturazione,  degli  accordi  di  composizione  della crisi e dei piani del consumatore omologati aventi scadenza  in  data successiva al 23 febbraio 2020 sono prorogati di sei mesi</a:t>
            </a:r>
          </a:p>
          <a:p>
            <a:r>
              <a:rPr lang="it-IT" sz="1200" dirty="0"/>
              <a:t>(2) </a:t>
            </a:r>
            <a:r>
              <a:rPr lang="it-IT" sz="1200" i="1" dirty="0"/>
              <a:t>Nei procedimenti di concordato preventivo e  per  l'omologazione degli  accordi  di  ristrutturazione))  pendenti  alla  data  del  23 febbraio 2020 il debitore può presentare, sino  all'udienza  fissata per l'omologazione, istanza al tribunale per la concessione di un termine non superiore a novanta giorni per il deposito  di  un  nuovo piano e di una nuova proposta di concordato  ai  sensi  dell'articolo 161 del regio decreto 16 marzo 1942, n. 267 o di un nuovo accordo  di ristrutturazione ai sensi dell'articolo 182-bis del regio decreto  16 marzo 1942, n. 267. Il termine decorre dalla data del decreto con cui il Tribunale assegna il termine e non è  prorogabile</a:t>
            </a:r>
          </a:p>
          <a:p>
            <a:r>
              <a:rPr lang="it-IT" sz="1200" dirty="0"/>
              <a:t>(3). </a:t>
            </a:r>
            <a:r>
              <a:rPr lang="it-IT" sz="1200" i="1" dirty="0"/>
              <a:t>Quando il debitore intende modificare unicamente  i  termini  di adempimento   del   concordato   preventivo   o    dell'accordo    di ristrutturazione    deposita    sino    all'udienza    fissata    per l'omologazione una memoria  contenente  l’indicazione  dei  nuovi termini, depositando  altresì  la  documentazione  che  comprova  la necessità della modifica dei termini. Il  differimento  dei  termini non  può  essere  superiore  di  sei  mesi  rispetto  alle  scadenze originarie </a:t>
            </a:r>
          </a:p>
          <a:p>
            <a:r>
              <a:rPr lang="it-IT" sz="1200" dirty="0"/>
              <a:t>(4)</a:t>
            </a:r>
            <a:r>
              <a:rPr lang="it-IT" sz="1200" i="1" dirty="0"/>
              <a:t> Il debitore che ha ottenuto la concessione del  termine  di  cui all'articolo 161, comma sesto, del regio decreto 16  marzo  1942,  n. 267, che sia </a:t>
            </a:r>
            <a:r>
              <a:rPr lang="it-IT" sz="1200" i="1" dirty="0" err="1"/>
              <a:t>gia'</a:t>
            </a:r>
            <a:r>
              <a:rPr lang="it-IT" sz="1200" i="1" dirty="0"/>
              <a:t> stato prorogato dal Tribunale,  </a:t>
            </a:r>
            <a:r>
              <a:rPr lang="it-IT" sz="1200" i="1" dirty="0" err="1"/>
              <a:t>puo'</a:t>
            </a:r>
            <a:r>
              <a:rPr lang="it-IT" sz="1200" i="1" dirty="0"/>
              <a:t>,  prima  della scadenza, presentare istanza per  la  concessione  di  una  ulteriore proroga sino a novanta  giorni,  anche  nei  casi  in  cui  </a:t>
            </a:r>
            <a:r>
              <a:rPr lang="it-IT" sz="1200" i="1" dirty="0" err="1"/>
              <a:t>e'</a:t>
            </a:r>
            <a:r>
              <a:rPr lang="it-IT" sz="1200" i="1" dirty="0"/>
              <a:t>  stato depositato ricorso per  la  dichiarazione  di  fallimento.  L'istanza indica gli elementi  che  rendono  necessaria  la  concessione  della proroga con specifico riferimento ai fatti sopravvenuti  per  effetto dell'emergenza epidemiologica COVID-19. Il  Tribunale,  acquisito  il parere del Commissario giudiziale se  nominato,  concede  la  proroga quando ritiene che l'istanza  si  basa  su  concreti  e  giustificati motivi. Si applica l'articolo 161, commi settimo e ottavo, del  regio decreto 16 marzo 1942, n. 267. </a:t>
            </a:r>
          </a:p>
          <a:p>
            <a:r>
              <a:rPr lang="it-IT" sz="1200" dirty="0"/>
              <a:t> (5). </a:t>
            </a:r>
            <a:r>
              <a:rPr lang="it-IT" sz="1200" i="1" dirty="0"/>
              <a:t>L'istanza di cui al comma 4 </a:t>
            </a:r>
            <a:r>
              <a:rPr lang="it-IT" sz="1200" i="1" dirty="0" err="1"/>
              <a:t>puo'</a:t>
            </a:r>
            <a:r>
              <a:rPr lang="it-IT" sz="1200" i="1" dirty="0"/>
              <a:t> essere presentata dal  debitore che ha ottenuto  la  concessione  del  termine  di  cui  all'articolo 182-bis, comma settimo, del regio decreto 16 marzo 1942, n.  267.  Il Tribunale provvede in camera  di  consiglio  omessi  gli  adempimenti previsti dall'articolo 182-bis, comma  settimo,  primo  periodo,  del regio decreto 16 marzo 1942, n.  267  e  </a:t>
            </a:r>
            <a:r>
              <a:rPr lang="it-IT" sz="1200" i="1" u="sng" dirty="0"/>
              <a:t>concede  la  proroga  quando ritiene che l'istanza si basa su concreti e giustificati motivi e che continuano a sussistere i presupposti per pervenire a un  accordo  di ristrutturazione dei debiti con le maggioranze  di  cui  all'articolo 182-bis</a:t>
            </a:r>
            <a:r>
              <a:rPr lang="it-IT" sz="1200" i="1" dirty="0"/>
              <a:t>, primo comma del regio decreto 16 marzo 1942, n. 267</a:t>
            </a:r>
            <a:r>
              <a:rPr lang="it-IT" sz="1200" dirty="0"/>
              <a:t>. </a:t>
            </a:r>
          </a:p>
          <a:p>
            <a:r>
              <a:rPr lang="it-IT" sz="1200" dirty="0"/>
              <a:t>(5-bis) </a:t>
            </a:r>
            <a:r>
              <a:rPr lang="it-IT" sz="1200" i="1" dirty="0"/>
              <a:t>Il debitore che, entro la data del 31  dicembre  2021,  ha ottenuto la concessione dei termini di cui  all'articolo  161,  sesto comma, o all'articolo 182-bis, settimo comma, del  regio  decreto  16 marzo 1942, n. 267, </a:t>
            </a:r>
            <a:r>
              <a:rPr lang="it-IT" sz="1200" i="1" dirty="0" err="1"/>
              <a:t>puo'</a:t>
            </a:r>
            <a:r>
              <a:rPr lang="it-IT" sz="1200" i="1" dirty="0"/>
              <a:t>, entro i  suddetti  termini,  depositare  un atto di rinuncia alla procedura, dichiarando di avere predisposto  un piano di risanamento ai sensi dell'articolo 67, terzo comma,  lettera d), del medesimo regio  decreto  n.  267  del  1942,  pubblicato  nel registro delle imprese, e depositando la documentazione relativa alla pubblicazione medesima. Il tribunale, verificate la completezza e  la </a:t>
            </a:r>
            <a:r>
              <a:rPr lang="it-IT" sz="1200" i="1" dirty="0" err="1"/>
              <a:t>regolarita'</a:t>
            </a:r>
            <a:r>
              <a:rPr lang="it-IT" sz="1200" i="1" dirty="0"/>
              <a:t> della  documentazione,  dichiara  </a:t>
            </a:r>
            <a:r>
              <a:rPr lang="it-IT" sz="1200" i="1" dirty="0" err="1"/>
              <a:t>l'improcedibilita'</a:t>
            </a:r>
            <a:r>
              <a:rPr lang="it-IT" sz="1200" i="1" dirty="0"/>
              <a:t>  del ricorso  presentato  ai  sensi  dell'articolo  161,  sesto  comma,  o dell'articolo 182-bis, settimo comma, del citato regio decreto n. 267 del 1942</a:t>
            </a:r>
            <a:r>
              <a:rPr lang="it-IT" sz="1200" dirty="0"/>
              <a:t>. </a:t>
            </a:r>
          </a:p>
          <a:p>
            <a:endParaRPr lang="it-IT" sz="1200" dirty="0"/>
          </a:p>
          <a:p>
            <a:endParaRPr lang="it-IT" dirty="0"/>
          </a:p>
        </p:txBody>
      </p:sp>
      <p:sp>
        <p:nvSpPr>
          <p:cNvPr id="4" name="Segnaposto numero diapositiva 3">
            <a:extLst>
              <a:ext uri="{FF2B5EF4-FFF2-40B4-BE49-F238E27FC236}">
                <a16:creationId xmlns:a16="http://schemas.microsoft.com/office/drawing/2014/main" id="{DD71FB16-9495-4BA9-B01E-1A7CDD396791}"/>
              </a:ext>
            </a:extLst>
          </p:cNvPr>
          <p:cNvSpPr>
            <a:spLocks noGrp="1"/>
          </p:cNvSpPr>
          <p:nvPr>
            <p:ph type="sldNum" sz="quarter" idx="12"/>
          </p:nvPr>
        </p:nvSpPr>
        <p:spPr/>
        <p:txBody>
          <a:bodyPr/>
          <a:lstStyle/>
          <a:p>
            <a:fld id="{20036360-6EB0-47E4-A47E-E5C5BC10EF47}" type="slidenum">
              <a:rPr lang="it-IT" smtClean="0"/>
              <a:t>2</a:t>
            </a:fld>
            <a:endParaRPr lang="it-IT"/>
          </a:p>
        </p:txBody>
      </p:sp>
    </p:spTree>
    <p:extLst>
      <p:ext uri="{BB962C8B-B14F-4D97-AF65-F5344CB8AC3E}">
        <p14:creationId xmlns:p14="http://schemas.microsoft.com/office/powerpoint/2010/main" val="2345505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5270E2-2774-439B-B17D-A9D7331A0E43}"/>
              </a:ext>
            </a:extLst>
          </p:cNvPr>
          <p:cNvSpPr>
            <a:spLocks noGrp="1"/>
          </p:cNvSpPr>
          <p:nvPr>
            <p:ph type="title"/>
          </p:nvPr>
        </p:nvSpPr>
        <p:spPr/>
        <p:txBody>
          <a:bodyPr/>
          <a:lstStyle/>
          <a:p>
            <a:pPr algn="ctr"/>
            <a:r>
              <a:rPr lang="it-IT" dirty="0"/>
              <a:t>Analisi differenziale</a:t>
            </a:r>
          </a:p>
        </p:txBody>
      </p:sp>
      <p:graphicFrame>
        <p:nvGraphicFramePr>
          <p:cNvPr id="7" name="Segnaposto contenuto 6">
            <a:extLst>
              <a:ext uri="{FF2B5EF4-FFF2-40B4-BE49-F238E27FC236}">
                <a16:creationId xmlns:a16="http://schemas.microsoft.com/office/drawing/2014/main" id="{40CD0D75-5165-46ED-B543-F0F21C40F4BB}"/>
              </a:ext>
            </a:extLst>
          </p:cNvPr>
          <p:cNvGraphicFramePr>
            <a:graphicFrameLocks noGrp="1"/>
          </p:cNvGraphicFramePr>
          <p:nvPr>
            <p:ph idx="1"/>
            <p:extLst>
              <p:ext uri="{D42A27DB-BD31-4B8C-83A1-F6EECF244321}">
                <p14:modId xmlns:p14="http://schemas.microsoft.com/office/powerpoint/2010/main" val="237929471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a:extLst>
              <a:ext uri="{FF2B5EF4-FFF2-40B4-BE49-F238E27FC236}">
                <a16:creationId xmlns:a16="http://schemas.microsoft.com/office/drawing/2014/main" id="{02B458DF-5AD5-4AFD-ACF6-C58021A04A63}"/>
              </a:ext>
            </a:extLst>
          </p:cNvPr>
          <p:cNvSpPr>
            <a:spLocks noGrp="1"/>
          </p:cNvSpPr>
          <p:nvPr>
            <p:ph type="sldNum" sz="quarter" idx="12"/>
          </p:nvPr>
        </p:nvSpPr>
        <p:spPr/>
        <p:txBody>
          <a:bodyPr/>
          <a:lstStyle/>
          <a:p>
            <a:fld id="{20036360-6EB0-47E4-A47E-E5C5BC10EF47}" type="slidenum">
              <a:rPr lang="it-IT" smtClean="0"/>
              <a:t>20</a:t>
            </a:fld>
            <a:endParaRPr lang="it-IT"/>
          </a:p>
        </p:txBody>
      </p:sp>
    </p:spTree>
    <p:extLst>
      <p:ext uri="{BB962C8B-B14F-4D97-AF65-F5344CB8AC3E}">
        <p14:creationId xmlns:p14="http://schemas.microsoft.com/office/powerpoint/2010/main" val="1632518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3E84F7-3069-4E92-957C-AF5DEDA7016D}"/>
              </a:ext>
            </a:extLst>
          </p:cNvPr>
          <p:cNvSpPr>
            <a:spLocks noGrp="1"/>
          </p:cNvSpPr>
          <p:nvPr>
            <p:ph type="title"/>
          </p:nvPr>
        </p:nvSpPr>
        <p:spPr/>
        <p:txBody>
          <a:bodyPr/>
          <a:lstStyle/>
          <a:p>
            <a:pPr algn="ctr"/>
            <a:r>
              <a:rPr lang="it-IT" dirty="0"/>
              <a:t>Sintesi </a:t>
            </a:r>
          </a:p>
        </p:txBody>
      </p:sp>
      <p:sp>
        <p:nvSpPr>
          <p:cNvPr id="3" name="Segnaposto contenuto 2">
            <a:extLst>
              <a:ext uri="{FF2B5EF4-FFF2-40B4-BE49-F238E27FC236}">
                <a16:creationId xmlns:a16="http://schemas.microsoft.com/office/drawing/2014/main" id="{5BA4DC03-C700-4D2F-AD0B-78F14EB3A111}"/>
              </a:ext>
            </a:extLst>
          </p:cNvPr>
          <p:cNvSpPr>
            <a:spLocks noGrp="1"/>
          </p:cNvSpPr>
          <p:nvPr>
            <p:ph idx="1"/>
          </p:nvPr>
        </p:nvSpPr>
        <p:spPr/>
        <p:txBody>
          <a:bodyPr>
            <a:normAutofit fontScale="92500" lnSpcReduction="10000"/>
          </a:bodyPr>
          <a:lstStyle/>
          <a:p>
            <a:r>
              <a:rPr lang="it-IT" dirty="0"/>
              <a:t>Sino al 7 giugno 2020 nessun PAR godeva di protezione durante la fase di gestazione</a:t>
            </a:r>
          </a:p>
          <a:p>
            <a:r>
              <a:rPr lang="it-IT" dirty="0"/>
              <a:t>Ora il debitore può godere delle protezioni del 161 comma 6 LF ma deve ‘pagare pegno’: (i) soffrendo l’ingessatura della gestione; (ii) assoggettandosi ai controlli del tribunale e del commissario giudiziale; in questo caso il PAR può trasformarsi in PARP</a:t>
            </a:r>
          </a:p>
          <a:p>
            <a:r>
              <a:rPr lang="it-IT" dirty="0"/>
              <a:t>Le criticità: (a) ‘</a:t>
            </a:r>
            <a:r>
              <a:rPr lang="it-IT" b="1" dirty="0"/>
              <a:t>è davvero praticabile la lettura </a:t>
            </a:r>
            <a:r>
              <a:rPr lang="it-IT" b="1" u="sng" dirty="0"/>
              <a:t>forte</a:t>
            </a:r>
            <a:r>
              <a:rPr lang="it-IT" b="1" dirty="0"/>
              <a:t> qui proposta</a:t>
            </a:r>
            <a:r>
              <a:rPr lang="it-IT" dirty="0"/>
              <a:t>’ ?</a:t>
            </a:r>
          </a:p>
          <a:p>
            <a:r>
              <a:rPr lang="it-IT" dirty="0"/>
              <a:t>(b) in una impresa industriale il blocco dei pagamenti anteriori potrebbe essere esiziale e il meccanismo del 182-quinquies LF inadeguato; (c) il PARP potrebbe, invece, essere interessante per le (i) holding, (ii) per le immobiliari e (se ammessi) per (iii) i PARP sostanzialmente liquidatori</a:t>
            </a:r>
          </a:p>
        </p:txBody>
      </p:sp>
      <p:sp>
        <p:nvSpPr>
          <p:cNvPr id="4" name="Segnaposto numero diapositiva 3">
            <a:extLst>
              <a:ext uri="{FF2B5EF4-FFF2-40B4-BE49-F238E27FC236}">
                <a16:creationId xmlns:a16="http://schemas.microsoft.com/office/drawing/2014/main" id="{6B4ED3C9-FD24-4B70-B3E2-DF842697F75C}"/>
              </a:ext>
            </a:extLst>
          </p:cNvPr>
          <p:cNvSpPr>
            <a:spLocks noGrp="1"/>
          </p:cNvSpPr>
          <p:nvPr>
            <p:ph type="sldNum" sz="quarter" idx="12"/>
          </p:nvPr>
        </p:nvSpPr>
        <p:spPr/>
        <p:txBody>
          <a:bodyPr/>
          <a:lstStyle/>
          <a:p>
            <a:fld id="{20036360-6EB0-47E4-A47E-E5C5BC10EF47}" type="slidenum">
              <a:rPr lang="it-IT" smtClean="0"/>
              <a:t>21</a:t>
            </a:fld>
            <a:endParaRPr lang="it-IT"/>
          </a:p>
        </p:txBody>
      </p:sp>
    </p:spTree>
    <p:extLst>
      <p:ext uri="{BB962C8B-B14F-4D97-AF65-F5344CB8AC3E}">
        <p14:creationId xmlns:p14="http://schemas.microsoft.com/office/powerpoint/2010/main" val="3431916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3E5226-0DF1-474B-9A4B-9163D4AD933C}"/>
              </a:ext>
            </a:extLst>
          </p:cNvPr>
          <p:cNvSpPr>
            <a:spLocks noGrp="1"/>
          </p:cNvSpPr>
          <p:nvPr>
            <p:ph type="title"/>
          </p:nvPr>
        </p:nvSpPr>
        <p:spPr/>
        <p:txBody>
          <a:bodyPr/>
          <a:lstStyle/>
          <a:p>
            <a:pPr algn="ctr"/>
            <a:r>
              <a:rPr lang="it-IT" b="1" dirty="0"/>
              <a:t>EXIT PRE-CP</a:t>
            </a:r>
          </a:p>
        </p:txBody>
      </p:sp>
      <p:graphicFrame>
        <p:nvGraphicFramePr>
          <p:cNvPr id="7" name="Segnaposto contenuto 6">
            <a:extLst>
              <a:ext uri="{FF2B5EF4-FFF2-40B4-BE49-F238E27FC236}">
                <a16:creationId xmlns:a16="http://schemas.microsoft.com/office/drawing/2014/main" id="{4B8778EC-AA43-4C4B-B83C-BE48FB019180}"/>
              </a:ext>
            </a:extLst>
          </p:cNvPr>
          <p:cNvGraphicFramePr>
            <a:graphicFrameLocks noGrp="1"/>
          </p:cNvGraphicFramePr>
          <p:nvPr>
            <p:ph idx="1"/>
            <p:extLst>
              <p:ext uri="{D42A27DB-BD31-4B8C-83A1-F6EECF244321}">
                <p14:modId xmlns:p14="http://schemas.microsoft.com/office/powerpoint/2010/main" val="122525648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a:extLst>
              <a:ext uri="{FF2B5EF4-FFF2-40B4-BE49-F238E27FC236}">
                <a16:creationId xmlns:a16="http://schemas.microsoft.com/office/drawing/2014/main" id="{D3E7BCCE-06BD-4321-B5F9-DD5D1CCE15DA}"/>
              </a:ext>
            </a:extLst>
          </p:cNvPr>
          <p:cNvSpPr>
            <a:spLocks noGrp="1"/>
          </p:cNvSpPr>
          <p:nvPr>
            <p:ph type="sldNum" sz="quarter" idx="12"/>
          </p:nvPr>
        </p:nvSpPr>
        <p:spPr/>
        <p:txBody>
          <a:bodyPr/>
          <a:lstStyle/>
          <a:p>
            <a:fld id="{20036360-6EB0-47E4-A47E-E5C5BC10EF47}" type="slidenum">
              <a:rPr lang="it-IT" smtClean="0"/>
              <a:t>22</a:t>
            </a:fld>
            <a:endParaRPr lang="it-IT"/>
          </a:p>
        </p:txBody>
      </p:sp>
    </p:spTree>
    <p:extLst>
      <p:ext uri="{BB962C8B-B14F-4D97-AF65-F5344CB8AC3E}">
        <p14:creationId xmlns:p14="http://schemas.microsoft.com/office/powerpoint/2010/main" val="35863234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23B8FA-5C9F-4B70-A72C-8656096B4E44}"/>
              </a:ext>
            </a:extLst>
          </p:cNvPr>
          <p:cNvSpPr>
            <a:spLocks noGrp="1"/>
          </p:cNvSpPr>
          <p:nvPr>
            <p:ph type="title"/>
          </p:nvPr>
        </p:nvSpPr>
        <p:spPr/>
        <p:txBody>
          <a:bodyPr/>
          <a:lstStyle/>
          <a:p>
            <a:pPr algn="ctr"/>
            <a:r>
              <a:rPr lang="it-IT" b="1" dirty="0"/>
              <a:t>Scelte gestorie nella selezione degli strumenti anti-crisi</a:t>
            </a:r>
          </a:p>
        </p:txBody>
      </p:sp>
      <p:sp>
        <p:nvSpPr>
          <p:cNvPr id="3" name="Segnaposto contenuto 2">
            <a:extLst>
              <a:ext uri="{FF2B5EF4-FFF2-40B4-BE49-F238E27FC236}">
                <a16:creationId xmlns:a16="http://schemas.microsoft.com/office/drawing/2014/main" id="{7FB963A6-E9F8-45E3-BA90-22C8EF6D08C3}"/>
              </a:ext>
            </a:extLst>
          </p:cNvPr>
          <p:cNvSpPr>
            <a:spLocks noGrp="1"/>
          </p:cNvSpPr>
          <p:nvPr>
            <p:ph idx="1"/>
          </p:nvPr>
        </p:nvSpPr>
        <p:spPr/>
        <p:txBody>
          <a:bodyPr/>
          <a:lstStyle/>
          <a:p>
            <a:r>
              <a:rPr lang="it-IT" dirty="0"/>
              <a:t>Gli assetti organizzativi della società debbono essere funzionalizzati anche alla tempestiva rilevazione della crisi.</a:t>
            </a:r>
          </a:p>
          <a:p>
            <a:r>
              <a:rPr lang="it-IT" dirty="0"/>
              <a:t>Per essere </a:t>
            </a:r>
            <a:r>
              <a:rPr lang="it-IT" u="sng" dirty="0"/>
              <a:t>adeguati </a:t>
            </a:r>
            <a:r>
              <a:rPr lang="it-IT" dirty="0"/>
              <a:t>devono essere in grado di fornire all’organo amministrativo e ai suoi consulenti tutti gli strumenti per selezionare dal catalogo, quello più idoneo a risolvere la crisi.</a:t>
            </a:r>
          </a:p>
          <a:p>
            <a:r>
              <a:rPr lang="it-IT" dirty="0"/>
              <a:t>Nella scelta tra gli strumenti si applica la </a:t>
            </a:r>
            <a:r>
              <a:rPr lang="it-IT" i="1" dirty="0"/>
              <a:t>BJR</a:t>
            </a:r>
            <a:r>
              <a:rPr lang="it-IT" dirty="0"/>
              <a:t> a condizione, però, che siano state elaborate tutte le informazioni necessarie.</a:t>
            </a:r>
          </a:p>
          <a:p>
            <a:r>
              <a:rPr lang="it-IT" dirty="0"/>
              <a:t>L’Emergenza Covid-19 non giustifica alcun allentamento sulla adeguatezza degli assetti; al contrario, l’impresa può cercare di superare l’emergenza solo proprio grazie alla struttura organizzativa</a:t>
            </a:r>
          </a:p>
        </p:txBody>
      </p:sp>
      <p:sp>
        <p:nvSpPr>
          <p:cNvPr id="4" name="Segnaposto numero diapositiva 3">
            <a:extLst>
              <a:ext uri="{FF2B5EF4-FFF2-40B4-BE49-F238E27FC236}">
                <a16:creationId xmlns:a16="http://schemas.microsoft.com/office/drawing/2014/main" id="{70196CEE-777A-4AEB-9473-D29BEFDF124E}"/>
              </a:ext>
            </a:extLst>
          </p:cNvPr>
          <p:cNvSpPr>
            <a:spLocks noGrp="1"/>
          </p:cNvSpPr>
          <p:nvPr>
            <p:ph type="sldNum" sz="quarter" idx="12"/>
          </p:nvPr>
        </p:nvSpPr>
        <p:spPr/>
        <p:txBody>
          <a:bodyPr/>
          <a:lstStyle/>
          <a:p>
            <a:fld id="{20036360-6EB0-47E4-A47E-E5C5BC10EF47}" type="slidenum">
              <a:rPr lang="it-IT" smtClean="0"/>
              <a:t>23</a:t>
            </a:fld>
            <a:endParaRPr lang="it-IT"/>
          </a:p>
        </p:txBody>
      </p:sp>
    </p:spTree>
    <p:extLst>
      <p:ext uri="{BB962C8B-B14F-4D97-AF65-F5344CB8AC3E}">
        <p14:creationId xmlns:p14="http://schemas.microsoft.com/office/powerpoint/2010/main" val="2591155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BAC816-7A87-4312-AE87-7A3A4BD936EA}"/>
              </a:ext>
            </a:extLst>
          </p:cNvPr>
          <p:cNvSpPr>
            <a:spLocks noGrp="1"/>
          </p:cNvSpPr>
          <p:nvPr>
            <p:ph type="title"/>
          </p:nvPr>
        </p:nvSpPr>
        <p:spPr/>
        <p:txBody>
          <a:bodyPr/>
          <a:lstStyle/>
          <a:p>
            <a:pPr algn="ctr"/>
            <a:r>
              <a:rPr lang="it-IT" b="1" dirty="0"/>
              <a:t>LEGISLAZIONE DI EMERGENZA E PIANI (D.L. 23/2020 E L. 40/2020)</a:t>
            </a:r>
          </a:p>
        </p:txBody>
      </p:sp>
      <p:sp>
        <p:nvSpPr>
          <p:cNvPr id="3" name="Segnaposto contenuto 2">
            <a:extLst>
              <a:ext uri="{FF2B5EF4-FFF2-40B4-BE49-F238E27FC236}">
                <a16:creationId xmlns:a16="http://schemas.microsoft.com/office/drawing/2014/main" id="{A5622DED-39D4-4D6B-B525-5924C75690AD}"/>
              </a:ext>
            </a:extLst>
          </p:cNvPr>
          <p:cNvSpPr>
            <a:spLocks noGrp="1"/>
          </p:cNvSpPr>
          <p:nvPr>
            <p:ph idx="1"/>
          </p:nvPr>
        </p:nvSpPr>
        <p:spPr/>
        <p:txBody>
          <a:bodyPr>
            <a:normAutofit lnSpcReduction="10000"/>
          </a:bodyPr>
          <a:lstStyle/>
          <a:p>
            <a:r>
              <a:rPr lang="it-IT" dirty="0"/>
              <a:t>L’art. 9 </a:t>
            </a:r>
            <a:r>
              <a:rPr lang="it-IT" dirty="0" err="1"/>
              <a:t>d.l.</a:t>
            </a:r>
            <a:r>
              <a:rPr lang="it-IT" dirty="0"/>
              <a:t> 23/2020 non si occupa di: (i) piani attestati di risanamento (PAR), né di (ii) convenzioni di moratoria</a:t>
            </a:r>
          </a:p>
          <a:p>
            <a:r>
              <a:rPr lang="it-IT" dirty="0"/>
              <a:t>La ratio può essere individuata nel fatto che i PAR non sono procedimentalizzati e si fondano (di solito) su accordi esclusivamente a base negoziale. La proroga dell’adempimento in assenza di rinegoziazione e di clausole self-</a:t>
            </a:r>
            <a:r>
              <a:rPr lang="it-IT" dirty="0" err="1"/>
              <a:t>adjustment</a:t>
            </a:r>
            <a:r>
              <a:rPr lang="it-IT" dirty="0"/>
              <a:t> può provocare il default del PAR</a:t>
            </a:r>
          </a:p>
          <a:p>
            <a:r>
              <a:rPr lang="it-IT" dirty="0"/>
              <a:t>Le singole obbligazioni assunte dal debitore nel PAR e non adempiute potrebbero essere considerate inadempimento incolpevole (art. 1218, 1256 e 1258 c.c.) ? Questo, però, non scriminerebbe la situazione di crisi/insolvenza</a:t>
            </a:r>
          </a:p>
        </p:txBody>
      </p:sp>
      <p:sp>
        <p:nvSpPr>
          <p:cNvPr id="4" name="Segnaposto numero diapositiva 3">
            <a:extLst>
              <a:ext uri="{FF2B5EF4-FFF2-40B4-BE49-F238E27FC236}">
                <a16:creationId xmlns:a16="http://schemas.microsoft.com/office/drawing/2014/main" id="{CF0658D5-EA14-49E3-8E6D-F8FD6117BCA2}"/>
              </a:ext>
            </a:extLst>
          </p:cNvPr>
          <p:cNvSpPr>
            <a:spLocks noGrp="1"/>
          </p:cNvSpPr>
          <p:nvPr>
            <p:ph type="sldNum" sz="quarter" idx="12"/>
          </p:nvPr>
        </p:nvSpPr>
        <p:spPr/>
        <p:txBody>
          <a:bodyPr/>
          <a:lstStyle/>
          <a:p>
            <a:fld id="{20036360-6EB0-47E4-A47E-E5C5BC10EF47}" type="slidenum">
              <a:rPr lang="it-IT" smtClean="0"/>
              <a:t>3</a:t>
            </a:fld>
            <a:endParaRPr lang="it-IT"/>
          </a:p>
        </p:txBody>
      </p:sp>
    </p:spTree>
    <p:extLst>
      <p:ext uri="{BB962C8B-B14F-4D97-AF65-F5344CB8AC3E}">
        <p14:creationId xmlns:p14="http://schemas.microsoft.com/office/powerpoint/2010/main" val="4268198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CEEA2F-53D4-4B77-94A2-AB373F127849}"/>
              </a:ext>
            </a:extLst>
          </p:cNvPr>
          <p:cNvSpPr>
            <a:spLocks noGrp="1"/>
          </p:cNvSpPr>
          <p:nvPr>
            <p:ph type="title"/>
          </p:nvPr>
        </p:nvSpPr>
        <p:spPr/>
        <p:txBody>
          <a:bodyPr/>
          <a:lstStyle/>
          <a:p>
            <a:pPr algn="ctr"/>
            <a:r>
              <a:rPr lang="it-IT" b="1" dirty="0"/>
              <a:t>LEGISLAZIONE DI EMERGENZA E ADR (D.L. 23/2020 E L. 40/2020), POST-OMOLOGA</a:t>
            </a:r>
            <a:endParaRPr lang="it-IT" dirty="0"/>
          </a:p>
        </p:txBody>
      </p:sp>
      <p:sp>
        <p:nvSpPr>
          <p:cNvPr id="3" name="Segnaposto contenuto 2">
            <a:extLst>
              <a:ext uri="{FF2B5EF4-FFF2-40B4-BE49-F238E27FC236}">
                <a16:creationId xmlns:a16="http://schemas.microsoft.com/office/drawing/2014/main" id="{388E650C-12DF-484C-B6D6-4BE9BBD44E11}"/>
              </a:ext>
            </a:extLst>
          </p:cNvPr>
          <p:cNvSpPr>
            <a:spLocks noGrp="1"/>
          </p:cNvSpPr>
          <p:nvPr>
            <p:ph idx="1"/>
          </p:nvPr>
        </p:nvSpPr>
        <p:spPr/>
        <p:txBody>
          <a:bodyPr>
            <a:normAutofit fontScale="92500" lnSpcReduction="20000"/>
          </a:bodyPr>
          <a:lstStyle/>
          <a:p>
            <a:r>
              <a:rPr lang="it-IT" dirty="0"/>
              <a:t>Negli </a:t>
            </a:r>
            <a:r>
              <a:rPr lang="it-IT" dirty="0" err="1"/>
              <a:t>AdR</a:t>
            </a:r>
            <a:r>
              <a:rPr lang="it-IT" dirty="0"/>
              <a:t> il valore del contratto non è assoluto perché c’è l’intervento </a:t>
            </a:r>
            <a:r>
              <a:rPr lang="it-IT" dirty="0" err="1"/>
              <a:t>omologatorio</a:t>
            </a:r>
            <a:r>
              <a:rPr lang="it-IT" dirty="0"/>
              <a:t> del Tribunale</a:t>
            </a:r>
          </a:p>
          <a:p>
            <a:r>
              <a:rPr lang="it-IT" dirty="0"/>
              <a:t>Ciò spiega (parzialmente) la ragione della proroga ex-lege dei termini di adempimento post-omologazione di 6 mesi</a:t>
            </a:r>
          </a:p>
          <a:p>
            <a:r>
              <a:rPr lang="it-IT" dirty="0"/>
              <a:t>È una clausola legale imposta che prevale sulla clausola negoziale</a:t>
            </a:r>
          </a:p>
          <a:p>
            <a:r>
              <a:rPr lang="it-IT" dirty="0"/>
              <a:t>La legge, però, post-omologazione non prevede modifiche al piano o agli accordi. </a:t>
            </a:r>
          </a:p>
          <a:p>
            <a:r>
              <a:rPr lang="it-IT" dirty="0"/>
              <a:t>Se i creditori estranei sono stati soddisfatti, il debitore potrebbe rinegoziare con gli aderenti, ma si tratta di soluzione inefficiente perché si corre il rischio della perdita della protezione ex art. 67, 3° comma, lett. e) </a:t>
            </a:r>
            <a:r>
              <a:rPr lang="it-IT" dirty="0" err="1"/>
              <a:t>l.fall</a:t>
            </a:r>
            <a:r>
              <a:rPr lang="it-IT" dirty="0"/>
              <a:t>.; il nuovo piano sarebbe eseguito in modo difforme e quindi gli atti esecutivi non sarebbero più esentati dalla revocatoria</a:t>
            </a:r>
          </a:p>
          <a:p>
            <a:r>
              <a:rPr lang="it-IT" dirty="0"/>
              <a:t>Il debitore deve formare un nuovo ADR</a:t>
            </a:r>
          </a:p>
        </p:txBody>
      </p:sp>
      <p:sp>
        <p:nvSpPr>
          <p:cNvPr id="4" name="Segnaposto numero diapositiva 3">
            <a:extLst>
              <a:ext uri="{FF2B5EF4-FFF2-40B4-BE49-F238E27FC236}">
                <a16:creationId xmlns:a16="http://schemas.microsoft.com/office/drawing/2014/main" id="{95D6B2C5-5A22-4019-9576-F2BA1F9349D3}"/>
              </a:ext>
            </a:extLst>
          </p:cNvPr>
          <p:cNvSpPr>
            <a:spLocks noGrp="1"/>
          </p:cNvSpPr>
          <p:nvPr>
            <p:ph type="sldNum" sz="quarter" idx="12"/>
          </p:nvPr>
        </p:nvSpPr>
        <p:spPr/>
        <p:txBody>
          <a:bodyPr/>
          <a:lstStyle/>
          <a:p>
            <a:fld id="{20036360-6EB0-47E4-A47E-E5C5BC10EF47}" type="slidenum">
              <a:rPr lang="it-IT" smtClean="0"/>
              <a:t>4</a:t>
            </a:fld>
            <a:endParaRPr lang="it-IT"/>
          </a:p>
        </p:txBody>
      </p:sp>
    </p:spTree>
    <p:extLst>
      <p:ext uri="{BB962C8B-B14F-4D97-AF65-F5344CB8AC3E}">
        <p14:creationId xmlns:p14="http://schemas.microsoft.com/office/powerpoint/2010/main" val="3568563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189E36-DC98-4B93-97CA-BEEBF2875A01}"/>
              </a:ext>
            </a:extLst>
          </p:cNvPr>
          <p:cNvSpPr>
            <a:spLocks noGrp="1"/>
          </p:cNvSpPr>
          <p:nvPr>
            <p:ph type="title"/>
          </p:nvPr>
        </p:nvSpPr>
        <p:spPr/>
        <p:txBody>
          <a:bodyPr/>
          <a:lstStyle/>
          <a:p>
            <a:pPr algn="ctr"/>
            <a:r>
              <a:rPr lang="it-IT" b="1" dirty="0"/>
              <a:t>ADR PRESENTATI MA NON ANCORA OMOLOGATI</a:t>
            </a:r>
          </a:p>
        </p:txBody>
      </p:sp>
      <p:sp>
        <p:nvSpPr>
          <p:cNvPr id="3" name="Segnaposto contenuto 2">
            <a:extLst>
              <a:ext uri="{FF2B5EF4-FFF2-40B4-BE49-F238E27FC236}">
                <a16:creationId xmlns:a16="http://schemas.microsoft.com/office/drawing/2014/main" id="{7E8F1C54-BF1C-423C-BB7C-94E5D40511E1}"/>
              </a:ext>
            </a:extLst>
          </p:cNvPr>
          <p:cNvSpPr>
            <a:spLocks noGrp="1"/>
          </p:cNvSpPr>
          <p:nvPr>
            <p:ph idx="1"/>
          </p:nvPr>
        </p:nvSpPr>
        <p:spPr/>
        <p:txBody>
          <a:bodyPr>
            <a:normAutofit fontScale="92500" lnSpcReduction="10000"/>
          </a:bodyPr>
          <a:lstStyle/>
          <a:p>
            <a:r>
              <a:rPr lang="it-IT" dirty="0"/>
              <a:t>(a) Se è stato presentato ricorso ex art. 182-bis </a:t>
            </a:r>
            <a:r>
              <a:rPr lang="it-IT" dirty="0" err="1"/>
              <a:t>l.fall</a:t>
            </a:r>
            <a:r>
              <a:rPr lang="it-IT" dirty="0"/>
              <a:t>. e sorge la necessità di un ‘aggiustamento’, il debitore può chiedere una proroga sino a 90 gg. per modificare il piano o l’accordo (cfr. art. 58 CCII) senza necessità di rinnovare l’attestazione, e consegue n il beneficio di tenere ferma la data di riferimento (quindi senza cambiare tutti i ‘numeri’ di partenza, specie se ADR preceduto da </a:t>
            </a:r>
            <a:r>
              <a:rPr lang="it-IT" dirty="0" err="1"/>
              <a:t>pre</a:t>
            </a:r>
            <a:r>
              <a:rPr lang="it-IT" dirty="0"/>
              <a:t>-CP). La proroga è concessa dal Tribunale e dunque la richiesta deve essere motivata</a:t>
            </a:r>
          </a:p>
          <a:p>
            <a:r>
              <a:rPr lang="it-IT" dirty="0"/>
              <a:t>(B) Se è stato presentato ricorso ex art. 182-bis </a:t>
            </a:r>
            <a:r>
              <a:rPr lang="it-IT" dirty="0" err="1"/>
              <a:t>l.fall</a:t>
            </a:r>
            <a:r>
              <a:rPr lang="it-IT" dirty="0"/>
              <a:t>. e sorge la necessità di un ‘aggiustamento’ </a:t>
            </a:r>
            <a:r>
              <a:rPr lang="it-IT" u="sng" dirty="0"/>
              <a:t>limitato ai tempi di esecuzione</a:t>
            </a:r>
            <a:r>
              <a:rPr lang="it-IT" dirty="0"/>
              <a:t>, il debitore può presentare una memoria con indicazione dei nuovi termini di adempimento non superiori di oltre 6 mesi a quelli originari. Anche in questo caso c’è una modifica coattiva dell’accordo negoziale</a:t>
            </a:r>
          </a:p>
          <a:p>
            <a:endParaRPr lang="it-IT" dirty="0"/>
          </a:p>
        </p:txBody>
      </p:sp>
      <p:sp>
        <p:nvSpPr>
          <p:cNvPr id="4" name="Segnaposto numero diapositiva 3">
            <a:extLst>
              <a:ext uri="{FF2B5EF4-FFF2-40B4-BE49-F238E27FC236}">
                <a16:creationId xmlns:a16="http://schemas.microsoft.com/office/drawing/2014/main" id="{FF37E1B1-FB32-4B5E-9800-1C1B452F02CA}"/>
              </a:ext>
            </a:extLst>
          </p:cNvPr>
          <p:cNvSpPr>
            <a:spLocks noGrp="1"/>
          </p:cNvSpPr>
          <p:nvPr>
            <p:ph type="sldNum" sz="quarter" idx="12"/>
          </p:nvPr>
        </p:nvSpPr>
        <p:spPr/>
        <p:txBody>
          <a:bodyPr/>
          <a:lstStyle/>
          <a:p>
            <a:fld id="{20036360-6EB0-47E4-A47E-E5C5BC10EF47}" type="slidenum">
              <a:rPr lang="it-IT" smtClean="0"/>
              <a:t>5</a:t>
            </a:fld>
            <a:endParaRPr lang="it-IT"/>
          </a:p>
        </p:txBody>
      </p:sp>
    </p:spTree>
    <p:extLst>
      <p:ext uri="{BB962C8B-B14F-4D97-AF65-F5344CB8AC3E}">
        <p14:creationId xmlns:p14="http://schemas.microsoft.com/office/powerpoint/2010/main" val="448438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8C1395-CBE4-45AD-96D7-246C1DCC6BE1}"/>
              </a:ext>
            </a:extLst>
          </p:cNvPr>
          <p:cNvSpPr>
            <a:spLocks noGrp="1"/>
          </p:cNvSpPr>
          <p:nvPr>
            <p:ph type="title"/>
          </p:nvPr>
        </p:nvSpPr>
        <p:spPr/>
        <p:txBody>
          <a:bodyPr/>
          <a:lstStyle/>
          <a:p>
            <a:pPr algn="ctr"/>
            <a:r>
              <a:rPr lang="it-IT" b="1" dirty="0"/>
              <a:t>PRESENTATO PRE-CP IN FUNZIONE DELL’ ADR</a:t>
            </a:r>
          </a:p>
        </p:txBody>
      </p:sp>
      <p:sp>
        <p:nvSpPr>
          <p:cNvPr id="3" name="Segnaposto contenuto 2">
            <a:extLst>
              <a:ext uri="{FF2B5EF4-FFF2-40B4-BE49-F238E27FC236}">
                <a16:creationId xmlns:a16="http://schemas.microsoft.com/office/drawing/2014/main" id="{D115A00F-0110-46D2-8F50-0B399DCF4F4C}"/>
              </a:ext>
            </a:extLst>
          </p:cNvPr>
          <p:cNvSpPr>
            <a:spLocks noGrp="1"/>
          </p:cNvSpPr>
          <p:nvPr>
            <p:ph idx="1"/>
          </p:nvPr>
        </p:nvSpPr>
        <p:spPr/>
        <p:txBody>
          <a:bodyPr/>
          <a:lstStyle/>
          <a:p>
            <a:r>
              <a:rPr lang="it-IT" dirty="0"/>
              <a:t>Se al 23.2.2020 era pendente un </a:t>
            </a:r>
            <a:r>
              <a:rPr lang="it-IT" dirty="0" err="1"/>
              <a:t>pre</a:t>
            </a:r>
            <a:r>
              <a:rPr lang="it-IT" dirty="0"/>
              <a:t>-CP con termini già concessi e improrogabili, il debitore può chiedere un termine di ulteriori di 90 gg. per presentare ricorso ex art. 182-bis</a:t>
            </a:r>
          </a:p>
          <a:p>
            <a:r>
              <a:rPr lang="it-IT" dirty="0"/>
              <a:t>Il debitore deve motivare la richiesta. Il Tribunale deve effettuare una verifica di coerenza con l’Emergenza Covid-19 e plasmare il termine</a:t>
            </a:r>
          </a:p>
          <a:p>
            <a:endParaRPr lang="it-IT" dirty="0"/>
          </a:p>
        </p:txBody>
      </p:sp>
      <p:sp>
        <p:nvSpPr>
          <p:cNvPr id="4" name="Segnaposto numero diapositiva 3">
            <a:extLst>
              <a:ext uri="{FF2B5EF4-FFF2-40B4-BE49-F238E27FC236}">
                <a16:creationId xmlns:a16="http://schemas.microsoft.com/office/drawing/2014/main" id="{7122B48F-4AA8-49C1-8967-46629754F124}"/>
              </a:ext>
            </a:extLst>
          </p:cNvPr>
          <p:cNvSpPr>
            <a:spLocks noGrp="1"/>
          </p:cNvSpPr>
          <p:nvPr>
            <p:ph type="sldNum" sz="quarter" idx="12"/>
          </p:nvPr>
        </p:nvSpPr>
        <p:spPr/>
        <p:txBody>
          <a:bodyPr/>
          <a:lstStyle/>
          <a:p>
            <a:fld id="{20036360-6EB0-47E4-A47E-E5C5BC10EF47}" type="slidenum">
              <a:rPr lang="it-IT" smtClean="0"/>
              <a:t>6</a:t>
            </a:fld>
            <a:endParaRPr lang="it-IT"/>
          </a:p>
        </p:txBody>
      </p:sp>
    </p:spTree>
    <p:extLst>
      <p:ext uri="{BB962C8B-B14F-4D97-AF65-F5344CB8AC3E}">
        <p14:creationId xmlns:p14="http://schemas.microsoft.com/office/powerpoint/2010/main" val="3773916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23FD54-73F7-4402-A64C-B489F8391CA2}"/>
              </a:ext>
            </a:extLst>
          </p:cNvPr>
          <p:cNvSpPr>
            <a:spLocks noGrp="1"/>
          </p:cNvSpPr>
          <p:nvPr>
            <p:ph type="title"/>
          </p:nvPr>
        </p:nvSpPr>
        <p:spPr/>
        <p:txBody>
          <a:bodyPr/>
          <a:lstStyle/>
          <a:p>
            <a:r>
              <a:rPr lang="it-IT" b="1" dirty="0"/>
              <a:t>PRESENTATO PRE-ADR IN FUNZIONE DELL’ ADR</a:t>
            </a:r>
            <a:endParaRPr lang="it-IT" dirty="0"/>
          </a:p>
        </p:txBody>
      </p:sp>
      <p:sp>
        <p:nvSpPr>
          <p:cNvPr id="3" name="Segnaposto contenuto 2">
            <a:extLst>
              <a:ext uri="{FF2B5EF4-FFF2-40B4-BE49-F238E27FC236}">
                <a16:creationId xmlns:a16="http://schemas.microsoft.com/office/drawing/2014/main" id="{9B696DE8-4792-465C-AC31-955BAE3469E3}"/>
              </a:ext>
            </a:extLst>
          </p:cNvPr>
          <p:cNvSpPr>
            <a:spLocks noGrp="1"/>
          </p:cNvSpPr>
          <p:nvPr>
            <p:ph idx="1"/>
          </p:nvPr>
        </p:nvSpPr>
        <p:spPr/>
        <p:txBody>
          <a:bodyPr/>
          <a:lstStyle/>
          <a:p>
            <a:r>
              <a:rPr lang="it-IT" dirty="0"/>
              <a:t>Se al 23.2.2020 era pendente un </a:t>
            </a:r>
            <a:r>
              <a:rPr lang="it-IT" dirty="0" err="1"/>
              <a:t>pre-AdR</a:t>
            </a:r>
            <a:r>
              <a:rPr lang="it-IT" dirty="0"/>
              <a:t> con termini già concessi e improrogabili, il debitore può chiedere un termine di ulteriori di 90 gg. per presentare ricorso ex art. 182-bis</a:t>
            </a:r>
          </a:p>
          <a:p>
            <a:r>
              <a:rPr lang="it-IT" dirty="0"/>
              <a:t>Il debitore deve motivare la richiesta. Il Tribunale deve effettuare una verifica di coerenza con l’Emergenza Covid-19 e plasmare il termine</a:t>
            </a:r>
          </a:p>
          <a:p>
            <a:endParaRPr lang="it-IT" dirty="0"/>
          </a:p>
        </p:txBody>
      </p:sp>
      <p:sp>
        <p:nvSpPr>
          <p:cNvPr id="4" name="Segnaposto numero diapositiva 3">
            <a:extLst>
              <a:ext uri="{FF2B5EF4-FFF2-40B4-BE49-F238E27FC236}">
                <a16:creationId xmlns:a16="http://schemas.microsoft.com/office/drawing/2014/main" id="{25DFAC5F-1DAA-4E6C-9027-2F01F07F8BFD}"/>
              </a:ext>
            </a:extLst>
          </p:cNvPr>
          <p:cNvSpPr>
            <a:spLocks noGrp="1"/>
          </p:cNvSpPr>
          <p:nvPr>
            <p:ph type="sldNum" sz="quarter" idx="12"/>
          </p:nvPr>
        </p:nvSpPr>
        <p:spPr/>
        <p:txBody>
          <a:bodyPr/>
          <a:lstStyle/>
          <a:p>
            <a:fld id="{20036360-6EB0-47E4-A47E-E5C5BC10EF47}" type="slidenum">
              <a:rPr lang="it-IT" smtClean="0"/>
              <a:t>7</a:t>
            </a:fld>
            <a:endParaRPr lang="it-IT"/>
          </a:p>
        </p:txBody>
      </p:sp>
    </p:spTree>
    <p:extLst>
      <p:ext uri="{BB962C8B-B14F-4D97-AF65-F5344CB8AC3E}">
        <p14:creationId xmlns:p14="http://schemas.microsoft.com/office/powerpoint/2010/main" val="1554020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A4A74F-93E0-44C8-85A2-61F7719A2CE8}"/>
              </a:ext>
            </a:extLst>
          </p:cNvPr>
          <p:cNvSpPr>
            <a:spLocks noGrp="1"/>
          </p:cNvSpPr>
          <p:nvPr>
            <p:ph type="title"/>
          </p:nvPr>
        </p:nvSpPr>
        <p:spPr/>
        <p:txBody>
          <a:bodyPr/>
          <a:lstStyle/>
          <a:p>
            <a:r>
              <a:rPr lang="it-IT" dirty="0"/>
              <a:t>Art. 9, comma 5-bis, D.L. 23/2020 convertito nella L. 40/2020, in vigore dal 7 giugno 2020</a:t>
            </a:r>
          </a:p>
        </p:txBody>
      </p:sp>
      <p:sp>
        <p:nvSpPr>
          <p:cNvPr id="3" name="Segnaposto contenuto 2">
            <a:extLst>
              <a:ext uri="{FF2B5EF4-FFF2-40B4-BE49-F238E27FC236}">
                <a16:creationId xmlns:a16="http://schemas.microsoft.com/office/drawing/2014/main" id="{9820AB53-846A-40F9-9091-CFC6E24C8A67}"/>
              </a:ext>
            </a:extLst>
          </p:cNvPr>
          <p:cNvSpPr>
            <a:spLocks noGrp="1"/>
          </p:cNvSpPr>
          <p:nvPr>
            <p:ph idx="1"/>
          </p:nvPr>
        </p:nvSpPr>
        <p:spPr/>
        <p:txBody>
          <a:bodyPr>
            <a:normAutofit fontScale="92500" lnSpcReduction="10000"/>
          </a:bodyPr>
          <a:lstStyle/>
          <a:p>
            <a:pPr algn="just"/>
            <a:r>
              <a:rPr lang="it-IT" b="1" dirty="0"/>
              <a:t>«</a:t>
            </a:r>
            <a:r>
              <a:rPr lang="it-IT" i="1" dirty="0"/>
              <a:t>Il debitore che, entro la data del 31 dicembre 2021, ha ottenuto la concessione dei termini di cui all'articolo 161, sesto comma, o all'articolo 182-bis, settimo comma, del </a:t>
            </a:r>
            <a:r>
              <a:rPr lang="it-IT" i="1" u="sng" dirty="0">
                <a:hlinkClick r:id="rId2">
                  <a:extLst>
                    <a:ext uri="{A12FA001-AC4F-418D-AE19-62706E023703}">
                      <ahyp:hlinkClr xmlns:ahyp="http://schemas.microsoft.com/office/drawing/2018/hyperlinkcolor" val="tx"/>
                    </a:ext>
                  </a:extLst>
                </a:hlinkClick>
              </a:rPr>
              <a:t>regio decreto 16 marzo 1942, n. 267</a:t>
            </a:r>
            <a:r>
              <a:rPr lang="it-IT" i="1" dirty="0"/>
              <a:t>, può, </a:t>
            </a:r>
            <a:r>
              <a:rPr lang="it-IT" i="1" dirty="0">
                <a:highlight>
                  <a:srgbClr val="00FF00"/>
                </a:highlight>
              </a:rPr>
              <a:t>entro i suddetti termini</a:t>
            </a:r>
            <a:r>
              <a:rPr lang="it-IT" i="1" dirty="0"/>
              <a:t>, depositare un </a:t>
            </a:r>
            <a:r>
              <a:rPr lang="it-IT" i="1" dirty="0">
                <a:highlight>
                  <a:srgbClr val="00FF00"/>
                </a:highlight>
              </a:rPr>
              <a:t>atto di rinuncia </a:t>
            </a:r>
            <a:r>
              <a:rPr lang="it-IT" i="1" dirty="0"/>
              <a:t>alla procedura, dichiarando di avere </a:t>
            </a:r>
            <a:r>
              <a:rPr lang="it-IT" i="1" dirty="0">
                <a:highlight>
                  <a:srgbClr val="00FF00"/>
                </a:highlight>
              </a:rPr>
              <a:t>predisposto un piano di risanamento </a:t>
            </a:r>
            <a:r>
              <a:rPr lang="it-IT" i="1" dirty="0"/>
              <a:t>ai sensi dell'articolo 67, terzo comma, lettera d), del medesimo </a:t>
            </a:r>
            <a:r>
              <a:rPr lang="it-IT" i="1" dirty="0">
                <a:hlinkClick r:id="rId3">
                  <a:extLst>
                    <a:ext uri="{A12FA001-AC4F-418D-AE19-62706E023703}">
                      <ahyp:hlinkClr xmlns:ahyp="http://schemas.microsoft.com/office/drawing/2018/hyperlinkcolor" val="tx"/>
                    </a:ext>
                  </a:extLst>
                </a:hlinkClick>
              </a:rPr>
              <a:t>regio decreto n. 267 del 1942</a:t>
            </a:r>
            <a:r>
              <a:rPr lang="it-IT" i="1" dirty="0"/>
              <a:t>, pubblicato nel registro delle imprese, e depositando la documentazione relativa alla pubblicazione medesima. Il tribunale, verificate la completezza e la regolarità della documentazione, dichiara l</a:t>
            </a:r>
            <a:r>
              <a:rPr lang="it-IT" i="1" dirty="0">
                <a:highlight>
                  <a:srgbClr val="00FF00"/>
                </a:highlight>
              </a:rPr>
              <a:t>'improcedibilità</a:t>
            </a:r>
            <a:r>
              <a:rPr lang="it-IT" i="1" dirty="0"/>
              <a:t> del ricorso presentato ai sensi dell'articolo 161, sesto comma, o dell'articolo 182-bis, settimo comma, del citato </a:t>
            </a:r>
            <a:r>
              <a:rPr lang="it-IT" i="1" dirty="0">
                <a:hlinkClick r:id="rId3">
                  <a:extLst>
                    <a:ext uri="{A12FA001-AC4F-418D-AE19-62706E023703}">
                      <ahyp:hlinkClr xmlns:ahyp="http://schemas.microsoft.com/office/drawing/2018/hyperlinkcolor" val="tx"/>
                    </a:ext>
                  </a:extLst>
                </a:hlinkClick>
              </a:rPr>
              <a:t>regio decreto n. 267 del 1942</a:t>
            </a:r>
            <a:r>
              <a:rPr lang="it-IT" b="1" dirty="0"/>
              <a:t>.</a:t>
            </a:r>
            <a:r>
              <a:rPr lang="it-IT" dirty="0"/>
              <a:t>»</a:t>
            </a:r>
          </a:p>
        </p:txBody>
      </p:sp>
      <p:sp>
        <p:nvSpPr>
          <p:cNvPr id="4" name="Segnaposto numero diapositiva 3">
            <a:extLst>
              <a:ext uri="{FF2B5EF4-FFF2-40B4-BE49-F238E27FC236}">
                <a16:creationId xmlns:a16="http://schemas.microsoft.com/office/drawing/2014/main" id="{2CC4B61F-863A-4430-B09B-C52AFB042A78}"/>
              </a:ext>
            </a:extLst>
          </p:cNvPr>
          <p:cNvSpPr>
            <a:spLocks noGrp="1"/>
          </p:cNvSpPr>
          <p:nvPr>
            <p:ph type="sldNum" sz="quarter" idx="12"/>
          </p:nvPr>
        </p:nvSpPr>
        <p:spPr/>
        <p:txBody>
          <a:bodyPr/>
          <a:lstStyle/>
          <a:p>
            <a:fld id="{20036360-6EB0-47E4-A47E-E5C5BC10EF47}" type="slidenum">
              <a:rPr lang="it-IT" smtClean="0"/>
              <a:t>8</a:t>
            </a:fld>
            <a:endParaRPr lang="it-IT"/>
          </a:p>
        </p:txBody>
      </p:sp>
    </p:spTree>
    <p:extLst>
      <p:ext uri="{BB962C8B-B14F-4D97-AF65-F5344CB8AC3E}">
        <p14:creationId xmlns:p14="http://schemas.microsoft.com/office/powerpoint/2010/main" val="2272031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59AF6C-E74A-4340-BB92-CEA01458B158}"/>
              </a:ext>
            </a:extLst>
          </p:cNvPr>
          <p:cNvSpPr>
            <a:spLocks noGrp="1"/>
          </p:cNvSpPr>
          <p:nvPr>
            <p:ph type="title"/>
          </p:nvPr>
        </p:nvSpPr>
        <p:spPr/>
        <p:txBody>
          <a:bodyPr/>
          <a:lstStyle/>
          <a:p>
            <a:pPr algn="ctr"/>
            <a:r>
              <a:rPr lang="it-IT" dirty="0"/>
              <a:t>Un nuovo piano attestato di risanamento (PAR) ?</a:t>
            </a:r>
          </a:p>
        </p:txBody>
      </p:sp>
      <p:sp>
        <p:nvSpPr>
          <p:cNvPr id="3" name="Segnaposto contenuto 2">
            <a:extLst>
              <a:ext uri="{FF2B5EF4-FFF2-40B4-BE49-F238E27FC236}">
                <a16:creationId xmlns:a16="http://schemas.microsoft.com/office/drawing/2014/main" id="{C070AD29-E769-4405-A7CF-BA2BAEB7F59A}"/>
              </a:ext>
            </a:extLst>
          </p:cNvPr>
          <p:cNvSpPr>
            <a:spLocks noGrp="1"/>
          </p:cNvSpPr>
          <p:nvPr>
            <p:ph idx="1"/>
          </p:nvPr>
        </p:nvSpPr>
        <p:spPr/>
        <p:txBody>
          <a:bodyPr>
            <a:normAutofit lnSpcReduction="10000"/>
          </a:bodyPr>
          <a:lstStyle/>
          <a:p>
            <a:r>
              <a:rPr lang="it-IT" dirty="0"/>
              <a:t>Il comma 5-bis lascia intravedere un nuovo PAR ?</a:t>
            </a:r>
          </a:p>
          <a:p>
            <a:r>
              <a:rPr lang="it-IT" dirty="0"/>
              <a:t>Se si pensa agli effetti successivi il PAR non cambia</a:t>
            </a:r>
          </a:p>
          <a:p>
            <a:r>
              <a:rPr lang="it-IT" dirty="0"/>
              <a:t>Le mutazioni genetiche riguardano gli effetti che sul PAR si realizzano quando il PAR segue alla domanda di cui all’art. 161, comma 6, LF (o ai termini concessi nel </a:t>
            </a:r>
            <a:r>
              <a:rPr lang="it-IT" dirty="0" err="1"/>
              <a:t>pre-AdR</a:t>
            </a:r>
            <a:r>
              <a:rPr lang="it-IT" dirty="0"/>
              <a:t>).</a:t>
            </a:r>
          </a:p>
          <a:p>
            <a:r>
              <a:rPr lang="it-IT" dirty="0"/>
              <a:t>L’approccio al PAR può essere totalmente differente perché oggi il PAR non gode di alcuna protezione preventiva, sì che durante la lunga fase di gestazione che lo contraddistingue il patrimonio del debitore è soggetto al rischio di iniziative cautelari, esecutive e concorsuali dei creditori (tra l’altro ben poche volte il PAR è accompagnato da una convenzione di moratoria)</a:t>
            </a:r>
          </a:p>
          <a:p>
            <a:endParaRPr lang="it-IT" dirty="0"/>
          </a:p>
        </p:txBody>
      </p:sp>
      <p:sp>
        <p:nvSpPr>
          <p:cNvPr id="4" name="Segnaposto numero diapositiva 3">
            <a:extLst>
              <a:ext uri="{FF2B5EF4-FFF2-40B4-BE49-F238E27FC236}">
                <a16:creationId xmlns:a16="http://schemas.microsoft.com/office/drawing/2014/main" id="{60CDE5BA-E32C-40C8-8493-48D6C76B6E8B}"/>
              </a:ext>
            </a:extLst>
          </p:cNvPr>
          <p:cNvSpPr>
            <a:spLocks noGrp="1"/>
          </p:cNvSpPr>
          <p:nvPr>
            <p:ph type="sldNum" sz="quarter" idx="12"/>
          </p:nvPr>
        </p:nvSpPr>
        <p:spPr/>
        <p:txBody>
          <a:bodyPr/>
          <a:lstStyle/>
          <a:p>
            <a:fld id="{20036360-6EB0-47E4-A47E-E5C5BC10EF47}" type="slidenum">
              <a:rPr lang="it-IT" smtClean="0"/>
              <a:t>9</a:t>
            </a:fld>
            <a:endParaRPr lang="it-IT"/>
          </a:p>
        </p:txBody>
      </p:sp>
    </p:spTree>
    <p:extLst>
      <p:ext uri="{BB962C8B-B14F-4D97-AF65-F5344CB8AC3E}">
        <p14:creationId xmlns:p14="http://schemas.microsoft.com/office/powerpoint/2010/main" val="265541010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1268</TotalTime>
  <Words>3116</Words>
  <Application>Microsoft Office PowerPoint</Application>
  <PresentationFormat>Widescreen</PresentationFormat>
  <Paragraphs>134</Paragraphs>
  <Slides>23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23</vt:i4>
      </vt:variant>
    </vt:vector>
  </HeadingPairs>
  <TitlesOfParts>
    <vt:vector size="27" baseType="lpstr">
      <vt:lpstr>Arial</vt:lpstr>
      <vt:lpstr>Calibri</vt:lpstr>
      <vt:lpstr>Calibri Light</vt:lpstr>
      <vt:lpstr>Tema di Office</vt:lpstr>
      <vt:lpstr>Piani e accordi in fase di Emergenza Covid-19</vt:lpstr>
      <vt:lpstr>Art. 9</vt:lpstr>
      <vt:lpstr>LEGISLAZIONE DI EMERGENZA E PIANI (D.L. 23/2020 E L. 40/2020)</vt:lpstr>
      <vt:lpstr>LEGISLAZIONE DI EMERGENZA E ADR (D.L. 23/2020 E L. 40/2020), POST-OMOLOGA</vt:lpstr>
      <vt:lpstr>ADR PRESENTATI MA NON ANCORA OMOLOGATI</vt:lpstr>
      <vt:lpstr>PRESENTATO PRE-CP IN FUNZIONE DELL’ ADR</vt:lpstr>
      <vt:lpstr>PRESENTATO PRE-ADR IN FUNZIONE DELL’ ADR</vt:lpstr>
      <vt:lpstr>Art. 9, comma 5-bis, D.L. 23/2020 convertito nella L. 40/2020, in vigore dal 7 giugno 2020</vt:lpstr>
      <vt:lpstr>Un nuovo piano attestato di risanamento (PAR) ?</vt:lpstr>
      <vt:lpstr>La (possibile) ratio della norma</vt:lpstr>
      <vt:lpstr>L’interpretazione «debole»</vt:lpstr>
      <vt:lpstr>L’interpretazione «forte»</vt:lpstr>
      <vt:lpstr>Le protezioni «forti»</vt:lpstr>
      <vt:lpstr>Le protezioni «deboli»</vt:lpstr>
      <vt:lpstr>Le protezioni recessive</vt:lpstr>
      <vt:lpstr>Lo spettro temporale di applicazione</vt:lpstr>
      <vt:lpstr>I soggetti che se ne possono avvalere</vt:lpstr>
      <vt:lpstr>Il procedimento</vt:lpstr>
      <vt:lpstr>L’insuccesso del PARP</vt:lpstr>
      <vt:lpstr>Analisi differenziale</vt:lpstr>
      <vt:lpstr>Sintesi </vt:lpstr>
      <vt:lpstr>EXIT PRE-CP</vt:lpstr>
      <vt:lpstr>Scelte gestorie nella selezione degli strumenti anti-crisi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piano attestato di risanamento «protetto»</dc:title>
  <dc:creator>Massimo Fabiani</dc:creator>
  <cp:lastModifiedBy>Massimo Fabiani</cp:lastModifiedBy>
  <cp:revision>31</cp:revision>
  <dcterms:created xsi:type="dcterms:W3CDTF">2020-06-06T16:59:29Z</dcterms:created>
  <dcterms:modified xsi:type="dcterms:W3CDTF">2020-07-09T15:58:49Z</dcterms:modified>
</cp:coreProperties>
</file>