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9" r:id="rId13"/>
    <p:sldId id="270" r:id="rId14"/>
    <p:sldId id="271" r:id="rId15"/>
    <p:sldId id="272" r:id="rId16"/>
    <p:sldId id="278" r:id="rId17"/>
    <p:sldId id="273" r:id="rId18"/>
    <p:sldId id="274" r:id="rId19"/>
    <p:sldId id="275" r:id="rId20"/>
    <p:sldId id="276" r:id="rId21"/>
    <p:sldId id="277" r:id="rId22"/>
    <p:sldId id="297" r:id="rId23"/>
    <p:sldId id="266" r:id="rId24"/>
    <p:sldId id="267" r:id="rId25"/>
    <p:sldId id="279" r:id="rId26"/>
    <p:sldId id="280" r:id="rId27"/>
    <p:sldId id="298" r:id="rId28"/>
    <p:sldId id="299" r:id="rId29"/>
    <p:sldId id="314" r:id="rId30"/>
    <p:sldId id="281" r:id="rId31"/>
    <p:sldId id="290" r:id="rId32"/>
    <p:sldId id="282" r:id="rId33"/>
    <p:sldId id="308" r:id="rId34"/>
    <p:sldId id="283" r:id="rId35"/>
    <p:sldId id="284" r:id="rId36"/>
    <p:sldId id="285" r:id="rId37"/>
    <p:sldId id="286" r:id="rId38"/>
    <p:sldId id="287" r:id="rId39"/>
    <p:sldId id="288" r:id="rId40"/>
    <p:sldId id="289" r:id="rId41"/>
    <p:sldId id="300" r:id="rId42"/>
    <p:sldId id="309" r:id="rId43"/>
    <p:sldId id="306" r:id="rId44"/>
    <p:sldId id="322" r:id="rId45"/>
    <p:sldId id="323" r:id="rId46"/>
    <p:sldId id="311" r:id="rId47"/>
    <p:sldId id="316" r:id="rId48"/>
    <p:sldId id="307" r:id="rId49"/>
    <p:sldId id="291" r:id="rId50"/>
    <p:sldId id="312" r:id="rId51"/>
    <p:sldId id="292" r:id="rId52"/>
    <p:sldId id="301" r:id="rId53"/>
    <p:sldId id="303" r:id="rId54"/>
    <p:sldId id="304" r:id="rId55"/>
    <p:sldId id="305" r:id="rId56"/>
    <p:sldId id="293" r:id="rId57"/>
    <p:sldId id="321" r:id="rId58"/>
    <p:sldId id="313" r:id="rId59"/>
    <p:sldId id="294" r:id="rId60"/>
    <p:sldId id="320" r:id="rId61"/>
    <p:sldId id="295" r:id="rId62"/>
    <p:sldId id="315" r:id="rId63"/>
    <p:sldId id="317" r:id="rId64"/>
    <p:sldId id="296" r:id="rId65"/>
    <p:sldId id="324" r:id="rId66"/>
    <p:sldId id="318" r:id="rId67"/>
    <p:sldId id="319" r:id="rId6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9" autoAdjust="0"/>
    <p:restoredTop sz="94660"/>
  </p:normalViewPr>
  <p:slideViewPr>
    <p:cSldViewPr snapToGrid="0">
      <p:cViewPr varScale="1">
        <p:scale>
          <a:sx n="67" d="100"/>
          <a:sy n="67" d="100"/>
        </p:scale>
        <p:origin x="6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BF7D01-D016-44AE-8224-94174CEB4BC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it-IT"/>
        </a:p>
      </dgm:t>
    </dgm:pt>
    <dgm:pt modelId="{5BB1C030-4E4B-4F70-9B0C-F5470F57291A}">
      <dgm:prSet phldrT="[Testo]"/>
      <dgm:spPr/>
      <dgm:t>
        <a:bodyPr/>
        <a:lstStyle/>
        <a:p>
          <a:r>
            <a:rPr lang="it-IT" dirty="0"/>
            <a:t>Rilevanza della nozione di Gruppo</a:t>
          </a:r>
        </a:p>
      </dgm:t>
    </dgm:pt>
    <dgm:pt modelId="{14404398-43CF-4A19-AB44-F43A21765F00}" type="parTrans" cxnId="{8424E145-9067-4CE0-8A06-B7B462A8B131}">
      <dgm:prSet/>
      <dgm:spPr/>
      <dgm:t>
        <a:bodyPr/>
        <a:lstStyle/>
        <a:p>
          <a:endParaRPr lang="it-IT"/>
        </a:p>
      </dgm:t>
    </dgm:pt>
    <dgm:pt modelId="{5DCB3C58-7F0F-4FE8-90DA-364B59C8E8BD}" type="sibTrans" cxnId="{8424E145-9067-4CE0-8A06-B7B462A8B131}">
      <dgm:prSet/>
      <dgm:spPr/>
      <dgm:t>
        <a:bodyPr/>
        <a:lstStyle/>
        <a:p>
          <a:endParaRPr lang="it-IT"/>
        </a:p>
      </dgm:t>
    </dgm:pt>
    <dgm:pt modelId="{E27C90AC-AA97-49CE-8157-80FC553E1263}">
      <dgm:prSet phldrT="[Testo]"/>
      <dgm:spPr/>
      <dgm:t>
        <a:bodyPr/>
        <a:lstStyle/>
        <a:p>
          <a:r>
            <a:rPr lang="it-IT" dirty="0"/>
            <a:t>Amministrazione straordinaria (società fiduciarie)</a:t>
          </a:r>
        </a:p>
      </dgm:t>
    </dgm:pt>
    <dgm:pt modelId="{9D25B552-DAA7-46CD-8131-EF38736165C8}" type="parTrans" cxnId="{848B7868-93A2-4D73-B349-B95979067E68}">
      <dgm:prSet/>
      <dgm:spPr/>
      <dgm:t>
        <a:bodyPr/>
        <a:lstStyle/>
        <a:p>
          <a:endParaRPr lang="it-IT"/>
        </a:p>
      </dgm:t>
    </dgm:pt>
    <dgm:pt modelId="{38798A78-49D8-4844-8346-24B0BE584116}" type="sibTrans" cxnId="{848B7868-93A2-4D73-B349-B95979067E68}">
      <dgm:prSet/>
      <dgm:spPr/>
      <dgm:t>
        <a:bodyPr/>
        <a:lstStyle/>
        <a:p>
          <a:endParaRPr lang="it-IT"/>
        </a:p>
      </dgm:t>
    </dgm:pt>
    <dgm:pt modelId="{5DD860D5-AF2C-48D8-B76D-8E9597A72AF8}">
      <dgm:prSet phldrT="[Testo]"/>
      <dgm:spPr/>
      <dgm:t>
        <a:bodyPr/>
        <a:lstStyle/>
        <a:p>
          <a:r>
            <a:rPr lang="it-IT" dirty="0"/>
            <a:t>T.U.B.</a:t>
          </a:r>
        </a:p>
        <a:p>
          <a:r>
            <a:rPr lang="it-IT" dirty="0"/>
            <a:t>O.P.A.</a:t>
          </a:r>
        </a:p>
        <a:p>
          <a:r>
            <a:rPr lang="it-IT" dirty="0"/>
            <a:t>Antitrust</a:t>
          </a:r>
        </a:p>
        <a:p>
          <a:r>
            <a:rPr lang="it-IT" dirty="0"/>
            <a:t>Bilanci consolidati</a:t>
          </a:r>
        </a:p>
      </dgm:t>
    </dgm:pt>
    <dgm:pt modelId="{F4501A81-473A-4F6A-86C5-AB79C1FBDDC2}" type="parTrans" cxnId="{6455B535-9D5D-477C-B635-A7B7455FD614}">
      <dgm:prSet/>
      <dgm:spPr/>
      <dgm:t>
        <a:bodyPr/>
        <a:lstStyle/>
        <a:p>
          <a:endParaRPr lang="it-IT"/>
        </a:p>
      </dgm:t>
    </dgm:pt>
    <dgm:pt modelId="{17B2B47B-3786-40A9-84BB-1CD3D241C5E4}" type="sibTrans" cxnId="{6455B535-9D5D-477C-B635-A7B7455FD614}">
      <dgm:prSet/>
      <dgm:spPr/>
      <dgm:t>
        <a:bodyPr/>
        <a:lstStyle/>
        <a:p>
          <a:endParaRPr lang="it-IT"/>
        </a:p>
      </dgm:t>
    </dgm:pt>
    <dgm:pt modelId="{233F1211-DC62-42CE-9657-3EF44BB58228}">
      <dgm:prSet phldrT="[Testo]"/>
      <dgm:spPr/>
      <dgm:t>
        <a:bodyPr/>
        <a:lstStyle/>
        <a:p>
          <a:r>
            <a:rPr lang="it-IT" dirty="0"/>
            <a:t>Responsabilità risarcitoria</a:t>
          </a:r>
        </a:p>
        <a:p>
          <a:r>
            <a:rPr lang="it-IT" dirty="0"/>
            <a:t>Unicità del Gruppo e diritto del lavoro</a:t>
          </a:r>
        </a:p>
      </dgm:t>
    </dgm:pt>
    <dgm:pt modelId="{54B82C14-2F1E-4E3F-A7FF-D181270265D6}" type="parTrans" cxnId="{7BCFF9AA-FA35-4A50-BED7-ABE7D2354A35}">
      <dgm:prSet/>
      <dgm:spPr/>
      <dgm:t>
        <a:bodyPr/>
        <a:lstStyle/>
        <a:p>
          <a:endParaRPr lang="it-IT"/>
        </a:p>
      </dgm:t>
    </dgm:pt>
    <dgm:pt modelId="{12D69DA3-8CCD-4360-AC2A-25C64431C0CC}" type="sibTrans" cxnId="{7BCFF9AA-FA35-4A50-BED7-ABE7D2354A35}">
      <dgm:prSet/>
      <dgm:spPr/>
      <dgm:t>
        <a:bodyPr/>
        <a:lstStyle/>
        <a:p>
          <a:endParaRPr lang="it-IT"/>
        </a:p>
      </dgm:t>
    </dgm:pt>
    <dgm:pt modelId="{F171AEC3-95E8-46DB-B5D0-667057C04C3B}" type="pres">
      <dgm:prSet presAssocID="{A5BF7D01-D016-44AE-8224-94174CEB4BC6}" presName="hierChild1" presStyleCnt="0">
        <dgm:presLayoutVars>
          <dgm:orgChart val="1"/>
          <dgm:chPref val="1"/>
          <dgm:dir/>
          <dgm:animOne val="branch"/>
          <dgm:animLvl val="lvl"/>
          <dgm:resizeHandles/>
        </dgm:presLayoutVars>
      </dgm:prSet>
      <dgm:spPr/>
    </dgm:pt>
    <dgm:pt modelId="{65C2162E-ADC1-4603-B950-0EF3231E7363}" type="pres">
      <dgm:prSet presAssocID="{5BB1C030-4E4B-4F70-9B0C-F5470F57291A}" presName="hierRoot1" presStyleCnt="0">
        <dgm:presLayoutVars>
          <dgm:hierBranch val="init"/>
        </dgm:presLayoutVars>
      </dgm:prSet>
      <dgm:spPr/>
    </dgm:pt>
    <dgm:pt modelId="{E2BAE96D-D763-4363-BD23-F108FFC316A9}" type="pres">
      <dgm:prSet presAssocID="{5BB1C030-4E4B-4F70-9B0C-F5470F57291A}" presName="rootComposite1" presStyleCnt="0"/>
      <dgm:spPr/>
    </dgm:pt>
    <dgm:pt modelId="{9317B8BB-C91D-47AB-A4AF-B80053409C2B}" type="pres">
      <dgm:prSet presAssocID="{5BB1C030-4E4B-4F70-9B0C-F5470F57291A}" presName="rootText1" presStyleLbl="node0" presStyleIdx="0" presStyleCnt="1">
        <dgm:presLayoutVars>
          <dgm:chPref val="3"/>
        </dgm:presLayoutVars>
      </dgm:prSet>
      <dgm:spPr/>
    </dgm:pt>
    <dgm:pt modelId="{94F080E3-ABB0-4945-A9E1-8B603203D252}" type="pres">
      <dgm:prSet presAssocID="{5BB1C030-4E4B-4F70-9B0C-F5470F57291A}" presName="rootConnector1" presStyleLbl="node1" presStyleIdx="0" presStyleCnt="0"/>
      <dgm:spPr/>
    </dgm:pt>
    <dgm:pt modelId="{7E279BD3-5347-4A38-951C-D4ECE3C513A6}" type="pres">
      <dgm:prSet presAssocID="{5BB1C030-4E4B-4F70-9B0C-F5470F57291A}" presName="hierChild2" presStyleCnt="0"/>
      <dgm:spPr/>
    </dgm:pt>
    <dgm:pt modelId="{AE830CAD-C079-41B4-A71F-4C5AA3AFF24A}" type="pres">
      <dgm:prSet presAssocID="{9D25B552-DAA7-46CD-8131-EF38736165C8}" presName="Name37" presStyleLbl="parChTrans1D2" presStyleIdx="0" presStyleCnt="3"/>
      <dgm:spPr/>
    </dgm:pt>
    <dgm:pt modelId="{9EB54554-7398-4290-BC36-D3D4F1CFEDAB}" type="pres">
      <dgm:prSet presAssocID="{E27C90AC-AA97-49CE-8157-80FC553E1263}" presName="hierRoot2" presStyleCnt="0">
        <dgm:presLayoutVars>
          <dgm:hierBranch val="init"/>
        </dgm:presLayoutVars>
      </dgm:prSet>
      <dgm:spPr/>
    </dgm:pt>
    <dgm:pt modelId="{F9CF463B-A033-4A8B-AD91-4226FEF91E0F}" type="pres">
      <dgm:prSet presAssocID="{E27C90AC-AA97-49CE-8157-80FC553E1263}" presName="rootComposite" presStyleCnt="0"/>
      <dgm:spPr/>
    </dgm:pt>
    <dgm:pt modelId="{4F1FE8F4-5990-4C6C-873F-8684DA5D212B}" type="pres">
      <dgm:prSet presAssocID="{E27C90AC-AA97-49CE-8157-80FC553E1263}" presName="rootText" presStyleLbl="node2" presStyleIdx="0" presStyleCnt="3">
        <dgm:presLayoutVars>
          <dgm:chPref val="3"/>
        </dgm:presLayoutVars>
      </dgm:prSet>
      <dgm:spPr/>
    </dgm:pt>
    <dgm:pt modelId="{64CF0B63-11BC-4C2A-856E-4601E9A0BF36}" type="pres">
      <dgm:prSet presAssocID="{E27C90AC-AA97-49CE-8157-80FC553E1263}" presName="rootConnector" presStyleLbl="node2" presStyleIdx="0" presStyleCnt="3"/>
      <dgm:spPr/>
    </dgm:pt>
    <dgm:pt modelId="{8C3F57DF-4AB3-483D-8734-2D57D15D8E54}" type="pres">
      <dgm:prSet presAssocID="{E27C90AC-AA97-49CE-8157-80FC553E1263}" presName="hierChild4" presStyleCnt="0"/>
      <dgm:spPr/>
    </dgm:pt>
    <dgm:pt modelId="{6BC2E246-345E-41A7-87BF-B5B96F9A1E2F}" type="pres">
      <dgm:prSet presAssocID="{E27C90AC-AA97-49CE-8157-80FC553E1263}" presName="hierChild5" presStyleCnt="0"/>
      <dgm:spPr/>
    </dgm:pt>
    <dgm:pt modelId="{B7BC2794-29B4-4C10-BE4F-93D51D55B71A}" type="pres">
      <dgm:prSet presAssocID="{F4501A81-473A-4F6A-86C5-AB79C1FBDDC2}" presName="Name37" presStyleLbl="parChTrans1D2" presStyleIdx="1" presStyleCnt="3"/>
      <dgm:spPr/>
    </dgm:pt>
    <dgm:pt modelId="{ACBABE3D-35E0-4CBE-BFD8-1B85AB94DA2E}" type="pres">
      <dgm:prSet presAssocID="{5DD860D5-AF2C-48D8-B76D-8E9597A72AF8}" presName="hierRoot2" presStyleCnt="0">
        <dgm:presLayoutVars>
          <dgm:hierBranch val="init"/>
        </dgm:presLayoutVars>
      </dgm:prSet>
      <dgm:spPr/>
    </dgm:pt>
    <dgm:pt modelId="{80DFB1E2-75EB-4A11-9209-E0F71C007D75}" type="pres">
      <dgm:prSet presAssocID="{5DD860D5-AF2C-48D8-B76D-8E9597A72AF8}" presName="rootComposite" presStyleCnt="0"/>
      <dgm:spPr/>
    </dgm:pt>
    <dgm:pt modelId="{EF6726DB-5690-4430-9088-D018DAD11A88}" type="pres">
      <dgm:prSet presAssocID="{5DD860D5-AF2C-48D8-B76D-8E9597A72AF8}" presName="rootText" presStyleLbl="node2" presStyleIdx="1" presStyleCnt="3">
        <dgm:presLayoutVars>
          <dgm:chPref val="3"/>
        </dgm:presLayoutVars>
      </dgm:prSet>
      <dgm:spPr/>
    </dgm:pt>
    <dgm:pt modelId="{A35EAFE8-63A1-48B8-B283-868F9A04E175}" type="pres">
      <dgm:prSet presAssocID="{5DD860D5-AF2C-48D8-B76D-8E9597A72AF8}" presName="rootConnector" presStyleLbl="node2" presStyleIdx="1" presStyleCnt="3"/>
      <dgm:spPr/>
    </dgm:pt>
    <dgm:pt modelId="{C08F2C15-0174-47D2-8C77-8897E174FE86}" type="pres">
      <dgm:prSet presAssocID="{5DD860D5-AF2C-48D8-B76D-8E9597A72AF8}" presName="hierChild4" presStyleCnt="0"/>
      <dgm:spPr/>
    </dgm:pt>
    <dgm:pt modelId="{D6634D7F-A088-430D-B795-CA2FE5AD8392}" type="pres">
      <dgm:prSet presAssocID="{5DD860D5-AF2C-48D8-B76D-8E9597A72AF8}" presName="hierChild5" presStyleCnt="0"/>
      <dgm:spPr/>
    </dgm:pt>
    <dgm:pt modelId="{3F5C4B8E-6B4D-4F17-90CA-F3D99170167E}" type="pres">
      <dgm:prSet presAssocID="{54B82C14-2F1E-4E3F-A7FF-D181270265D6}" presName="Name37" presStyleLbl="parChTrans1D2" presStyleIdx="2" presStyleCnt="3"/>
      <dgm:spPr/>
    </dgm:pt>
    <dgm:pt modelId="{755712F4-4AE6-4402-B2F6-094FDA5DD41F}" type="pres">
      <dgm:prSet presAssocID="{233F1211-DC62-42CE-9657-3EF44BB58228}" presName="hierRoot2" presStyleCnt="0">
        <dgm:presLayoutVars>
          <dgm:hierBranch val="init"/>
        </dgm:presLayoutVars>
      </dgm:prSet>
      <dgm:spPr/>
    </dgm:pt>
    <dgm:pt modelId="{EF08667E-9711-4F9A-B14E-12DA3D4FB282}" type="pres">
      <dgm:prSet presAssocID="{233F1211-DC62-42CE-9657-3EF44BB58228}" presName="rootComposite" presStyleCnt="0"/>
      <dgm:spPr/>
    </dgm:pt>
    <dgm:pt modelId="{896E5ECD-CE8F-4393-B51F-CBBE54B74840}" type="pres">
      <dgm:prSet presAssocID="{233F1211-DC62-42CE-9657-3EF44BB58228}" presName="rootText" presStyleLbl="node2" presStyleIdx="2" presStyleCnt="3">
        <dgm:presLayoutVars>
          <dgm:chPref val="3"/>
        </dgm:presLayoutVars>
      </dgm:prSet>
      <dgm:spPr/>
    </dgm:pt>
    <dgm:pt modelId="{9D5D1418-E4EE-4D97-B794-88015311D85E}" type="pres">
      <dgm:prSet presAssocID="{233F1211-DC62-42CE-9657-3EF44BB58228}" presName="rootConnector" presStyleLbl="node2" presStyleIdx="2" presStyleCnt="3"/>
      <dgm:spPr/>
    </dgm:pt>
    <dgm:pt modelId="{227D6AD7-7E11-4522-BDEF-69B1C3FD12BB}" type="pres">
      <dgm:prSet presAssocID="{233F1211-DC62-42CE-9657-3EF44BB58228}" presName="hierChild4" presStyleCnt="0"/>
      <dgm:spPr/>
    </dgm:pt>
    <dgm:pt modelId="{E34F51F5-72C1-4BB1-BCC1-4FC3A14191A0}" type="pres">
      <dgm:prSet presAssocID="{233F1211-DC62-42CE-9657-3EF44BB58228}" presName="hierChild5" presStyleCnt="0"/>
      <dgm:spPr/>
    </dgm:pt>
    <dgm:pt modelId="{29817F80-D9E3-4FE7-8042-98454B064380}" type="pres">
      <dgm:prSet presAssocID="{5BB1C030-4E4B-4F70-9B0C-F5470F57291A}" presName="hierChild3" presStyleCnt="0"/>
      <dgm:spPr/>
    </dgm:pt>
  </dgm:ptLst>
  <dgm:cxnLst>
    <dgm:cxn modelId="{9CFF3317-7902-4F86-AB84-3B4346B29F21}" type="presOf" srcId="{E27C90AC-AA97-49CE-8157-80FC553E1263}" destId="{64CF0B63-11BC-4C2A-856E-4601E9A0BF36}" srcOrd="1" destOrd="0" presId="urn:microsoft.com/office/officeart/2005/8/layout/orgChart1"/>
    <dgm:cxn modelId="{D067A022-FC15-4782-AA51-29B2DD7A17CD}" type="presOf" srcId="{54B82C14-2F1E-4E3F-A7FF-D181270265D6}" destId="{3F5C4B8E-6B4D-4F17-90CA-F3D99170167E}" srcOrd="0" destOrd="0" presId="urn:microsoft.com/office/officeart/2005/8/layout/orgChart1"/>
    <dgm:cxn modelId="{6455B535-9D5D-477C-B635-A7B7455FD614}" srcId="{5BB1C030-4E4B-4F70-9B0C-F5470F57291A}" destId="{5DD860D5-AF2C-48D8-B76D-8E9597A72AF8}" srcOrd="1" destOrd="0" parTransId="{F4501A81-473A-4F6A-86C5-AB79C1FBDDC2}" sibTransId="{17B2B47B-3786-40A9-84BB-1CD3D241C5E4}"/>
    <dgm:cxn modelId="{6697955D-21CC-44E0-9A64-E1FD9698AB8E}" type="presOf" srcId="{E27C90AC-AA97-49CE-8157-80FC553E1263}" destId="{4F1FE8F4-5990-4C6C-873F-8684DA5D212B}" srcOrd="0" destOrd="0" presId="urn:microsoft.com/office/officeart/2005/8/layout/orgChart1"/>
    <dgm:cxn modelId="{B035CB5F-391D-43F8-92D0-151EB3789FEC}" type="presOf" srcId="{5BB1C030-4E4B-4F70-9B0C-F5470F57291A}" destId="{9317B8BB-C91D-47AB-A4AF-B80053409C2B}" srcOrd="0" destOrd="0" presId="urn:microsoft.com/office/officeart/2005/8/layout/orgChart1"/>
    <dgm:cxn modelId="{FCB89160-7986-4135-A716-0A8BD7D8DBF2}" type="presOf" srcId="{5BB1C030-4E4B-4F70-9B0C-F5470F57291A}" destId="{94F080E3-ABB0-4945-A9E1-8B603203D252}" srcOrd="1" destOrd="0" presId="urn:microsoft.com/office/officeart/2005/8/layout/orgChart1"/>
    <dgm:cxn modelId="{8424E145-9067-4CE0-8A06-B7B462A8B131}" srcId="{A5BF7D01-D016-44AE-8224-94174CEB4BC6}" destId="{5BB1C030-4E4B-4F70-9B0C-F5470F57291A}" srcOrd="0" destOrd="0" parTransId="{14404398-43CF-4A19-AB44-F43A21765F00}" sibTransId="{5DCB3C58-7F0F-4FE8-90DA-364B59C8E8BD}"/>
    <dgm:cxn modelId="{848B7868-93A2-4D73-B349-B95979067E68}" srcId="{5BB1C030-4E4B-4F70-9B0C-F5470F57291A}" destId="{E27C90AC-AA97-49CE-8157-80FC553E1263}" srcOrd="0" destOrd="0" parTransId="{9D25B552-DAA7-46CD-8131-EF38736165C8}" sibTransId="{38798A78-49D8-4844-8346-24B0BE584116}"/>
    <dgm:cxn modelId="{4C68F950-E2BB-4AC7-A0E1-EC4C4B0B4D60}" type="presOf" srcId="{5DD860D5-AF2C-48D8-B76D-8E9597A72AF8}" destId="{EF6726DB-5690-4430-9088-D018DAD11A88}" srcOrd="0" destOrd="0" presId="urn:microsoft.com/office/officeart/2005/8/layout/orgChart1"/>
    <dgm:cxn modelId="{414DD179-2914-489F-AA0D-E18D4C841CA8}" type="presOf" srcId="{5DD860D5-AF2C-48D8-B76D-8E9597A72AF8}" destId="{A35EAFE8-63A1-48B8-B283-868F9A04E175}" srcOrd="1" destOrd="0" presId="urn:microsoft.com/office/officeart/2005/8/layout/orgChart1"/>
    <dgm:cxn modelId="{53EF81AA-5386-440B-A5F0-407980644976}" type="presOf" srcId="{233F1211-DC62-42CE-9657-3EF44BB58228}" destId="{9D5D1418-E4EE-4D97-B794-88015311D85E}" srcOrd="1" destOrd="0" presId="urn:microsoft.com/office/officeart/2005/8/layout/orgChart1"/>
    <dgm:cxn modelId="{7BCFF9AA-FA35-4A50-BED7-ABE7D2354A35}" srcId="{5BB1C030-4E4B-4F70-9B0C-F5470F57291A}" destId="{233F1211-DC62-42CE-9657-3EF44BB58228}" srcOrd="2" destOrd="0" parTransId="{54B82C14-2F1E-4E3F-A7FF-D181270265D6}" sibTransId="{12D69DA3-8CCD-4360-AC2A-25C64431C0CC}"/>
    <dgm:cxn modelId="{FE6077B4-6E9B-4A13-A29A-D4A0C920ABA7}" type="presOf" srcId="{9D25B552-DAA7-46CD-8131-EF38736165C8}" destId="{AE830CAD-C079-41B4-A71F-4C5AA3AFF24A}" srcOrd="0" destOrd="0" presId="urn:microsoft.com/office/officeart/2005/8/layout/orgChart1"/>
    <dgm:cxn modelId="{D5A686C6-5704-41E1-A299-0588A3CFD92D}" type="presOf" srcId="{233F1211-DC62-42CE-9657-3EF44BB58228}" destId="{896E5ECD-CE8F-4393-B51F-CBBE54B74840}" srcOrd="0" destOrd="0" presId="urn:microsoft.com/office/officeart/2005/8/layout/orgChart1"/>
    <dgm:cxn modelId="{3F0B48D1-B0F5-479B-96D6-0B035EE65035}" type="presOf" srcId="{A5BF7D01-D016-44AE-8224-94174CEB4BC6}" destId="{F171AEC3-95E8-46DB-B5D0-667057C04C3B}" srcOrd="0" destOrd="0" presId="urn:microsoft.com/office/officeart/2005/8/layout/orgChart1"/>
    <dgm:cxn modelId="{255AC6E6-B683-4693-A53C-98375169A9EB}" type="presOf" srcId="{F4501A81-473A-4F6A-86C5-AB79C1FBDDC2}" destId="{B7BC2794-29B4-4C10-BE4F-93D51D55B71A}" srcOrd="0" destOrd="0" presId="urn:microsoft.com/office/officeart/2005/8/layout/orgChart1"/>
    <dgm:cxn modelId="{3D612485-229E-4CBE-B820-BAB48A3F0BF8}" type="presParOf" srcId="{F171AEC3-95E8-46DB-B5D0-667057C04C3B}" destId="{65C2162E-ADC1-4603-B950-0EF3231E7363}" srcOrd="0" destOrd="0" presId="urn:microsoft.com/office/officeart/2005/8/layout/orgChart1"/>
    <dgm:cxn modelId="{250FE072-1640-4CAD-8DCE-9C1947A08586}" type="presParOf" srcId="{65C2162E-ADC1-4603-B950-0EF3231E7363}" destId="{E2BAE96D-D763-4363-BD23-F108FFC316A9}" srcOrd="0" destOrd="0" presId="urn:microsoft.com/office/officeart/2005/8/layout/orgChart1"/>
    <dgm:cxn modelId="{C439ABE5-17CB-4F33-9B45-EE38E9C744EC}" type="presParOf" srcId="{E2BAE96D-D763-4363-BD23-F108FFC316A9}" destId="{9317B8BB-C91D-47AB-A4AF-B80053409C2B}" srcOrd="0" destOrd="0" presId="urn:microsoft.com/office/officeart/2005/8/layout/orgChart1"/>
    <dgm:cxn modelId="{948126B4-42E0-4340-9A1D-C612EFD0B81C}" type="presParOf" srcId="{E2BAE96D-D763-4363-BD23-F108FFC316A9}" destId="{94F080E3-ABB0-4945-A9E1-8B603203D252}" srcOrd="1" destOrd="0" presId="urn:microsoft.com/office/officeart/2005/8/layout/orgChart1"/>
    <dgm:cxn modelId="{1242A83B-D245-4D21-B188-45C96525CA15}" type="presParOf" srcId="{65C2162E-ADC1-4603-B950-0EF3231E7363}" destId="{7E279BD3-5347-4A38-951C-D4ECE3C513A6}" srcOrd="1" destOrd="0" presId="urn:microsoft.com/office/officeart/2005/8/layout/orgChart1"/>
    <dgm:cxn modelId="{4A6E1B31-EF2A-4FBF-8431-AC7C7494FD91}" type="presParOf" srcId="{7E279BD3-5347-4A38-951C-D4ECE3C513A6}" destId="{AE830CAD-C079-41B4-A71F-4C5AA3AFF24A}" srcOrd="0" destOrd="0" presId="urn:microsoft.com/office/officeart/2005/8/layout/orgChart1"/>
    <dgm:cxn modelId="{6BA07815-0CD8-4BA9-ADE9-74BF4A683371}" type="presParOf" srcId="{7E279BD3-5347-4A38-951C-D4ECE3C513A6}" destId="{9EB54554-7398-4290-BC36-D3D4F1CFEDAB}" srcOrd="1" destOrd="0" presId="urn:microsoft.com/office/officeart/2005/8/layout/orgChart1"/>
    <dgm:cxn modelId="{F2F35F47-443E-43FC-98A0-EE17F24B9187}" type="presParOf" srcId="{9EB54554-7398-4290-BC36-D3D4F1CFEDAB}" destId="{F9CF463B-A033-4A8B-AD91-4226FEF91E0F}" srcOrd="0" destOrd="0" presId="urn:microsoft.com/office/officeart/2005/8/layout/orgChart1"/>
    <dgm:cxn modelId="{A4F4B968-2520-4EDB-BB73-6790C1424FF7}" type="presParOf" srcId="{F9CF463B-A033-4A8B-AD91-4226FEF91E0F}" destId="{4F1FE8F4-5990-4C6C-873F-8684DA5D212B}" srcOrd="0" destOrd="0" presId="urn:microsoft.com/office/officeart/2005/8/layout/orgChart1"/>
    <dgm:cxn modelId="{29425FE8-B415-4C40-880D-7A9E58B1E4F0}" type="presParOf" srcId="{F9CF463B-A033-4A8B-AD91-4226FEF91E0F}" destId="{64CF0B63-11BC-4C2A-856E-4601E9A0BF36}" srcOrd="1" destOrd="0" presId="urn:microsoft.com/office/officeart/2005/8/layout/orgChart1"/>
    <dgm:cxn modelId="{A7A478A2-655A-4C2A-A5F1-B87D5F47DA6E}" type="presParOf" srcId="{9EB54554-7398-4290-BC36-D3D4F1CFEDAB}" destId="{8C3F57DF-4AB3-483D-8734-2D57D15D8E54}" srcOrd="1" destOrd="0" presId="urn:microsoft.com/office/officeart/2005/8/layout/orgChart1"/>
    <dgm:cxn modelId="{E1A0F1D3-C798-420F-BD07-2EE3F5F3265F}" type="presParOf" srcId="{9EB54554-7398-4290-BC36-D3D4F1CFEDAB}" destId="{6BC2E246-345E-41A7-87BF-B5B96F9A1E2F}" srcOrd="2" destOrd="0" presId="urn:microsoft.com/office/officeart/2005/8/layout/orgChart1"/>
    <dgm:cxn modelId="{FE5BD172-1D6D-4132-973B-E33BBE5D626A}" type="presParOf" srcId="{7E279BD3-5347-4A38-951C-D4ECE3C513A6}" destId="{B7BC2794-29B4-4C10-BE4F-93D51D55B71A}" srcOrd="2" destOrd="0" presId="urn:microsoft.com/office/officeart/2005/8/layout/orgChart1"/>
    <dgm:cxn modelId="{CA92C0F6-1777-4F42-90B0-D1C774619EED}" type="presParOf" srcId="{7E279BD3-5347-4A38-951C-D4ECE3C513A6}" destId="{ACBABE3D-35E0-4CBE-BFD8-1B85AB94DA2E}" srcOrd="3" destOrd="0" presId="urn:microsoft.com/office/officeart/2005/8/layout/orgChart1"/>
    <dgm:cxn modelId="{270B77C8-E7ED-4CBD-8E93-C01A50269F54}" type="presParOf" srcId="{ACBABE3D-35E0-4CBE-BFD8-1B85AB94DA2E}" destId="{80DFB1E2-75EB-4A11-9209-E0F71C007D75}" srcOrd="0" destOrd="0" presId="urn:microsoft.com/office/officeart/2005/8/layout/orgChart1"/>
    <dgm:cxn modelId="{24D4F4FC-4CF7-47E0-ABD8-1393EB43A85D}" type="presParOf" srcId="{80DFB1E2-75EB-4A11-9209-E0F71C007D75}" destId="{EF6726DB-5690-4430-9088-D018DAD11A88}" srcOrd="0" destOrd="0" presId="urn:microsoft.com/office/officeart/2005/8/layout/orgChart1"/>
    <dgm:cxn modelId="{1B0D0F64-AEA5-457D-9ABF-F17410FB0D43}" type="presParOf" srcId="{80DFB1E2-75EB-4A11-9209-E0F71C007D75}" destId="{A35EAFE8-63A1-48B8-B283-868F9A04E175}" srcOrd="1" destOrd="0" presId="urn:microsoft.com/office/officeart/2005/8/layout/orgChart1"/>
    <dgm:cxn modelId="{0662A9C8-FBE6-467F-A444-0707CB426C75}" type="presParOf" srcId="{ACBABE3D-35E0-4CBE-BFD8-1B85AB94DA2E}" destId="{C08F2C15-0174-47D2-8C77-8897E174FE86}" srcOrd="1" destOrd="0" presId="urn:microsoft.com/office/officeart/2005/8/layout/orgChart1"/>
    <dgm:cxn modelId="{85434C2E-CAE3-4553-8A03-E4237F9A87E0}" type="presParOf" srcId="{ACBABE3D-35E0-4CBE-BFD8-1B85AB94DA2E}" destId="{D6634D7F-A088-430D-B795-CA2FE5AD8392}" srcOrd="2" destOrd="0" presId="urn:microsoft.com/office/officeart/2005/8/layout/orgChart1"/>
    <dgm:cxn modelId="{6CCFD12D-5A7B-4FBB-B33D-77079AAB7CE2}" type="presParOf" srcId="{7E279BD3-5347-4A38-951C-D4ECE3C513A6}" destId="{3F5C4B8E-6B4D-4F17-90CA-F3D99170167E}" srcOrd="4" destOrd="0" presId="urn:microsoft.com/office/officeart/2005/8/layout/orgChart1"/>
    <dgm:cxn modelId="{A128696F-A223-44FD-AD43-AA44F493F3B5}" type="presParOf" srcId="{7E279BD3-5347-4A38-951C-D4ECE3C513A6}" destId="{755712F4-4AE6-4402-B2F6-094FDA5DD41F}" srcOrd="5" destOrd="0" presId="urn:microsoft.com/office/officeart/2005/8/layout/orgChart1"/>
    <dgm:cxn modelId="{A12FB43E-5C9B-4066-9874-269BF920DEFB}" type="presParOf" srcId="{755712F4-4AE6-4402-B2F6-094FDA5DD41F}" destId="{EF08667E-9711-4F9A-B14E-12DA3D4FB282}" srcOrd="0" destOrd="0" presId="urn:microsoft.com/office/officeart/2005/8/layout/orgChart1"/>
    <dgm:cxn modelId="{0270F524-21E2-4B6D-BCA8-8621E97DA791}" type="presParOf" srcId="{EF08667E-9711-4F9A-B14E-12DA3D4FB282}" destId="{896E5ECD-CE8F-4393-B51F-CBBE54B74840}" srcOrd="0" destOrd="0" presId="urn:microsoft.com/office/officeart/2005/8/layout/orgChart1"/>
    <dgm:cxn modelId="{089DBDBF-D71C-4ADB-A573-586A499E0BEE}" type="presParOf" srcId="{EF08667E-9711-4F9A-B14E-12DA3D4FB282}" destId="{9D5D1418-E4EE-4D97-B794-88015311D85E}" srcOrd="1" destOrd="0" presId="urn:microsoft.com/office/officeart/2005/8/layout/orgChart1"/>
    <dgm:cxn modelId="{1CD41E2C-9F76-4EA2-8FC7-67C5C4CF2404}" type="presParOf" srcId="{755712F4-4AE6-4402-B2F6-094FDA5DD41F}" destId="{227D6AD7-7E11-4522-BDEF-69B1C3FD12BB}" srcOrd="1" destOrd="0" presId="urn:microsoft.com/office/officeart/2005/8/layout/orgChart1"/>
    <dgm:cxn modelId="{ECAF4846-1EA7-4E93-A8B9-6B24B67B7C5C}" type="presParOf" srcId="{755712F4-4AE6-4402-B2F6-094FDA5DD41F}" destId="{E34F51F5-72C1-4BB1-BCC1-4FC3A14191A0}" srcOrd="2" destOrd="0" presId="urn:microsoft.com/office/officeart/2005/8/layout/orgChart1"/>
    <dgm:cxn modelId="{E678A84F-319B-4AAA-BE5E-459E5E7CA2B6}" type="presParOf" srcId="{65C2162E-ADC1-4603-B950-0EF3231E7363}" destId="{29817F80-D9E3-4FE7-8042-98454B06438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BA2C5B-FCC5-4380-A763-0D97BFFA04C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7BB331BB-CFE5-4FA9-929F-3C446BA1C8EE}">
      <dgm:prSet phldrT="[Testo]"/>
      <dgm:spPr/>
      <dgm:t>
        <a:bodyPr/>
        <a:lstStyle/>
        <a:p>
          <a:r>
            <a:rPr lang="it-IT" dirty="0"/>
            <a:t>Nozione correlata alla attività</a:t>
          </a:r>
        </a:p>
      </dgm:t>
    </dgm:pt>
    <dgm:pt modelId="{38D90E5C-3654-4E6C-95B6-F9348942C941}" type="parTrans" cxnId="{8AA8F996-E77D-4D5C-B7E6-6590BA6DBDB3}">
      <dgm:prSet/>
      <dgm:spPr/>
      <dgm:t>
        <a:bodyPr/>
        <a:lstStyle/>
        <a:p>
          <a:endParaRPr lang="it-IT"/>
        </a:p>
      </dgm:t>
    </dgm:pt>
    <dgm:pt modelId="{A0A9EB13-71AC-4C95-A082-D12833DDFBCE}" type="sibTrans" cxnId="{8AA8F996-E77D-4D5C-B7E6-6590BA6DBDB3}">
      <dgm:prSet/>
      <dgm:spPr/>
      <dgm:t>
        <a:bodyPr/>
        <a:lstStyle/>
        <a:p>
          <a:endParaRPr lang="it-IT"/>
        </a:p>
      </dgm:t>
    </dgm:pt>
    <dgm:pt modelId="{0EB82D10-02EA-4123-81D3-DA8AE40A3318}">
      <dgm:prSet phldrT="[Testo]"/>
      <dgm:spPr/>
      <dgm:t>
        <a:bodyPr/>
        <a:lstStyle/>
        <a:p>
          <a:r>
            <a:rPr lang="it-IT" dirty="0"/>
            <a:t>Rilevanza della direzione unitaria, rilevanza dei rapporti commerciali</a:t>
          </a:r>
        </a:p>
      </dgm:t>
    </dgm:pt>
    <dgm:pt modelId="{8F5543B0-1F97-410A-BACC-284B741A481A}" type="parTrans" cxnId="{72D1BADA-6BA7-4770-832E-932D6CFF8F64}">
      <dgm:prSet/>
      <dgm:spPr/>
      <dgm:t>
        <a:bodyPr/>
        <a:lstStyle/>
        <a:p>
          <a:endParaRPr lang="it-IT"/>
        </a:p>
      </dgm:t>
    </dgm:pt>
    <dgm:pt modelId="{EDE1A2F2-15ED-41C2-A803-F10EEF5CEE53}" type="sibTrans" cxnId="{72D1BADA-6BA7-4770-832E-932D6CFF8F64}">
      <dgm:prSet/>
      <dgm:spPr/>
      <dgm:t>
        <a:bodyPr/>
        <a:lstStyle/>
        <a:p>
          <a:endParaRPr lang="it-IT"/>
        </a:p>
      </dgm:t>
    </dgm:pt>
    <dgm:pt modelId="{32525AAB-F949-452B-9B70-389B4616A126}">
      <dgm:prSet phldrT="[Testo]"/>
      <dgm:spPr/>
      <dgm:t>
        <a:bodyPr/>
        <a:lstStyle/>
        <a:p>
          <a:r>
            <a:rPr lang="it-IT" dirty="0"/>
            <a:t>Art. 2497 c.c.</a:t>
          </a:r>
        </a:p>
      </dgm:t>
    </dgm:pt>
    <dgm:pt modelId="{1C8E07D6-8B7B-454D-8E2D-DD4D9D74991F}" type="parTrans" cxnId="{BED481D9-B2E3-41DF-A3B4-A26C7CBBA688}">
      <dgm:prSet/>
      <dgm:spPr/>
      <dgm:t>
        <a:bodyPr/>
        <a:lstStyle/>
        <a:p>
          <a:endParaRPr lang="it-IT"/>
        </a:p>
      </dgm:t>
    </dgm:pt>
    <dgm:pt modelId="{FAE4FEAA-171E-4022-8339-E87E16532E14}" type="sibTrans" cxnId="{BED481D9-B2E3-41DF-A3B4-A26C7CBBA688}">
      <dgm:prSet/>
      <dgm:spPr/>
      <dgm:t>
        <a:bodyPr/>
        <a:lstStyle/>
        <a:p>
          <a:endParaRPr lang="it-IT"/>
        </a:p>
      </dgm:t>
    </dgm:pt>
    <dgm:pt modelId="{2FCA6773-832A-440F-9CDB-F15A6CE48EC6}">
      <dgm:prSet phldrT="[Testo]"/>
      <dgm:spPr/>
      <dgm:t>
        <a:bodyPr/>
        <a:lstStyle/>
        <a:p>
          <a:r>
            <a:rPr lang="it-IT" dirty="0"/>
            <a:t>Nozione collegata al soggetto</a:t>
          </a:r>
        </a:p>
      </dgm:t>
    </dgm:pt>
    <dgm:pt modelId="{1371AB7D-4A39-475D-94DD-F4EC49523F90}" type="parTrans" cxnId="{4C01238E-CCBC-449D-8D3B-98F7CD083725}">
      <dgm:prSet/>
      <dgm:spPr/>
      <dgm:t>
        <a:bodyPr/>
        <a:lstStyle/>
        <a:p>
          <a:endParaRPr lang="it-IT"/>
        </a:p>
      </dgm:t>
    </dgm:pt>
    <dgm:pt modelId="{D4680C9F-88B5-48A9-9E34-383EFCB61B27}" type="sibTrans" cxnId="{4C01238E-CCBC-449D-8D3B-98F7CD083725}">
      <dgm:prSet/>
      <dgm:spPr/>
      <dgm:t>
        <a:bodyPr/>
        <a:lstStyle/>
        <a:p>
          <a:endParaRPr lang="it-IT"/>
        </a:p>
      </dgm:t>
    </dgm:pt>
    <dgm:pt modelId="{C99EE912-28B6-4C50-B2D2-C87427B65DF2}">
      <dgm:prSet phldrT="[Testo]"/>
      <dgm:spPr/>
      <dgm:t>
        <a:bodyPr/>
        <a:lstStyle/>
        <a:p>
          <a:r>
            <a:rPr lang="it-IT" dirty="0"/>
            <a:t>Rilevanza dei rapporti di controllo, collegamento, partecipazione</a:t>
          </a:r>
        </a:p>
      </dgm:t>
    </dgm:pt>
    <dgm:pt modelId="{0D3382FE-AA95-4A91-B595-A144AB5CB8CA}" type="parTrans" cxnId="{5657EC74-3005-4D82-BF73-F12AC1B55D40}">
      <dgm:prSet/>
      <dgm:spPr/>
      <dgm:t>
        <a:bodyPr/>
        <a:lstStyle/>
        <a:p>
          <a:endParaRPr lang="it-IT"/>
        </a:p>
      </dgm:t>
    </dgm:pt>
    <dgm:pt modelId="{F2D9DA15-2C3A-4DCE-ABEF-D852ECCC61B2}" type="sibTrans" cxnId="{5657EC74-3005-4D82-BF73-F12AC1B55D40}">
      <dgm:prSet/>
      <dgm:spPr/>
      <dgm:t>
        <a:bodyPr/>
        <a:lstStyle/>
        <a:p>
          <a:endParaRPr lang="it-IT"/>
        </a:p>
      </dgm:t>
    </dgm:pt>
    <dgm:pt modelId="{10D24A1E-A042-4FCB-BE99-C5901B87C758}">
      <dgm:prSet phldrT="[Testo]"/>
      <dgm:spPr/>
      <dgm:t>
        <a:bodyPr/>
        <a:lstStyle/>
        <a:p>
          <a:r>
            <a:rPr lang="it-IT" dirty="0"/>
            <a:t>Art. 2359 c.c.</a:t>
          </a:r>
        </a:p>
      </dgm:t>
    </dgm:pt>
    <dgm:pt modelId="{4167A503-8DAE-48C0-9A59-EB0EED3EF22D}" type="parTrans" cxnId="{3B2108AE-79F3-41E1-B0C4-B0324AC0704D}">
      <dgm:prSet/>
      <dgm:spPr/>
      <dgm:t>
        <a:bodyPr/>
        <a:lstStyle/>
        <a:p>
          <a:endParaRPr lang="it-IT"/>
        </a:p>
      </dgm:t>
    </dgm:pt>
    <dgm:pt modelId="{CD7EC753-BC53-40DD-803B-CB2DBB689966}" type="sibTrans" cxnId="{3B2108AE-79F3-41E1-B0C4-B0324AC0704D}">
      <dgm:prSet/>
      <dgm:spPr/>
      <dgm:t>
        <a:bodyPr/>
        <a:lstStyle/>
        <a:p>
          <a:endParaRPr lang="it-IT"/>
        </a:p>
      </dgm:t>
    </dgm:pt>
    <dgm:pt modelId="{E53BB509-E4C0-4C69-BB88-161CB9013A80}" type="pres">
      <dgm:prSet presAssocID="{B5BA2C5B-FCC5-4380-A763-0D97BFFA04CF}" presName="diagram" presStyleCnt="0">
        <dgm:presLayoutVars>
          <dgm:chPref val="1"/>
          <dgm:dir/>
          <dgm:animOne val="branch"/>
          <dgm:animLvl val="lvl"/>
          <dgm:resizeHandles/>
        </dgm:presLayoutVars>
      </dgm:prSet>
      <dgm:spPr/>
    </dgm:pt>
    <dgm:pt modelId="{3AE34627-37DB-4E57-9C8D-01B3E4377008}" type="pres">
      <dgm:prSet presAssocID="{7BB331BB-CFE5-4FA9-929F-3C446BA1C8EE}" presName="root" presStyleCnt="0"/>
      <dgm:spPr/>
    </dgm:pt>
    <dgm:pt modelId="{2E97C431-324F-467E-BB0B-96E5E86ACC17}" type="pres">
      <dgm:prSet presAssocID="{7BB331BB-CFE5-4FA9-929F-3C446BA1C8EE}" presName="rootComposite" presStyleCnt="0"/>
      <dgm:spPr/>
    </dgm:pt>
    <dgm:pt modelId="{01AA088B-3F64-43FC-8AC8-38390E58C907}" type="pres">
      <dgm:prSet presAssocID="{7BB331BB-CFE5-4FA9-929F-3C446BA1C8EE}" presName="rootText" presStyleLbl="node1" presStyleIdx="0" presStyleCnt="2"/>
      <dgm:spPr/>
    </dgm:pt>
    <dgm:pt modelId="{3AD3474A-77AD-47C8-B9CC-4F8CB07145EF}" type="pres">
      <dgm:prSet presAssocID="{7BB331BB-CFE5-4FA9-929F-3C446BA1C8EE}" presName="rootConnector" presStyleLbl="node1" presStyleIdx="0" presStyleCnt="2"/>
      <dgm:spPr/>
    </dgm:pt>
    <dgm:pt modelId="{B636D755-ECDB-43B0-9AEA-A77FA0ABCBBB}" type="pres">
      <dgm:prSet presAssocID="{7BB331BB-CFE5-4FA9-929F-3C446BA1C8EE}" presName="childShape" presStyleCnt="0"/>
      <dgm:spPr/>
    </dgm:pt>
    <dgm:pt modelId="{3C681F74-E579-4DEC-A5CF-926B2FD11B51}" type="pres">
      <dgm:prSet presAssocID="{8F5543B0-1F97-410A-BACC-284B741A481A}" presName="Name13" presStyleLbl="parChTrans1D2" presStyleIdx="0" presStyleCnt="4"/>
      <dgm:spPr/>
    </dgm:pt>
    <dgm:pt modelId="{FF06D131-676E-4C6D-9D74-57ACE2AD2EC2}" type="pres">
      <dgm:prSet presAssocID="{0EB82D10-02EA-4123-81D3-DA8AE40A3318}" presName="childText" presStyleLbl="bgAcc1" presStyleIdx="0" presStyleCnt="4">
        <dgm:presLayoutVars>
          <dgm:bulletEnabled val="1"/>
        </dgm:presLayoutVars>
      </dgm:prSet>
      <dgm:spPr/>
    </dgm:pt>
    <dgm:pt modelId="{676D4CA9-FB42-45FF-A72B-6385C2684EA5}" type="pres">
      <dgm:prSet presAssocID="{1C8E07D6-8B7B-454D-8E2D-DD4D9D74991F}" presName="Name13" presStyleLbl="parChTrans1D2" presStyleIdx="1" presStyleCnt="4"/>
      <dgm:spPr/>
    </dgm:pt>
    <dgm:pt modelId="{B642AE02-9DE0-4584-8309-A506DE042438}" type="pres">
      <dgm:prSet presAssocID="{32525AAB-F949-452B-9B70-389B4616A126}" presName="childText" presStyleLbl="bgAcc1" presStyleIdx="1" presStyleCnt="4">
        <dgm:presLayoutVars>
          <dgm:bulletEnabled val="1"/>
        </dgm:presLayoutVars>
      </dgm:prSet>
      <dgm:spPr/>
    </dgm:pt>
    <dgm:pt modelId="{0B2A7E89-4D8F-489C-802A-03EAF1B71C41}" type="pres">
      <dgm:prSet presAssocID="{2FCA6773-832A-440F-9CDB-F15A6CE48EC6}" presName="root" presStyleCnt="0"/>
      <dgm:spPr/>
    </dgm:pt>
    <dgm:pt modelId="{6874169A-3EEA-407D-A950-A487BAE71DA7}" type="pres">
      <dgm:prSet presAssocID="{2FCA6773-832A-440F-9CDB-F15A6CE48EC6}" presName="rootComposite" presStyleCnt="0"/>
      <dgm:spPr/>
    </dgm:pt>
    <dgm:pt modelId="{3E79EE21-14EB-4CE7-A959-EF27D82753E5}" type="pres">
      <dgm:prSet presAssocID="{2FCA6773-832A-440F-9CDB-F15A6CE48EC6}" presName="rootText" presStyleLbl="node1" presStyleIdx="1" presStyleCnt="2"/>
      <dgm:spPr/>
    </dgm:pt>
    <dgm:pt modelId="{3DBB00B7-877D-4391-AC37-FFA9722B7DD5}" type="pres">
      <dgm:prSet presAssocID="{2FCA6773-832A-440F-9CDB-F15A6CE48EC6}" presName="rootConnector" presStyleLbl="node1" presStyleIdx="1" presStyleCnt="2"/>
      <dgm:spPr/>
    </dgm:pt>
    <dgm:pt modelId="{5B94DBE7-2A1E-475E-AB51-D519933D7B59}" type="pres">
      <dgm:prSet presAssocID="{2FCA6773-832A-440F-9CDB-F15A6CE48EC6}" presName="childShape" presStyleCnt="0"/>
      <dgm:spPr/>
    </dgm:pt>
    <dgm:pt modelId="{A4C01E1D-1CFC-4858-8407-E180A421FD6D}" type="pres">
      <dgm:prSet presAssocID="{0D3382FE-AA95-4A91-B595-A144AB5CB8CA}" presName="Name13" presStyleLbl="parChTrans1D2" presStyleIdx="2" presStyleCnt="4"/>
      <dgm:spPr/>
    </dgm:pt>
    <dgm:pt modelId="{6AF446BA-ABC6-4E4B-AE1D-4C6E1A07C36C}" type="pres">
      <dgm:prSet presAssocID="{C99EE912-28B6-4C50-B2D2-C87427B65DF2}" presName="childText" presStyleLbl="bgAcc1" presStyleIdx="2" presStyleCnt="4">
        <dgm:presLayoutVars>
          <dgm:bulletEnabled val="1"/>
        </dgm:presLayoutVars>
      </dgm:prSet>
      <dgm:spPr/>
    </dgm:pt>
    <dgm:pt modelId="{CAC81444-4188-49AA-940D-52FA67AC1104}" type="pres">
      <dgm:prSet presAssocID="{4167A503-8DAE-48C0-9A59-EB0EED3EF22D}" presName="Name13" presStyleLbl="parChTrans1D2" presStyleIdx="3" presStyleCnt="4"/>
      <dgm:spPr/>
    </dgm:pt>
    <dgm:pt modelId="{9767C502-D5AA-4BFD-9E89-81E315D73DC8}" type="pres">
      <dgm:prSet presAssocID="{10D24A1E-A042-4FCB-BE99-C5901B87C758}" presName="childText" presStyleLbl="bgAcc1" presStyleIdx="3" presStyleCnt="4">
        <dgm:presLayoutVars>
          <dgm:bulletEnabled val="1"/>
        </dgm:presLayoutVars>
      </dgm:prSet>
      <dgm:spPr/>
    </dgm:pt>
  </dgm:ptLst>
  <dgm:cxnLst>
    <dgm:cxn modelId="{9CD6CB1A-FCB5-431C-A519-45B768FAD971}" type="presOf" srcId="{C99EE912-28B6-4C50-B2D2-C87427B65DF2}" destId="{6AF446BA-ABC6-4E4B-AE1D-4C6E1A07C36C}" srcOrd="0" destOrd="0" presId="urn:microsoft.com/office/officeart/2005/8/layout/hierarchy3"/>
    <dgm:cxn modelId="{4E3FAE1D-2121-4EAF-871A-E847DD25783C}" type="presOf" srcId="{8F5543B0-1F97-410A-BACC-284B741A481A}" destId="{3C681F74-E579-4DEC-A5CF-926B2FD11B51}" srcOrd="0" destOrd="0" presId="urn:microsoft.com/office/officeart/2005/8/layout/hierarchy3"/>
    <dgm:cxn modelId="{7F37F726-701C-4A76-BC9D-BCEDFC55B159}" type="presOf" srcId="{10D24A1E-A042-4FCB-BE99-C5901B87C758}" destId="{9767C502-D5AA-4BFD-9E89-81E315D73DC8}" srcOrd="0" destOrd="0" presId="urn:microsoft.com/office/officeart/2005/8/layout/hierarchy3"/>
    <dgm:cxn modelId="{227E9B30-46DF-44D5-9907-A037FB65751A}" type="presOf" srcId="{7BB331BB-CFE5-4FA9-929F-3C446BA1C8EE}" destId="{01AA088B-3F64-43FC-8AC8-38390E58C907}" srcOrd="0" destOrd="0" presId="urn:microsoft.com/office/officeart/2005/8/layout/hierarchy3"/>
    <dgm:cxn modelId="{EFBFFE48-E8F4-4BFD-9C30-6E2DDCD934D2}" type="presOf" srcId="{B5BA2C5B-FCC5-4380-A763-0D97BFFA04CF}" destId="{E53BB509-E4C0-4C69-BB88-161CB9013A80}" srcOrd="0" destOrd="0" presId="urn:microsoft.com/office/officeart/2005/8/layout/hierarchy3"/>
    <dgm:cxn modelId="{B541C04F-AB41-40AF-A8FC-A49CC809BEFE}" type="presOf" srcId="{2FCA6773-832A-440F-9CDB-F15A6CE48EC6}" destId="{3DBB00B7-877D-4391-AC37-FFA9722B7DD5}" srcOrd="1" destOrd="0" presId="urn:microsoft.com/office/officeart/2005/8/layout/hierarchy3"/>
    <dgm:cxn modelId="{3FBA8051-097D-4E86-A1A4-2518A66F9BF7}" type="presOf" srcId="{2FCA6773-832A-440F-9CDB-F15A6CE48EC6}" destId="{3E79EE21-14EB-4CE7-A959-EF27D82753E5}" srcOrd="0" destOrd="0" presId="urn:microsoft.com/office/officeart/2005/8/layout/hierarchy3"/>
    <dgm:cxn modelId="{509ACB74-E5A3-408F-93EE-1A2C0AE761DF}" type="presOf" srcId="{0D3382FE-AA95-4A91-B595-A144AB5CB8CA}" destId="{A4C01E1D-1CFC-4858-8407-E180A421FD6D}" srcOrd="0" destOrd="0" presId="urn:microsoft.com/office/officeart/2005/8/layout/hierarchy3"/>
    <dgm:cxn modelId="{5657EC74-3005-4D82-BF73-F12AC1B55D40}" srcId="{2FCA6773-832A-440F-9CDB-F15A6CE48EC6}" destId="{C99EE912-28B6-4C50-B2D2-C87427B65DF2}" srcOrd="0" destOrd="0" parTransId="{0D3382FE-AA95-4A91-B595-A144AB5CB8CA}" sibTransId="{F2D9DA15-2C3A-4DCE-ABEF-D852ECCC61B2}"/>
    <dgm:cxn modelId="{7E78E557-EC44-4489-884B-86E00B51A5AF}" type="presOf" srcId="{1C8E07D6-8B7B-454D-8E2D-DD4D9D74991F}" destId="{676D4CA9-FB42-45FF-A72B-6385C2684EA5}" srcOrd="0" destOrd="0" presId="urn:microsoft.com/office/officeart/2005/8/layout/hierarchy3"/>
    <dgm:cxn modelId="{8F2B1C58-ADBC-435B-8A0F-2E516105175C}" type="presOf" srcId="{0EB82D10-02EA-4123-81D3-DA8AE40A3318}" destId="{FF06D131-676E-4C6D-9D74-57ACE2AD2EC2}" srcOrd="0" destOrd="0" presId="urn:microsoft.com/office/officeart/2005/8/layout/hierarchy3"/>
    <dgm:cxn modelId="{4C01238E-CCBC-449D-8D3B-98F7CD083725}" srcId="{B5BA2C5B-FCC5-4380-A763-0D97BFFA04CF}" destId="{2FCA6773-832A-440F-9CDB-F15A6CE48EC6}" srcOrd="1" destOrd="0" parTransId="{1371AB7D-4A39-475D-94DD-F4EC49523F90}" sibTransId="{D4680C9F-88B5-48A9-9E34-383EFCB61B27}"/>
    <dgm:cxn modelId="{5EF1FB95-BE01-4AF7-A1CE-909D264FC12F}" type="presOf" srcId="{4167A503-8DAE-48C0-9A59-EB0EED3EF22D}" destId="{CAC81444-4188-49AA-940D-52FA67AC1104}" srcOrd="0" destOrd="0" presId="urn:microsoft.com/office/officeart/2005/8/layout/hierarchy3"/>
    <dgm:cxn modelId="{8AA8F996-E77D-4D5C-B7E6-6590BA6DBDB3}" srcId="{B5BA2C5B-FCC5-4380-A763-0D97BFFA04CF}" destId="{7BB331BB-CFE5-4FA9-929F-3C446BA1C8EE}" srcOrd="0" destOrd="0" parTransId="{38D90E5C-3654-4E6C-95B6-F9348942C941}" sibTransId="{A0A9EB13-71AC-4C95-A082-D12833DDFBCE}"/>
    <dgm:cxn modelId="{3B2108AE-79F3-41E1-B0C4-B0324AC0704D}" srcId="{2FCA6773-832A-440F-9CDB-F15A6CE48EC6}" destId="{10D24A1E-A042-4FCB-BE99-C5901B87C758}" srcOrd="1" destOrd="0" parTransId="{4167A503-8DAE-48C0-9A59-EB0EED3EF22D}" sibTransId="{CD7EC753-BC53-40DD-803B-CB2DBB689966}"/>
    <dgm:cxn modelId="{E2F426C3-CBA3-4858-B395-271D031D7EF5}" type="presOf" srcId="{7BB331BB-CFE5-4FA9-929F-3C446BA1C8EE}" destId="{3AD3474A-77AD-47C8-B9CC-4F8CB07145EF}" srcOrd="1" destOrd="0" presId="urn:microsoft.com/office/officeart/2005/8/layout/hierarchy3"/>
    <dgm:cxn modelId="{B08F29CD-5AA2-4319-B3CD-FED991906E8E}" type="presOf" srcId="{32525AAB-F949-452B-9B70-389B4616A126}" destId="{B642AE02-9DE0-4584-8309-A506DE042438}" srcOrd="0" destOrd="0" presId="urn:microsoft.com/office/officeart/2005/8/layout/hierarchy3"/>
    <dgm:cxn modelId="{BED481D9-B2E3-41DF-A3B4-A26C7CBBA688}" srcId="{7BB331BB-CFE5-4FA9-929F-3C446BA1C8EE}" destId="{32525AAB-F949-452B-9B70-389B4616A126}" srcOrd="1" destOrd="0" parTransId="{1C8E07D6-8B7B-454D-8E2D-DD4D9D74991F}" sibTransId="{FAE4FEAA-171E-4022-8339-E87E16532E14}"/>
    <dgm:cxn modelId="{72D1BADA-6BA7-4770-832E-932D6CFF8F64}" srcId="{7BB331BB-CFE5-4FA9-929F-3C446BA1C8EE}" destId="{0EB82D10-02EA-4123-81D3-DA8AE40A3318}" srcOrd="0" destOrd="0" parTransId="{8F5543B0-1F97-410A-BACC-284B741A481A}" sibTransId="{EDE1A2F2-15ED-41C2-A803-F10EEF5CEE53}"/>
    <dgm:cxn modelId="{3C80A8A4-9D84-4EC2-AB5D-136237BAF57C}" type="presParOf" srcId="{E53BB509-E4C0-4C69-BB88-161CB9013A80}" destId="{3AE34627-37DB-4E57-9C8D-01B3E4377008}" srcOrd="0" destOrd="0" presId="urn:microsoft.com/office/officeart/2005/8/layout/hierarchy3"/>
    <dgm:cxn modelId="{B93098EB-D7FE-435A-9D5A-EA6F7C696B81}" type="presParOf" srcId="{3AE34627-37DB-4E57-9C8D-01B3E4377008}" destId="{2E97C431-324F-467E-BB0B-96E5E86ACC17}" srcOrd="0" destOrd="0" presId="urn:microsoft.com/office/officeart/2005/8/layout/hierarchy3"/>
    <dgm:cxn modelId="{297D86BF-2503-4A30-ABCB-E36BA2482080}" type="presParOf" srcId="{2E97C431-324F-467E-BB0B-96E5E86ACC17}" destId="{01AA088B-3F64-43FC-8AC8-38390E58C907}" srcOrd="0" destOrd="0" presId="urn:microsoft.com/office/officeart/2005/8/layout/hierarchy3"/>
    <dgm:cxn modelId="{A15CC819-9E1E-4962-9CCC-734FD716405F}" type="presParOf" srcId="{2E97C431-324F-467E-BB0B-96E5E86ACC17}" destId="{3AD3474A-77AD-47C8-B9CC-4F8CB07145EF}" srcOrd="1" destOrd="0" presId="urn:microsoft.com/office/officeart/2005/8/layout/hierarchy3"/>
    <dgm:cxn modelId="{301EAC51-5E8A-46F4-A5D0-009822A11223}" type="presParOf" srcId="{3AE34627-37DB-4E57-9C8D-01B3E4377008}" destId="{B636D755-ECDB-43B0-9AEA-A77FA0ABCBBB}" srcOrd="1" destOrd="0" presId="urn:microsoft.com/office/officeart/2005/8/layout/hierarchy3"/>
    <dgm:cxn modelId="{1E9BEA92-693F-4C4F-BA30-2E52B496FB04}" type="presParOf" srcId="{B636D755-ECDB-43B0-9AEA-A77FA0ABCBBB}" destId="{3C681F74-E579-4DEC-A5CF-926B2FD11B51}" srcOrd="0" destOrd="0" presId="urn:microsoft.com/office/officeart/2005/8/layout/hierarchy3"/>
    <dgm:cxn modelId="{056E6940-871E-46F0-8A0F-641FE4F3F13E}" type="presParOf" srcId="{B636D755-ECDB-43B0-9AEA-A77FA0ABCBBB}" destId="{FF06D131-676E-4C6D-9D74-57ACE2AD2EC2}" srcOrd="1" destOrd="0" presId="urn:microsoft.com/office/officeart/2005/8/layout/hierarchy3"/>
    <dgm:cxn modelId="{7FF7ECA1-9825-49CB-80F6-B916C6D8EB66}" type="presParOf" srcId="{B636D755-ECDB-43B0-9AEA-A77FA0ABCBBB}" destId="{676D4CA9-FB42-45FF-A72B-6385C2684EA5}" srcOrd="2" destOrd="0" presId="urn:microsoft.com/office/officeart/2005/8/layout/hierarchy3"/>
    <dgm:cxn modelId="{2828BC73-D002-45FF-887D-2333E7350727}" type="presParOf" srcId="{B636D755-ECDB-43B0-9AEA-A77FA0ABCBBB}" destId="{B642AE02-9DE0-4584-8309-A506DE042438}" srcOrd="3" destOrd="0" presId="urn:microsoft.com/office/officeart/2005/8/layout/hierarchy3"/>
    <dgm:cxn modelId="{30F76511-E1D2-45C7-B748-25BC88607522}" type="presParOf" srcId="{E53BB509-E4C0-4C69-BB88-161CB9013A80}" destId="{0B2A7E89-4D8F-489C-802A-03EAF1B71C41}" srcOrd="1" destOrd="0" presId="urn:microsoft.com/office/officeart/2005/8/layout/hierarchy3"/>
    <dgm:cxn modelId="{6F2C73E7-06F7-4D38-9E6F-26DA0193999C}" type="presParOf" srcId="{0B2A7E89-4D8F-489C-802A-03EAF1B71C41}" destId="{6874169A-3EEA-407D-A950-A487BAE71DA7}" srcOrd="0" destOrd="0" presId="urn:microsoft.com/office/officeart/2005/8/layout/hierarchy3"/>
    <dgm:cxn modelId="{53915B32-FD33-47E5-8E0A-96C6C020E62E}" type="presParOf" srcId="{6874169A-3EEA-407D-A950-A487BAE71DA7}" destId="{3E79EE21-14EB-4CE7-A959-EF27D82753E5}" srcOrd="0" destOrd="0" presId="urn:microsoft.com/office/officeart/2005/8/layout/hierarchy3"/>
    <dgm:cxn modelId="{7D86ECA7-93FA-4A61-9CCB-A156E670F350}" type="presParOf" srcId="{6874169A-3EEA-407D-A950-A487BAE71DA7}" destId="{3DBB00B7-877D-4391-AC37-FFA9722B7DD5}" srcOrd="1" destOrd="0" presId="urn:microsoft.com/office/officeart/2005/8/layout/hierarchy3"/>
    <dgm:cxn modelId="{9703E8F5-49AF-4F1D-82D9-DEBAFF43ADC9}" type="presParOf" srcId="{0B2A7E89-4D8F-489C-802A-03EAF1B71C41}" destId="{5B94DBE7-2A1E-475E-AB51-D519933D7B59}" srcOrd="1" destOrd="0" presId="urn:microsoft.com/office/officeart/2005/8/layout/hierarchy3"/>
    <dgm:cxn modelId="{9243848C-00C3-41B2-8B62-6CDFA1908532}" type="presParOf" srcId="{5B94DBE7-2A1E-475E-AB51-D519933D7B59}" destId="{A4C01E1D-1CFC-4858-8407-E180A421FD6D}" srcOrd="0" destOrd="0" presId="urn:microsoft.com/office/officeart/2005/8/layout/hierarchy3"/>
    <dgm:cxn modelId="{54D57930-CEAD-4354-ADF7-6AC0A4C8D1B2}" type="presParOf" srcId="{5B94DBE7-2A1E-475E-AB51-D519933D7B59}" destId="{6AF446BA-ABC6-4E4B-AE1D-4C6E1A07C36C}" srcOrd="1" destOrd="0" presId="urn:microsoft.com/office/officeart/2005/8/layout/hierarchy3"/>
    <dgm:cxn modelId="{30483B97-968F-460A-A45B-4F48211B4714}" type="presParOf" srcId="{5B94DBE7-2A1E-475E-AB51-D519933D7B59}" destId="{CAC81444-4188-49AA-940D-52FA67AC1104}" srcOrd="2" destOrd="0" presId="urn:microsoft.com/office/officeart/2005/8/layout/hierarchy3"/>
    <dgm:cxn modelId="{74DE05F5-5803-443C-8875-D989CCE9D825}" type="presParOf" srcId="{5B94DBE7-2A1E-475E-AB51-D519933D7B59}" destId="{9767C502-D5AA-4BFD-9E89-81E315D73DC8}"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8814FE-49C3-41AC-B6BE-A5DF8FB219AB}"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48763B9F-A800-4043-A946-A72988FC0D4D}">
      <dgm:prSet phldrT="[Testo]"/>
      <dgm:spPr/>
      <dgm:t>
        <a:bodyPr/>
        <a:lstStyle/>
        <a:p>
          <a:r>
            <a:rPr lang="it-IT" dirty="0"/>
            <a:t>Consolidamento procedurale (o mera concentrazione?)</a:t>
          </a:r>
        </a:p>
      </dgm:t>
    </dgm:pt>
    <dgm:pt modelId="{8E03CC22-C18A-441E-8AA1-6442E75DD940}" type="parTrans" cxnId="{DA9859EF-BBA1-452A-BBC9-8C4522D56D57}">
      <dgm:prSet/>
      <dgm:spPr/>
      <dgm:t>
        <a:bodyPr/>
        <a:lstStyle/>
        <a:p>
          <a:endParaRPr lang="it-IT"/>
        </a:p>
      </dgm:t>
    </dgm:pt>
    <dgm:pt modelId="{B60A9131-3CC8-4547-BDA8-53E3E6DBAA48}" type="sibTrans" cxnId="{DA9859EF-BBA1-452A-BBC9-8C4522D56D57}">
      <dgm:prSet/>
      <dgm:spPr/>
      <dgm:t>
        <a:bodyPr/>
        <a:lstStyle/>
        <a:p>
          <a:endParaRPr lang="it-IT"/>
        </a:p>
      </dgm:t>
    </dgm:pt>
    <dgm:pt modelId="{B04F0A11-EF2D-49E2-B5B2-D18B4D0969E3}">
      <dgm:prSet phldrT="[Testo]"/>
      <dgm:spPr/>
      <dgm:t>
        <a:bodyPr/>
        <a:lstStyle/>
        <a:p>
          <a:r>
            <a:rPr lang="it-IT" dirty="0"/>
            <a:t>Attrazione del foro</a:t>
          </a:r>
        </a:p>
      </dgm:t>
    </dgm:pt>
    <dgm:pt modelId="{A994D08C-C3C7-428F-A96B-7C6337958B09}" type="parTrans" cxnId="{9B8E70C6-991E-4A5A-9487-4CA786BB6294}">
      <dgm:prSet/>
      <dgm:spPr/>
      <dgm:t>
        <a:bodyPr/>
        <a:lstStyle/>
        <a:p>
          <a:endParaRPr lang="it-IT"/>
        </a:p>
      </dgm:t>
    </dgm:pt>
    <dgm:pt modelId="{E8020EF8-E18E-4590-968A-B712CFBFB728}" type="sibTrans" cxnId="{9B8E70C6-991E-4A5A-9487-4CA786BB6294}">
      <dgm:prSet/>
      <dgm:spPr/>
      <dgm:t>
        <a:bodyPr/>
        <a:lstStyle/>
        <a:p>
          <a:endParaRPr lang="it-IT"/>
        </a:p>
      </dgm:t>
    </dgm:pt>
    <dgm:pt modelId="{21BDCB21-445D-417A-81FF-AD0F09711D45}">
      <dgm:prSet phldrT="[Testo]"/>
      <dgm:spPr/>
      <dgm:t>
        <a:bodyPr/>
        <a:lstStyle/>
        <a:p>
          <a:r>
            <a:rPr lang="it-IT" dirty="0"/>
            <a:t>Unicità del GD e del CG</a:t>
          </a:r>
        </a:p>
      </dgm:t>
    </dgm:pt>
    <dgm:pt modelId="{F1956F4D-9BC7-4CF4-9C53-59A065C8D25B}" type="parTrans" cxnId="{BCBAC9DF-8239-46A0-87C4-13BF50ACF53D}">
      <dgm:prSet/>
      <dgm:spPr/>
      <dgm:t>
        <a:bodyPr/>
        <a:lstStyle/>
        <a:p>
          <a:endParaRPr lang="it-IT"/>
        </a:p>
      </dgm:t>
    </dgm:pt>
    <dgm:pt modelId="{9FB12B1A-74E5-41D8-B4BE-4FB2A13A765E}" type="sibTrans" cxnId="{BCBAC9DF-8239-46A0-87C4-13BF50ACF53D}">
      <dgm:prSet/>
      <dgm:spPr/>
      <dgm:t>
        <a:bodyPr/>
        <a:lstStyle/>
        <a:p>
          <a:endParaRPr lang="it-IT"/>
        </a:p>
      </dgm:t>
    </dgm:pt>
    <dgm:pt modelId="{A0339837-06F1-4D66-9542-E65EBFDC3603}">
      <dgm:prSet phldrT="[Testo]"/>
      <dgm:spPr/>
      <dgm:t>
        <a:bodyPr/>
        <a:lstStyle/>
        <a:p>
          <a:r>
            <a:rPr lang="it-IT" dirty="0"/>
            <a:t>Consolidamento sostanziale </a:t>
          </a:r>
        </a:p>
      </dgm:t>
    </dgm:pt>
    <dgm:pt modelId="{FE1274C4-AF82-4567-95D6-6F479D67D25C}" type="parTrans" cxnId="{5F5D7AD6-A380-4FE1-BFFB-9C31265E7020}">
      <dgm:prSet/>
      <dgm:spPr/>
      <dgm:t>
        <a:bodyPr/>
        <a:lstStyle/>
        <a:p>
          <a:endParaRPr lang="it-IT"/>
        </a:p>
      </dgm:t>
    </dgm:pt>
    <dgm:pt modelId="{AD017FDE-B000-46B4-8EEF-4A35AD4B1A45}" type="sibTrans" cxnId="{5F5D7AD6-A380-4FE1-BFFB-9C31265E7020}">
      <dgm:prSet/>
      <dgm:spPr/>
      <dgm:t>
        <a:bodyPr/>
        <a:lstStyle/>
        <a:p>
          <a:endParaRPr lang="it-IT"/>
        </a:p>
      </dgm:t>
    </dgm:pt>
    <dgm:pt modelId="{80C09101-B567-44EE-AAD2-36F65F3E1845}">
      <dgm:prSet phldrT="[Testo]"/>
      <dgm:spPr/>
      <dgm:t>
        <a:bodyPr/>
        <a:lstStyle/>
        <a:p>
          <a:r>
            <a:rPr lang="it-IT" dirty="0"/>
            <a:t>Possibilità di travaso di risorse tra entità del Gruppo</a:t>
          </a:r>
        </a:p>
      </dgm:t>
    </dgm:pt>
    <dgm:pt modelId="{521347B1-BB7C-47E7-BEBB-6B73E4C49543}" type="parTrans" cxnId="{0A7E488B-E34B-4D41-A09B-74009B46E3A2}">
      <dgm:prSet/>
      <dgm:spPr/>
      <dgm:t>
        <a:bodyPr/>
        <a:lstStyle/>
        <a:p>
          <a:endParaRPr lang="it-IT"/>
        </a:p>
      </dgm:t>
    </dgm:pt>
    <dgm:pt modelId="{6AA93E98-2B77-4691-9CF7-C2B0B4612052}" type="sibTrans" cxnId="{0A7E488B-E34B-4D41-A09B-74009B46E3A2}">
      <dgm:prSet/>
      <dgm:spPr/>
      <dgm:t>
        <a:bodyPr/>
        <a:lstStyle/>
        <a:p>
          <a:endParaRPr lang="it-IT"/>
        </a:p>
      </dgm:t>
    </dgm:pt>
    <dgm:pt modelId="{20DB331F-658E-475E-9E98-542B3023548E}">
      <dgm:prSet phldrT="[Testo]"/>
      <dgm:spPr/>
      <dgm:t>
        <a:bodyPr/>
        <a:lstStyle/>
        <a:p>
          <a:r>
            <a:rPr lang="it-IT" dirty="0"/>
            <a:t>Unificazione delle masse (attiva / passiva o attiva e passiva)</a:t>
          </a:r>
        </a:p>
      </dgm:t>
    </dgm:pt>
    <dgm:pt modelId="{2930EF64-29D5-439E-8B65-333DA3284CD1}" type="parTrans" cxnId="{5E96D838-ABAB-4F8B-A743-B2E4686F2635}">
      <dgm:prSet/>
      <dgm:spPr/>
      <dgm:t>
        <a:bodyPr/>
        <a:lstStyle/>
        <a:p>
          <a:endParaRPr lang="it-IT"/>
        </a:p>
      </dgm:t>
    </dgm:pt>
    <dgm:pt modelId="{1317ECCC-6888-4775-A234-3B181AE47E34}" type="sibTrans" cxnId="{5E96D838-ABAB-4F8B-A743-B2E4686F2635}">
      <dgm:prSet/>
      <dgm:spPr/>
      <dgm:t>
        <a:bodyPr/>
        <a:lstStyle/>
        <a:p>
          <a:endParaRPr lang="it-IT"/>
        </a:p>
      </dgm:t>
    </dgm:pt>
    <dgm:pt modelId="{92556CBA-7C33-49B6-A6D3-B13EEB034CF6}" type="pres">
      <dgm:prSet presAssocID="{0A8814FE-49C3-41AC-B6BE-A5DF8FB219AB}" presName="diagram" presStyleCnt="0">
        <dgm:presLayoutVars>
          <dgm:chPref val="1"/>
          <dgm:dir/>
          <dgm:animOne val="branch"/>
          <dgm:animLvl val="lvl"/>
          <dgm:resizeHandles/>
        </dgm:presLayoutVars>
      </dgm:prSet>
      <dgm:spPr/>
    </dgm:pt>
    <dgm:pt modelId="{32AE2997-FABB-4C88-86F5-7A6A980309A2}" type="pres">
      <dgm:prSet presAssocID="{48763B9F-A800-4043-A946-A72988FC0D4D}" presName="root" presStyleCnt="0"/>
      <dgm:spPr/>
    </dgm:pt>
    <dgm:pt modelId="{0B88EE2F-7D11-41F4-8441-6F548900855F}" type="pres">
      <dgm:prSet presAssocID="{48763B9F-A800-4043-A946-A72988FC0D4D}" presName="rootComposite" presStyleCnt="0"/>
      <dgm:spPr/>
    </dgm:pt>
    <dgm:pt modelId="{27BB64EB-A56B-43EB-8AC7-CEC525B59DBA}" type="pres">
      <dgm:prSet presAssocID="{48763B9F-A800-4043-A946-A72988FC0D4D}" presName="rootText" presStyleLbl="node1" presStyleIdx="0" presStyleCnt="2"/>
      <dgm:spPr/>
    </dgm:pt>
    <dgm:pt modelId="{44457275-43B1-47C9-8305-B8D754E45589}" type="pres">
      <dgm:prSet presAssocID="{48763B9F-A800-4043-A946-A72988FC0D4D}" presName="rootConnector" presStyleLbl="node1" presStyleIdx="0" presStyleCnt="2"/>
      <dgm:spPr/>
    </dgm:pt>
    <dgm:pt modelId="{899EC67D-DEFF-4E6B-9335-0D9F6480DBCF}" type="pres">
      <dgm:prSet presAssocID="{48763B9F-A800-4043-A946-A72988FC0D4D}" presName="childShape" presStyleCnt="0"/>
      <dgm:spPr/>
    </dgm:pt>
    <dgm:pt modelId="{62557C69-0EB7-4D6A-B83B-767EF07E2548}" type="pres">
      <dgm:prSet presAssocID="{A994D08C-C3C7-428F-A96B-7C6337958B09}" presName="Name13" presStyleLbl="parChTrans1D2" presStyleIdx="0" presStyleCnt="4"/>
      <dgm:spPr/>
    </dgm:pt>
    <dgm:pt modelId="{98A7FD6D-4B04-4CB7-AB8F-B465177F11CD}" type="pres">
      <dgm:prSet presAssocID="{B04F0A11-EF2D-49E2-B5B2-D18B4D0969E3}" presName="childText" presStyleLbl="bgAcc1" presStyleIdx="0" presStyleCnt="4">
        <dgm:presLayoutVars>
          <dgm:bulletEnabled val="1"/>
        </dgm:presLayoutVars>
      </dgm:prSet>
      <dgm:spPr/>
    </dgm:pt>
    <dgm:pt modelId="{4CF7F20B-1CBF-419F-8887-461278E7B3B8}" type="pres">
      <dgm:prSet presAssocID="{F1956F4D-9BC7-4CF4-9C53-59A065C8D25B}" presName="Name13" presStyleLbl="parChTrans1D2" presStyleIdx="1" presStyleCnt="4"/>
      <dgm:spPr/>
    </dgm:pt>
    <dgm:pt modelId="{60833B31-B978-4331-8391-04EA698D5742}" type="pres">
      <dgm:prSet presAssocID="{21BDCB21-445D-417A-81FF-AD0F09711D45}" presName="childText" presStyleLbl="bgAcc1" presStyleIdx="1" presStyleCnt="4">
        <dgm:presLayoutVars>
          <dgm:bulletEnabled val="1"/>
        </dgm:presLayoutVars>
      </dgm:prSet>
      <dgm:spPr/>
    </dgm:pt>
    <dgm:pt modelId="{C0CE103C-968A-49F9-8A84-CB00F79758DB}" type="pres">
      <dgm:prSet presAssocID="{A0339837-06F1-4D66-9542-E65EBFDC3603}" presName="root" presStyleCnt="0"/>
      <dgm:spPr/>
    </dgm:pt>
    <dgm:pt modelId="{C359E2A0-3F4F-4608-81CA-59C9EB0A395E}" type="pres">
      <dgm:prSet presAssocID="{A0339837-06F1-4D66-9542-E65EBFDC3603}" presName="rootComposite" presStyleCnt="0"/>
      <dgm:spPr/>
    </dgm:pt>
    <dgm:pt modelId="{FDD82419-82C6-4D58-9C2B-F276FDE286D2}" type="pres">
      <dgm:prSet presAssocID="{A0339837-06F1-4D66-9542-E65EBFDC3603}" presName="rootText" presStyleLbl="node1" presStyleIdx="1" presStyleCnt="2"/>
      <dgm:spPr/>
    </dgm:pt>
    <dgm:pt modelId="{6A77333A-3972-425E-85F5-49FD3B5CB1E5}" type="pres">
      <dgm:prSet presAssocID="{A0339837-06F1-4D66-9542-E65EBFDC3603}" presName="rootConnector" presStyleLbl="node1" presStyleIdx="1" presStyleCnt="2"/>
      <dgm:spPr/>
    </dgm:pt>
    <dgm:pt modelId="{7C412543-BBB7-48BF-B449-61D9680D4477}" type="pres">
      <dgm:prSet presAssocID="{A0339837-06F1-4D66-9542-E65EBFDC3603}" presName="childShape" presStyleCnt="0"/>
      <dgm:spPr/>
    </dgm:pt>
    <dgm:pt modelId="{5CF8727C-E4A0-46A0-B153-A7574F374C05}" type="pres">
      <dgm:prSet presAssocID="{521347B1-BB7C-47E7-BEBB-6B73E4C49543}" presName="Name13" presStyleLbl="parChTrans1D2" presStyleIdx="2" presStyleCnt="4"/>
      <dgm:spPr/>
    </dgm:pt>
    <dgm:pt modelId="{4A0A6124-2B8B-4604-8B7F-87EC6138BE26}" type="pres">
      <dgm:prSet presAssocID="{80C09101-B567-44EE-AAD2-36F65F3E1845}" presName="childText" presStyleLbl="bgAcc1" presStyleIdx="2" presStyleCnt="4">
        <dgm:presLayoutVars>
          <dgm:bulletEnabled val="1"/>
        </dgm:presLayoutVars>
      </dgm:prSet>
      <dgm:spPr/>
    </dgm:pt>
    <dgm:pt modelId="{9E8E0C0B-E5C0-4269-BDB0-F717CB269E77}" type="pres">
      <dgm:prSet presAssocID="{2930EF64-29D5-439E-8B65-333DA3284CD1}" presName="Name13" presStyleLbl="parChTrans1D2" presStyleIdx="3" presStyleCnt="4"/>
      <dgm:spPr/>
    </dgm:pt>
    <dgm:pt modelId="{5B5EF4F3-A3D2-402E-AFC4-AA229AFE07EB}" type="pres">
      <dgm:prSet presAssocID="{20DB331F-658E-475E-9E98-542B3023548E}" presName="childText" presStyleLbl="bgAcc1" presStyleIdx="3" presStyleCnt="4">
        <dgm:presLayoutVars>
          <dgm:bulletEnabled val="1"/>
        </dgm:presLayoutVars>
      </dgm:prSet>
      <dgm:spPr/>
    </dgm:pt>
  </dgm:ptLst>
  <dgm:cxnLst>
    <dgm:cxn modelId="{AFCEC603-C6E0-4199-93E3-CE8912C36B93}" type="presOf" srcId="{0A8814FE-49C3-41AC-B6BE-A5DF8FB219AB}" destId="{92556CBA-7C33-49B6-A6D3-B13EEB034CF6}" srcOrd="0" destOrd="0" presId="urn:microsoft.com/office/officeart/2005/8/layout/hierarchy3"/>
    <dgm:cxn modelId="{FAFF9016-3A33-4AAA-8E05-FF2CAF7462F5}" type="presOf" srcId="{48763B9F-A800-4043-A946-A72988FC0D4D}" destId="{44457275-43B1-47C9-8305-B8D754E45589}" srcOrd="1" destOrd="0" presId="urn:microsoft.com/office/officeart/2005/8/layout/hierarchy3"/>
    <dgm:cxn modelId="{5D28EA1A-B496-4186-ADC7-020B63505F0D}" type="presOf" srcId="{20DB331F-658E-475E-9E98-542B3023548E}" destId="{5B5EF4F3-A3D2-402E-AFC4-AA229AFE07EB}" srcOrd="0" destOrd="0" presId="urn:microsoft.com/office/officeart/2005/8/layout/hierarchy3"/>
    <dgm:cxn modelId="{7F6FBF23-4E73-4970-98B8-43794C0F523A}" type="presOf" srcId="{521347B1-BB7C-47E7-BEBB-6B73E4C49543}" destId="{5CF8727C-E4A0-46A0-B153-A7574F374C05}" srcOrd="0" destOrd="0" presId="urn:microsoft.com/office/officeart/2005/8/layout/hierarchy3"/>
    <dgm:cxn modelId="{5E96D838-ABAB-4F8B-A743-B2E4686F2635}" srcId="{A0339837-06F1-4D66-9542-E65EBFDC3603}" destId="{20DB331F-658E-475E-9E98-542B3023548E}" srcOrd="1" destOrd="0" parTransId="{2930EF64-29D5-439E-8B65-333DA3284CD1}" sibTransId="{1317ECCC-6888-4775-A234-3B181AE47E34}"/>
    <dgm:cxn modelId="{2FF8775F-9052-4BD7-BECE-7C16B87F85BF}" type="presOf" srcId="{F1956F4D-9BC7-4CF4-9C53-59A065C8D25B}" destId="{4CF7F20B-1CBF-419F-8887-461278E7B3B8}" srcOrd="0" destOrd="0" presId="urn:microsoft.com/office/officeart/2005/8/layout/hierarchy3"/>
    <dgm:cxn modelId="{0A7E488B-E34B-4D41-A09B-74009B46E3A2}" srcId="{A0339837-06F1-4D66-9542-E65EBFDC3603}" destId="{80C09101-B567-44EE-AAD2-36F65F3E1845}" srcOrd="0" destOrd="0" parTransId="{521347B1-BB7C-47E7-BEBB-6B73E4C49543}" sibTransId="{6AA93E98-2B77-4691-9CF7-C2B0B4612052}"/>
    <dgm:cxn modelId="{4723FA8F-5327-4999-81C7-AA5AF36244D8}" type="presOf" srcId="{A994D08C-C3C7-428F-A96B-7C6337958B09}" destId="{62557C69-0EB7-4D6A-B83B-767EF07E2548}" srcOrd="0" destOrd="0" presId="urn:microsoft.com/office/officeart/2005/8/layout/hierarchy3"/>
    <dgm:cxn modelId="{ED6E9A90-154B-4E87-9A7E-362FF74ACCB2}" type="presOf" srcId="{B04F0A11-EF2D-49E2-B5B2-D18B4D0969E3}" destId="{98A7FD6D-4B04-4CB7-AB8F-B465177F11CD}" srcOrd="0" destOrd="0" presId="urn:microsoft.com/office/officeart/2005/8/layout/hierarchy3"/>
    <dgm:cxn modelId="{14C3F097-7FD6-4AA7-A41D-36A933AAAF77}" type="presOf" srcId="{A0339837-06F1-4D66-9542-E65EBFDC3603}" destId="{FDD82419-82C6-4D58-9C2B-F276FDE286D2}" srcOrd="0" destOrd="0" presId="urn:microsoft.com/office/officeart/2005/8/layout/hierarchy3"/>
    <dgm:cxn modelId="{6E7C61A2-F60D-4E32-9695-D028A44F65D6}" type="presOf" srcId="{48763B9F-A800-4043-A946-A72988FC0D4D}" destId="{27BB64EB-A56B-43EB-8AC7-CEC525B59DBA}" srcOrd="0" destOrd="0" presId="urn:microsoft.com/office/officeart/2005/8/layout/hierarchy3"/>
    <dgm:cxn modelId="{E1F71AB1-BAE4-4660-B842-3285C0D8670F}" type="presOf" srcId="{A0339837-06F1-4D66-9542-E65EBFDC3603}" destId="{6A77333A-3972-425E-85F5-49FD3B5CB1E5}" srcOrd="1" destOrd="0" presId="urn:microsoft.com/office/officeart/2005/8/layout/hierarchy3"/>
    <dgm:cxn modelId="{9B8E70C6-991E-4A5A-9487-4CA786BB6294}" srcId="{48763B9F-A800-4043-A946-A72988FC0D4D}" destId="{B04F0A11-EF2D-49E2-B5B2-D18B4D0969E3}" srcOrd="0" destOrd="0" parTransId="{A994D08C-C3C7-428F-A96B-7C6337958B09}" sibTransId="{E8020EF8-E18E-4590-968A-B712CFBFB728}"/>
    <dgm:cxn modelId="{099206CC-E455-4B3E-A237-2E35CAC5D449}" type="presOf" srcId="{80C09101-B567-44EE-AAD2-36F65F3E1845}" destId="{4A0A6124-2B8B-4604-8B7F-87EC6138BE26}" srcOrd="0" destOrd="0" presId="urn:microsoft.com/office/officeart/2005/8/layout/hierarchy3"/>
    <dgm:cxn modelId="{5F5D7AD6-A380-4FE1-BFFB-9C31265E7020}" srcId="{0A8814FE-49C3-41AC-B6BE-A5DF8FB219AB}" destId="{A0339837-06F1-4D66-9542-E65EBFDC3603}" srcOrd="1" destOrd="0" parTransId="{FE1274C4-AF82-4567-95D6-6F479D67D25C}" sibTransId="{AD017FDE-B000-46B4-8EEF-4A35AD4B1A45}"/>
    <dgm:cxn modelId="{BCBAC9DF-8239-46A0-87C4-13BF50ACF53D}" srcId="{48763B9F-A800-4043-A946-A72988FC0D4D}" destId="{21BDCB21-445D-417A-81FF-AD0F09711D45}" srcOrd="1" destOrd="0" parTransId="{F1956F4D-9BC7-4CF4-9C53-59A065C8D25B}" sibTransId="{9FB12B1A-74E5-41D8-B4BE-4FB2A13A765E}"/>
    <dgm:cxn modelId="{4DAAF6EB-DD72-4B17-B835-5CF037ACA504}" type="presOf" srcId="{21BDCB21-445D-417A-81FF-AD0F09711D45}" destId="{60833B31-B978-4331-8391-04EA698D5742}" srcOrd="0" destOrd="0" presId="urn:microsoft.com/office/officeart/2005/8/layout/hierarchy3"/>
    <dgm:cxn modelId="{DA9859EF-BBA1-452A-BBC9-8C4522D56D57}" srcId="{0A8814FE-49C3-41AC-B6BE-A5DF8FB219AB}" destId="{48763B9F-A800-4043-A946-A72988FC0D4D}" srcOrd="0" destOrd="0" parTransId="{8E03CC22-C18A-441E-8AA1-6442E75DD940}" sibTransId="{B60A9131-3CC8-4547-BDA8-53E3E6DBAA48}"/>
    <dgm:cxn modelId="{4A57D1F6-29F0-42B3-9C3E-E23B8705B483}" type="presOf" srcId="{2930EF64-29D5-439E-8B65-333DA3284CD1}" destId="{9E8E0C0B-E5C0-4269-BDB0-F717CB269E77}" srcOrd="0" destOrd="0" presId="urn:microsoft.com/office/officeart/2005/8/layout/hierarchy3"/>
    <dgm:cxn modelId="{A96C9085-87E1-4A42-8320-169368626997}" type="presParOf" srcId="{92556CBA-7C33-49B6-A6D3-B13EEB034CF6}" destId="{32AE2997-FABB-4C88-86F5-7A6A980309A2}" srcOrd="0" destOrd="0" presId="urn:microsoft.com/office/officeart/2005/8/layout/hierarchy3"/>
    <dgm:cxn modelId="{35495B61-3D49-4C81-9BAB-7DDFFA2377BE}" type="presParOf" srcId="{32AE2997-FABB-4C88-86F5-7A6A980309A2}" destId="{0B88EE2F-7D11-41F4-8441-6F548900855F}" srcOrd="0" destOrd="0" presId="urn:microsoft.com/office/officeart/2005/8/layout/hierarchy3"/>
    <dgm:cxn modelId="{6DD9DD66-D10A-4403-A921-C1746F01320E}" type="presParOf" srcId="{0B88EE2F-7D11-41F4-8441-6F548900855F}" destId="{27BB64EB-A56B-43EB-8AC7-CEC525B59DBA}" srcOrd="0" destOrd="0" presId="urn:microsoft.com/office/officeart/2005/8/layout/hierarchy3"/>
    <dgm:cxn modelId="{A2A6E559-5D77-4EC7-9554-BC491D2B0A56}" type="presParOf" srcId="{0B88EE2F-7D11-41F4-8441-6F548900855F}" destId="{44457275-43B1-47C9-8305-B8D754E45589}" srcOrd="1" destOrd="0" presId="urn:microsoft.com/office/officeart/2005/8/layout/hierarchy3"/>
    <dgm:cxn modelId="{50AC05DA-CB1D-4537-8276-E9E8DAA59250}" type="presParOf" srcId="{32AE2997-FABB-4C88-86F5-7A6A980309A2}" destId="{899EC67D-DEFF-4E6B-9335-0D9F6480DBCF}" srcOrd="1" destOrd="0" presId="urn:microsoft.com/office/officeart/2005/8/layout/hierarchy3"/>
    <dgm:cxn modelId="{6C47A8FB-36A2-4788-9533-3BB25B484D3B}" type="presParOf" srcId="{899EC67D-DEFF-4E6B-9335-0D9F6480DBCF}" destId="{62557C69-0EB7-4D6A-B83B-767EF07E2548}" srcOrd="0" destOrd="0" presId="urn:microsoft.com/office/officeart/2005/8/layout/hierarchy3"/>
    <dgm:cxn modelId="{772DA088-BC6D-4FE4-82D8-98A32BDDB044}" type="presParOf" srcId="{899EC67D-DEFF-4E6B-9335-0D9F6480DBCF}" destId="{98A7FD6D-4B04-4CB7-AB8F-B465177F11CD}" srcOrd="1" destOrd="0" presId="urn:microsoft.com/office/officeart/2005/8/layout/hierarchy3"/>
    <dgm:cxn modelId="{16002B4A-3C38-4577-8424-5094E9BB38B7}" type="presParOf" srcId="{899EC67D-DEFF-4E6B-9335-0D9F6480DBCF}" destId="{4CF7F20B-1CBF-419F-8887-461278E7B3B8}" srcOrd="2" destOrd="0" presId="urn:microsoft.com/office/officeart/2005/8/layout/hierarchy3"/>
    <dgm:cxn modelId="{1505A298-A140-4C86-8CAD-93C18760813D}" type="presParOf" srcId="{899EC67D-DEFF-4E6B-9335-0D9F6480DBCF}" destId="{60833B31-B978-4331-8391-04EA698D5742}" srcOrd="3" destOrd="0" presId="urn:microsoft.com/office/officeart/2005/8/layout/hierarchy3"/>
    <dgm:cxn modelId="{66E80DA1-E8E8-4700-ADF1-4A64CBF13D05}" type="presParOf" srcId="{92556CBA-7C33-49B6-A6D3-B13EEB034CF6}" destId="{C0CE103C-968A-49F9-8A84-CB00F79758DB}" srcOrd="1" destOrd="0" presId="urn:microsoft.com/office/officeart/2005/8/layout/hierarchy3"/>
    <dgm:cxn modelId="{90025AE7-5935-4B3E-9D89-A72A240F9EE0}" type="presParOf" srcId="{C0CE103C-968A-49F9-8A84-CB00F79758DB}" destId="{C359E2A0-3F4F-4608-81CA-59C9EB0A395E}" srcOrd="0" destOrd="0" presId="urn:microsoft.com/office/officeart/2005/8/layout/hierarchy3"/>
    <dgm:cxn modelId="{51487B52-3789-4D57-A239-2C9CC7457A60}" type="presParOf" srcId="{C359E2A0-3F4F-4608-81CA-59C9EB0A395E}" destId="{FDD82419-82C6-4D58-9C2B-F276FDE286D2}" srcOrd="0" destOrd="0" presId="urn:microsoft.com/office/officeart/2005/8/layout/hierarchy3"/>
    <dgm:cxn modelId="{41B4DD94-0BA6-404A-A31D-836A2C216F82}" type="presParOf" srcId="{C359E2A0-3F4F-4608-81CA-59C9EB0A395E}" destId="{6A77333A-3972-425E-85F5-49FD3B5CB1E5}" srcOrd="1" destOrd="0" presId="urn:microsoft.com/office/officeart/2005/8/layout/hierarchy3"/>
    <dgm:cxn modelId="{25AF3533-90C5-4F88-8B0E-FABA9F4CDA39}" type="presParOf" srcId="{C0CE103C-968A-49F9-8A84-CB00F79758DB}" destId="{7C412543-BBB7-48BF-B449-61D9680D4477}" srcOrd="1" destOrd="0" presId="urn:microsoft.com/office/officeart/2005/8/layout/hierarchy3"/>
    <dgm:cxn modelId="{40A68029-31F7-4657-9674-5F1CDDB8754B}" type="presParOf" srcId="{7C412543-BBB7-48BF-B449-61D9680D4477}" destId="{5CF8727C-E4A0-46A0-B153-A7574F374C05}" srcOrd="0" destOrd="0" presId="urn:microsoft.com/office/officeart/2005/8/layout/hierarchy3"/>
    <dgm:cxn modelId="{84C092E8-FED9-47C2-AD66-C2D810AC6523}" type="presParOf" srcId="{7C412543-BBB7-48BF-B449-61D9680D4477}" destId="{4A0A6124-2B8B-4604-8B7F-87EC6138BE26}" srcOrd="1" destOrd="0" presId="urn:microsoft.com/office/officeart/2005/8/layout/hierarchy3"/>
    <dgm:cxn modelId="{B99690E4-2FD5-4D2B-B22F-598592AA7DEB}" type="presParOf" srcId="{7C412543-BBB7-48BF-B449-61D9680D4477}" destId="{9E8E0C0B-E5C0-4269-BDB0-F717CB269E77}" srcOrd="2" destOrd="0" presId="urn:microsoft.com/office/officeart/2005/8/layout/hierarchy3"/>
    <dgm:cxn modelId="{FEFBE245-C636-4B99-9133-0540539882E1}" type="presParOf" srcId="{7C412543-BBB7-48BF-B449-61D9680D4477}" destId="{5B5EF4F3-A3D2-402E-AFC4-AA229AFE07EB}"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2017309-C309-464C-BBFD-4512828BD59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it-IT"/>
        </a:p>
      </dgm:t>
    </dgm:pt>
    <dgm:pt modelId="{9D32728A-4E39-4906-B67E-D7507FD2082C}">
      <dgm:prSet phldrT="[Testo]"/>
      <dgm:spPr/>
      <dgm:t>
        <a:bodyPr/>
        <a:lstStyle/>
        <a:p>
          <a:r>
            <a:rPr lang="it-IT" dirty="0"/>
            <a:t>Fusione preventiva</a:t>
          </a:r>
        </a:p>
      </dgm:t>
    </dgm:pt>
    <dgm:pt modelId="{3B55E572-DCEB-4504-B1F1-06F47BA2EE77}" type="parTrans" cxnId="{D2AB085C-888D-45EB-94CE-F032E13F114B}">
      <dgm:prSet/>
      <dgm:spPr/>
      <dgm:t>
        <a:bodyPr/>
        <a:lstStyle/>
        <a:p>
          <a:endParaRPr lang="it-IT"/>
        </a:p>
      </dgm:t>
    </dgm:pt>
    <dgm:pt modelId="{879C1D08-BC9D-44C5-BA8E-0C21F405C811}" type="sibTrans" cxnId="{D2AB085C-888D-45EB-94CE-F032E13F114B}">
      <dgm:prSet/>
      <dgm:spPr/>
      <dgm:t>
        <a:bodyPr/>
        <a:lstStyle/>
        <a:p>
          <a:endParaRPr lang="it-IT"/>
        </a:p>
      </dgm:t>
    </dgm:pt>
    <dgm:pt modelId="{47D4BFB7-7788-48CC-BA0D-626DE6509A0D}">
      <dgm:prSet phldrT="[Testo]"/>
      <dgm:spPr/>
      <dgm:t>
        <a:bodyPr/>
        <a:lstStyle/>
        <a:p>
          <a:r>
            <a:rPr lang="it-IT" dirty="0"/>
            <a:t>Se possibile …</a:t>
          </a:r>
        </a:p>
      </dgm:t>
    </dgm:pt>
    <dgm:pt modelId="{58316A83-E602-4339-BB4B-D0CF2BF9D178}" type="parTrans" cxnId="{B02B2268-90B9-433E-B4FF-9E89257F4696}">
      <dgm:prSet/>
      <dgm:spPr/>
      <dgm:t>
        <a:bodyPr/>
        <a:lstStyle/>
        <a:p>
          <a:endParaRPr lang="it-IT"/>
        </a:p>
      </dgm:t>
    </dgm:pt>
    <dgm:pt modelId="{0E614CE9-CFCD-4986-9166-62ED89C213B8}" type="sibTrans" cxnId="{B02B2268-90B9-433E-B4FF-9E89257F4696}">
      <dgm:prSet/>
      <dgm:spPr/>
      <dgm:t>
        <a:bodyPr/>
        <a:lstStyle/>
        <a:p>
          <a:endParaRPr lang="it-IT"/>
        </a:p>
      </dgm:t>
    </dgm:pt>
    <dgm:pt modelId="{4E384E64-7831-428C-BC43-3108455EB697}">
      <dgm:prSet phldrT="[Testo]"/>
      <dgm:spPr/>
      <dgm:t>
        <a:bodyPr/>
        <a:lstStyle/>
        <a:p>
          <a:r>
            <a:rPr lang="it-IT" dirty="0"/>
            <a:t>Difficoltà nello stabilire il rapporto di concambio	</a:t>
          </a:r>
        </a:p>
      </dgm:t>
    </dgm:pt>
    <dgm:pt modelId="{C0ABF809-8CF1-45FC-8E2F-74E60FF98FEC}" type="parTrans" cxnId="{824D746F-CCAE-4525-B837-248AAF5F28C5}">
      <dgm:prSet/>
      <dgm:spPr/>
      <dgm:t>
        <a:bodyPr/>
        <a:lstStyle/>
        <a:p>
          <a:endParaRPr lang="it-IT"/>
        </a:p>
      </dgm:t>
    </dgm:pt>
    <dgm:pt modelId="{EF633531-D90D-4094-BEE2-F10236F5DF79}" type="sibTrans" cxnId="{824D746F-CCAE-4525-B837-248AAF5F28C5}">
      <dgm:prSet/>
      <dgm:spPr/>
      <dgm:t>
        <a:bodyPr/>
        <a:lstStyle/>
        <a:p>
          <a:endParaRPr lang="it-IT"/>
        </a:p>
      </dgm:t>
    </dgm:pt>
    <dgm:pt modelId="{991A0AB3-07EE-4409-B3E3-1ED1157CFA8D}">
      <dgm:prSet phldrT="[Testo]"/>
      <dgm:spPr/>
      <dgm:t>
        <a:bodyPr/>
        <a:lstStyle/>
        <a:p>
          <a:r>
            <a:rPr lang="it-IT" dirty="0"/>
            <a:t>Tempi di esecuzione ed esigenze acceleratorie nella crisi</a:t>
          </a:r>
        </a:p>
      </dgm:t>
    </dgm:pt>
    <dgm:pt modelId="{990B2B54-00A1-44E7-8707-E4187A36186D}" type="parTrans" cxnId="{EF029957-CA8F-4F96-BE5D-6A93ECE94B95}">
      <dgm:prSet/>
      <dgm:spPr/>
      <dgm:t>
        <a:bodyPr/>
        <a:lstStyle/>
        <a:p>
          <a:endParaRPr lang="it-IT"/>
        </a:p>
      </dgm:t>
    </dgm:pt>
    <dgm:pt modelId="{030A8511-3639-42B2-9BD4-A5A8338DF02F}" type="sibTrans" cxnId="{EF029957-CA8F-4F96-BE5D-6A93ECE94B95}">
      <dgm:prSet/>
      <dgm:spPr/>
      <dgm:t>
        <a:bodyPr/>
        <a:lstStyle/>
        <a:p>
          <a:endParaRPr lang="it-IT"/>
        </a:p>
      </dgm:t>
    </dgm:pt>
    <dgm:pt modelId="{392F6FAC-67F6-4BB5-81A1-67AABF9F83B6}">
      <dgm:prSet phldrT="[Testo]"/>
      <dgm:spPr/>
      <dgm:t>
        <a:bodyPr/>
        <a:lstStyle/>
        <a:p>
          <a:r>
            <a:rPr lang="it-IT" dirty="0"/>
            <a:t>Controindicazioni </a:t>
          </a:r>
        </a:p>
      </dgm:t>
    </dgm:pt>
    <dgm:pt modelId="{71F6DF32-06D7-4180-B7F9-30E4D247CDBB}" type="parTrans" cxnId="{B585EB08-6C74-49DE-98B9-431309301554}">
      <dgm:prSet/>
      <dgm:spPr/>
      <dgm:t>
        <a:bodyPr/>
        <a:lstStyle/>
        <a:p>
          <a:endParaRPr lang="it-IT"/>
        </a:p>
      </dgm:t>
    </dgm:pt>
    <dgm:pt modelId="{C0D5A9E8-0B3A-4973-A813-C4313E2C8484}" type="sibTrans" cxnId="{B585EB08-6C74-49DE-98B9-431309301554}">
      <dgm:prSet/>
      <dgm:spPr/>
      <dgm:t>
        <a:bodyPr/>
        <a:lstStyle/>
        <a:p>
          <a:endParaRPr lang="it-IT"/>
        </a:p>
      </dgm:t>
    </dgm:pt>
    <dgm:pt modelId="{CC96FA47-EDD0-4D65-AAD6-6E9DA969BED5}">
      <dgm:prSet phldrT="[Testo]"/>
      <dgm:spPr/>
      <dgm:t>
        <a:bodyPr/>
        <a:lstStyle/>
        <a:p>
          <a:r>
            <a:rPr lang="it-IT" dirty="0"/>
            <a:t>Rischi di opposizioni di creditori e di soci</a:t>
          </a:r>
        </a:p>
      </dgm:t>
    </dgm:pt>
    <dgm:pt modelId="{24EC19DF-00E4-4FED-8F0E-DC77DAFC5588}" type="parTrans" cxnId="{5E7D15E6-B7BC-475D-A7BB-FAFFE2E5ED84}">
      <dgm:prSet/>
      <dgm:spPr/>
      <dgm:t>
        <a:bodyPr/>
        <a:lstStyle/>
        <a:p>
          <a:endParaRPr lang="it-IT"/>
        </a:p>
      </dgm:t>
    </dgm:pt>
    <dgm:pt modelId="{6D0F5A03-E607-48D2-9294-8A54262A18D1}" type="sibTrans" cxnId="{5E7D15E6-B7BC-475D-A7BB-FAFFE2E5ED84}">
      <dgm:prSet/>
      <dgm:spPr/>
      <dgm:t>
        <a:bodyPr/>
        <a:lstStyle/>
        <a:p>
          <a:endParaRPr lang="it-IT"/>
        </a:p>
      </dgm:t>
    </dgm:pt>
    <dgm:pt modelId="{444593C9-8EF4-4C2B-B356-075CB845F041}" type="pres">
      <dgm:prSet presAssocID="{D2017309-C309-464C-BBFD-4512828BD592}" presName="hierChild1" presStyleCnt="0">
        <dgm:presLayoutVars>
          <dgm:chPref val="1"/>
          <dgm:dir/>
          <dgm:animOne val="branch"/>
          <dgm:animLvl val="lvl"/>
          <dgm:resizeHandles/>
        </dgm:presLayoutVars>
      </dgm:prSet>
      <dgm:spPr/>
    </dgm:pt>
    <dgm:pt modelId="{EAC33897-505F-49C0-A1D5-52801B468256}" type="pres">
      <dgm:prSet presAssocID="{9D32728A-4E39-4906-B67E-D7507FD2082C}" presName="hierRoot1" presStyleCnt="0"/>
      <dgm:spPr/>
    </dgm:pt>
    <dgm:pt modelId="{7B23CF1D-9336-46BB-B358-6932E22EFC6A}" type="pres">
      <dgm:prSet presAssocID="{9D32728A-4E39-4906-B67E-D7507FD2082C}" presName="composite" presStyleCnt="0"/>
      <dgm:spPr/>
    </dgm:pt>
    <dgm:pt modelId="{E4223AFE-AF80-49D8-AA78-9CFED95E5AC3}" type="pres">
      <dgm:prSet presAssocID="{9D32728A-4E39-4906-B67E-D7507FD2082C}" presName="background" presStyleLbl="node0" presStyleIdx="0" presStyleCnt="1"/>
      <dgm:spPr/>
    </dgm:pt>
    <dgm:pt modelId="{AEDF1524-E53A-4A9E-BB8E-EB5AE161E944}" type="pres">
      <dgm:prSet presAssocID="{9D32728A-4E39-4906-B67E-D7507FD2082C}" presName="text" presStyleLbl="fgAcc0" presStyleIdx="0" presStyleCnt="1">
        <dgm:presLayoutVars>
          <dgm:chPref val="3"/>
        </dgm:presLayoutVars>
      </dgm:prSet>
      <dgm:spPr/>
    </dgm:pt>
    <dgm:pt modelId="{B23449B4-A385-4EA2-AB4E-99F478EA1972}" type="pres">
      <dgm:prSet presAssocID="{9D32728A-4E39-4906-B67E-D7507FD2082C}" presName="hierChild2" presStyleCnt="0"/>
      <dgm:spPr/>
    </dgm:pt>
    <dgm:pt modelId="{1E3C8B19-6870-43F0-BEBE-73E5B782B932}" type="pres">
      <dgm:prSet presAssocID="{58316A83-E602-4339-BB4B-D0CF2BF9D178}" presName="Name10" presStyleLbl="parChTrans1D2" presStyleIdx="0" presStyleCnt="2"/>
      <dgm:spPr/>
    </dgm:pt>
    <dgm:pt modelId="{7340B27D-EE97-47E8-9DCC-0FAA9741EB77}" type="pres">
      <dgm:prSet presAssocID="{47D4BFB7-7788-48CC-BA0D-626DE6509A0D}" presName="hierRoot2" presStyleCnt="0"/>
      <dgm:spPr/>
    </dgm:pt>
    <dgm:pt modelId="{14BB38EF-887A-4CB1-8976-FFD23FB57FC0}" type="pres">
      <dgm:prSet presAssocID="{47D4BFB7-7788-48CC-BA0D-626DE6509A0D}" presName="composite2" presStyleCnt="0"/>
      <dgm:spPr/>
    </dgm:pt>
    <dgm:pt modelId="{6D6FCF71-366E-4A89-A58F-39153D857C69}" type="pres">
      <dgm:prSet presAssocID="{47D4BFB7-7788-48CC-BA0D-626DE6509A0D}" presName="background2" presStyleLbl="node2" presStyleIdx="0" presStyleCnt="2"/>
      <dgm:spPr/>
    </dgm:pt>
    <dgm:pt modelId="{0FEAC32C-4FCA-4FE5-A74D-D3B64486F9AE}" type="pres">
      <dgm:prSet presAssocID="{47D4BFB7-7788-48CC-BA0D-626DE6509A0D}" presName="text2" presStyleLbl="fgAcc2" presStyleIdx="0" presStyleCnt="2">
        <dgm:presLayoutVars>
          <dgm:chPref val="3"/>
        </dgm:presLayoutVars>
      </dgm:prSet>
      <dgm:spPr/>
    </dgm:pt>
    <dgm:pt modelId="{C45DDBDE-1BE7-4A18-9EB8-7BABE0AF7A66}" type="pres">
      <dgm:prSet presAssocID="{47D4BFB7-7788-48CC-BA0D-626DE6509A0D}" presName="hierChild3" presStyleCnt="0"/>
      <dgm:spPr/>
    </dgm:pt>
    <dgm:pt modelId="{3A167DAB-39D0-4E6D-9F77-CCBFC5158260}" type="pres">
      <dgm:prSet presAssocID="{C0ABF809-8CF1-45FC-8E2F-74E60FF98FEC}" presName="Name17" presStyleLbl="parChTrans1D3" presStyleIdx="0" presStyleCnt="3"/>
      <dgm:spPr/>
    </dgm:pt>
    <dgm:pt modelId="{197754E9-532C-454A-97E4-33D33F2B477F}" type="pres">
      <dgm:prSet presAssocID="{4E384E64-7831-428C-BC43-3108455EB697}" presName="hierRoot3" presStyleCnt="0"/>
      <dgm:spPr/>
    </dgm:pt>
    <dgm:pt modelId="{344C4BA7-A383-45C0-A84F-33E4BA48CD62}" type="pres">
      <dgm:prSet presAssocID="{4E384E64-7831-428C-BC43-3108455EB697}" presName="composite3" presStyleCnt="0"/>
      <dgm:spPr/>
    </dgm:pt>
    <dgm:pt modelId="{AB3B2D2F-24EE-4784-997B-21D8116B1107}" type="pres">
      <dgm:prSet presAssocID="{4E384E64-7831-428C-BC43-3108455EB697}" presName="background3" presStyleLbl="node3" presStyleIdx="0" presStyleCnt="3"/>
      <dgm:spPr/>
    </dgm:pt>
    <dgm:pt modelId="{0C8F6ED6-2835-4638-B8F7-A79AFE44EA90}" type="pres">
      <dgm:prSet presAssocID="{4E384E64-7831-428C-BC43-3108455EB697}" presName="text3" presStyleLbl="fgAcc3" presStyleIdx="0" presStyleCnt="3">
        <dgm:presLayoutVars>
          <dgm:chPref val="3"/>
        </dgm:presLayoutVars>
      </dgm:prSet>
      <dgm:spPr/>
    </dgm:pt>
    <dgm:pt modelId="{4EE3F8B0-BDBF-4ADF-8C57-B8F53811B5DE}" type="pres">
      <dgm:prSet presAssocID="{4E384E64-7831-428C-BC43-3108455EB697}" presName="hierChild4" presStyleCnt="0"/>
      <dgm:spPr/>
    </dgm:pt>
    <dgm:pt modelId="{B95024C6-516E-472D-952A-96C8023EECA7}" type="pres">
      <dgm:prSet presAssocID="{990B2B54-00A1-44E7-8707-E4187A36186D}" presName="Name17" presStyleLbl="parChTrans1D3" presStyleIdx="1" presStyleCnt="3"/>
      <dgm:spPr/>
    </dgm:pt>
    <dgm:pt modelId="{FA7B2DAF-AF44-4F9D-BB55-2F21EBD72029}" type="pres">
      <dgm:prSet presAssocID="{991A0AB3-07EE-4409-B3E3-1ED1157CFA8D}" presName="hierRoot3" presStyleCnt="0"/>
      <dgm:spPr/>
    </dgm:pt>
    <dgm:pt modelId="{4E29532C-C600-457F-A155-1C51BE894C1F}" type="pres">
      <dgm:prSet presAssocID="{991A0AB3-07EE-4409-B3E3-1ED1157CFA8D}" presName="composite3" presStyleCnt="0"/>
      <dgm:spPr/>
    </dgm:pt>
    <dgm:pt modelId="{8E55BE59-71B5-4CA5-8A37-265CE9A694B9}" type="pres">
      <dgm:prSet presAssocID="{991A0AB3-07EE-4409-B3E3-1ED1157CFA8D}" presName="background3" presStyleLbl="node3" presStyleIdx="1" presStyleCnt="3"/>
      <dgm:spPr/>
    </dgm:pt>
    <dgm:pt modelId="{862A54C5-A6AE-43AC-B255-89F256A5FC75}" type="pres">
      <dgm:prSet presAssocID="{991A0AB3-07EE-4409-B3E3-1ED1157CFA8D}" presName="text3" presStyleLbl="fgAcc3" presStyleIdx="1" presStyleCnt="3">
        <dgm:presLayoutVars>
          <dgm:chPref val="3"/>
        </dgm:presLayoutVars>
      </dgm:prSet>
      <dgm:spPr/>
    </dgm:pt>
    <dgm:pt modelId="{5736FE0A-96B1-4C22-B9A4-4EF1B1C2C00F}" type="pres">
      <dgm:prSet presAssocID="{991A0AB3-07EE-4409-B3E3-1ED1157CFA8D}" presName="hierChild4" presStyleCnt="0"/>
      <dgm:spPr/>
    </dgm:pt>
    <dgm:pt modelId="{0D277779-6EC5-4EB4-9BE1-46D8C0251C82}" type="pres">
      <dgm:prSet presAssocID="{71F6DF32-06D7-4180-B7F9-30E4D247CDBB}" presName="Name10" presStyleLbl="parChTrans1D2" presStyleIdx="1" presStyleCnt="2"/>
      <dgm:spPr/>
    </dgm:pt>
    <dgm:pt modelId="{8C0B38E5-D793-4A80-9579-CF49A63E8B10}" type="pres">
      <dgm:prSet presAssocID="{392F6FAC-67F6-4BB5-81A1-67AABF9F83B6}" presName="hierRoot2" presStyleCnt="0"/>
      <dgm:spPr/>
    </dgm:pt>
    <dgm:pt modelId="{51E1DCC0-7DC3-4AFC-A823-58308606A938}" type="pres">
      <dgm:prSet presAssocID="{392F6FAC-67F6-4BB5-81A1-67AABF9F83B6}" presName="composite2" presStyleCnt="0"/>
      <dgm:spPr/>
    </dgm:pt>
    <dgm:pt modelId="{13DC9CDF-3010-435C-AFEF-B448D3C25AC5}" type="pres">
      <dgm:prSet presAssocID="{392F6FAC-67F6-4BB5-81A1-67AABF9F83B6}" presName="background2" presStyleLbl="node2" presStyleIdx="1" presStyleCnt="2"/>
      <dgm:spPr/>
    </dgm:pt>
    <dgm:pt modelId="{4CCA7443-93B5-4533-A31D-807B56E3921D}" type="pres">
      <dgm:prSet presAssocID="{392F6FAC-67F6-4BB5-81A1-67AABF9F83B6}" presName="text2" presStyleLbl="fgAcc2" presStyleIdx="1" presStyleCnt="2">
        <dgm:presLayoutVars>
          <dgm:chPref val="3"/>
        </dgm:presLayoutVars>
      </dgm:prSet>
      <dgm:spPr/>
    </dgm:pt>
    <dgm:pt modelId="{B2D83972-7C3A-4820-8B7A-BF72762A020B}" type="pres">
      <dgm:prSet presAssocID="{392F6FAC-67F6-4BB5-81A1-67AABF9F83B6}" presName="hierChild3" presStyleCnt="0"/>
      <dgm:spPr/>
    </dgm:pt>
    <dgm:pt modelId="{28085531-6F07-45E1-A9A6-9DDFB34A0AE5}" type="pres">
      <dgm:prSet presAssocID="{24EC19DF-00E4-4FED-8F0E-DC77DAFC5588}" presName="Name17" presStyleLbl="parChTrans1D3" presStyleIdx="2" presStyleCnt="3"/>
      <dgm:spPr/>
    </dgm:pt>
    <dgm:pt modelId="{2C77EEA5-0DB7-40AB-9EAD-EDAEFCCDA3F2}" type="pres">
      <dgm:prSet presAssocID="{CC96FA47-EDD0-4D65-AAD6-6E9DA969BED5}" presName="hierRoot3" presStyleCnt="0"/>
      <dgm:spPr/>
    </dgm:pt>
    <dgm:pt modelId="{562BE592-AD48-45F9-9A8F-4D7071B34F02}" type="pres">
      <dgm:prSet presAssocID="{CC96FA47-EDD0-4D65-AAD6-6E9DA969BED5}" presName="composite3" presStyleCnt="0"/>
      <dgm:spPr/>
    </dgm:pt>
    <dgm:pt modelId="{6256C136-A836-499B-BE65-34444BEA8BA4}" type="pres">
      <dgm:prSet presAssocID="{CC96FA47-EDD0-4D65-AAD6-6E9DA969BED5}" presName="background3" presStyleLbl="node3" presStyleIdx="2" presStyleCnt="3"/>
      <dgm:spPr/>
    </dgm:pt>
    <dgm:pt modelId="{11CDC4AF-4A46-48B3-B7EA-0E1A0864C29E}" type="pres">
      <dgm:prSet presAssocID="{CC96FA47-EDD0-4D65-AAD6-6E9DA969BED5}" presName="text3" presStyleLbl="fgAcc3" presStyleIdx="2" presStyleCnt="3">
        <dgm:presLayoutVars>
          <dgm:chPref val="3"/>
        </dgm:presLayoutVars>
      </dgm:prSet>
      <dgm:spPr/>
    </dgm:pt>
    <dgm:pt modelId="{7055D567-12BF-4206-8DCA-F9841CDB93A6}" type="pres">
      <dgm:prSet presAssocID="{CC96FA47-EDD0-4D65-AAD6-6E9DA969BED5}" presName="hierChild4" presStyleCnt="0"/>
      <dgm:spPr/>
    </dgm:pt>
  </dgm:ptLst>
  <dgm:cxnLst>
    <dgm:cxn modelId="{03371103-8944-466B-BC64-8FFE69CC2ACF}" type="presOf" srcId="{4E384E64-7831-428C-BC43-3108455EB697}" destId="{0C8F6ED6-2835-4638-B8F7-A79AFE44EA90}" srcOrd="0" destOrd="0" presId="urn:microsoft.com/office/officeart/2005/8/layout/hierarchy1"/>
    <dgm:cxn modelId="{B585EB08-6C74-49DE-98B9-431309301554}" srcId="{9D32728A-4E39-4906-B67E-D7507FD2082C}" destId="{392F6FAC-67F6-4BB5-81A1-67AABF9F83B6}" srcOrd="1" destOrd="0" parTransId="{71F6DF32-06D7-4180-B7F9-30E4D247CDBB}" sibTransId="{C0D5A9E8-0B3A-4973-A813-C4313E2C8484}"/>
    <dgm:cxn modelId="{FA97E51A-A7F3-45BB-8D30-20C688279174}" type="presOf" srcId="{71F6DF32-06D7-4180-B7F9-30E4D247CDBB}" destId="{0D277779-6EC5-4EB4-9BE1-46D8C0251C82}" srcOrd="0" destOrd="0" presId="urn:microsoft.com/office/officeart/2005/8/layout/hierarchy1"/>
    <dgm:cxn modelId="{8F6FD739-0287-4F94-9E6A-073A5A04BF1C}" type="presOf" srcId="{990B2B54-00A1-44E7-8707-E4187A36186D}" destId="{B95024C6-516E-472D-952A-96C8023EECA7}" srcOrd="0" destOrd="0" presId="urn:microsoft.com/office/officeart/2005/8/layout/hierarchy1"/>
    <dgm:cxn modelId="{D2AB085C-888D-45EB-94CE-F032E13F114B}" srcId="{D2017309-C309-464C-BBFD-4512828BD592}" destId="{9D32728A-4E39-4906-B67E-D7507FD2082C}" srcOrd="0" destOrd="0" parTransId="{3B55E572-DCEB-4504-B1F1-06F47BA2EE77}" sibTransId="{879C1D08-BC9D-44C5-BA8E-0C21F405C811}"/>
    <dgm:cxn modelId="{B02B2268-90B9-433E-B4FF-9E89257F4696}" srcId="{9D32728A-4E39-4906-B67E-D7507FD2082C}" destId="{47D4BFB7-7788-48CC-BA0D-626DE6509A0D}" srcOrd="0" destOrd="0" parTransId="{58316A83-E602-4339-BB4B-D0CF2BF9D178}" sibTransId="{0E614CE9-CFCD-4986-9166-62ED89C213B8}"/>
    <dgm:cxn modelId="{1828A148-8BAD-4FFC-B319-4282E2D05068}" type="presOf" srcId="{24EC19DF-00E4-4FED-8F0E-DC77DAFC5588}" destId="{28085531-6F07-45E1-A9A6-9DDFB34A0AE5}" srcOrd="0" destOrd="0" presId="urn:microsoft.com/office/officeart/2005/8/layout/hierarchy1"/>
    <dgm:cxn modelId="{3239B14B-D8AA-4274-8938-2E5436FF67B8}" type="presOf" srcId="{392F6FAC-67F6-4BB5-81A1-67AABF9F83B6}" destId="{4CCA7443-93B5-4533-A31D-807B56E3921D}" srcOrd="0" destOrd="0" presId="urn:microsoft.com/office/officeart/2005/8/layout/hierarchy1"/>
    <dgm:cxn modelId="{824D746F-CCAE-4525-B837-248AAF5F28C5}" srcId="{47D4BFB7-7788-48CC-BA0D-626DE6509A0D}" destId="{4E384E64-7831-428C-BC43-3108455EB697}" srcOrd="0" destOrd="0" parTransId="{C0ABF809-8CF1-45FC-8E2F-74E60FF98FEC}" sibTransId="{EF633531-D90D-4094-BEE2-F10236F5DF79}"/>
    <dgm:cxn modelId="{EB8B9852-16B4-448B-81E3-0ECA39543BCC}" type="presOf" srcId="{991A0AB3-07EE-4409-B3E3-1ED1157CFA8D}" destId="{862A54C5-A6AE-43AC-B255-89F256A5FC75}" srcOrd="0" destOrd="0" presId="urn:microsoft.com/office/officeart/2005/8/layout/hierarchy1"/>
    <dgm:cxn modelId="{EF029957-CA8F-4F96-BE5D-6A93ECE94B95}" srcId="{47D4BFB7-7788-48CC-BA0D-626DE6509A0D}" destId="{991A0AB3-07EE-4409-B3E3-1ED1157CFA8D}" srcOrd="1" destOrd="0" parTransId="{990B2B54-00A1-44E7-8707-E4187A36186D}" sibTransId="{030A8511-3639-42B2-9BD4-A5A8338DF02F}"/>
    <dgm:cxn modelId="{03979B7F-69CA-4D6E-BAC0-7FE8B83B1A7E}" type="presOf" srcId="{58316A83-E602-4339-BB4B-D0CF2BF9D178}" destId="{1E3C8B19-6870-43F0-BEBE-73E5B782B932}" srcOrd="0" destOrd="0" presId="urn:microsoft.com/office/officeart/2005/8/layout/hierarchy1"/>
    <dgm:cxn modelId="{1468AA87-8D20-4B86-814C-E317E06F9AAE}" type="presOf" srcId="{CC96FA47-EDD0-4D65-AAD6-6E9DA969BED5}" destId="{11CDC4AF-4A46-48B3-B7EA-0E1A0864C29E}" srcOrd="0" destOrd="0" presId="urn:microsoft.com/office/officeart/2005/8/layout/hierarchy1"/>
    <dgm:cxn modelId="{0C2E769C-9EC9-413B-8A9B-821938859F06}" type="presOf" srcId="{C0ABF809-8CF1-45FC-8E2F-74E60FF98FEC}" destId="{3A167DAB-39D0-4E6D-9F77-CCBFC5158260}" srcOrd="0" destOrd="0" presId="urn:microsoft.com/office/officeart/2005/8/layout/hierarchy1"/>
    <dgm:cxn modelId="{EC8D92B0-D129-4B78-BC63-40C0A7A44815}" type="presOf" srcId="{D2017309-C309-464C-BBFD-4512828BD592}" destId="{444593C9-8EF4-4C2B-B356-075CB845F041}" srcOrd="0" destOrd="0" presId="urn:microsoft.com/office/officeart/2005/8/layout/hierarchy1"/>
    <dgm:cxn modelId="{C28182C8-462C-4C7B-BA5E-28BF8717766B}" type="presOf" srcId="{9D32728A-4E39-4906-B67E-D7507FD2082C}" destId="{AEDF1524-E53A-4A9E-BB8E-EB5AE161E944}" srcOrd="0" destOrd="0" presId="urn:microsoft.com/office/officeart/2005/8/layout/hierarchy1"/>
    <dgm:cxn modelId="{758227D7-9C43-4AB9-AC8C-03E07B587592}" type="presOf" srcId="{47D4BFB7-7788-48CC-BA0D-626DE6509A0D}" destId="{0FEAC32C-4FCA-4FE5-A74D-D3B64486F9AE}" srcOrd="0" destOrd="0" presId="urn:microsoft.com/office/officeart/2005/8/layout/hierarchy1"/>
    <dgm:cxn modelId="{5E7D15E6-B7BC-475D-A7BB-FAFFE2E5ED84}" srcId="{392F6FAC-67F6-4BB5-81A1-67AABF9F83B6}" destId="{CC96FA47-EDD0-4D65-AAD6-6E9DA969BED5}" srcOrd="0" destOrd="0" parTransId="{24EC19DF-00E4-4FED-8F0E-DC77DAFC5588}" sibTransId="{6D0F5A03-E607-48D2-9294-8A54262A18D1}"/>
    <dgm:cxn modelId="{5FD220F5-7D0A-4636-A28A-7E92894C7EF8}" type="presParOf" srcId="{444593C9-8EF4-4C2B-B356-075CB845F041}" destId="{EAC33897-505F-49C0-A1D5-52801B468256}" srcOrd="0" destOrd="0" presId="urn:microsoft.com/office/officeart/2005/8/layout/hierarchy1"/>
    <dgm:cxn modelId="{5D693AFA-22F2-4FEB-8793-9D84C21B03FE}" type="presParOf" srcId="{EAC33897-505F-49C0-A1D5-52801B468256}" destId="{7B23CF1D-9336-46BB-B358-6932E22EFC6A}" srcOrd="0" destOrd="0" presId="urn:microsoft.com/office/officeart/2005/8/layout/hierarchy1"/>
    <dgm:cxn modelId="{67D8310F-FC26-4E26-9695-F34218DD222A}" type="presParOf" srcId="{7B23CF1D-9336-46BB-B358-6932E22EFC6A}" destId="{E4223AFE-AF80-49D8-AA78-9CFED95E5AC3}" srcOrd="0" destOrd="0" presId="urn:microsoft.com/office/officeart/2005/8/layout/hierarchy1"/>
    <dgm:cxn modelId="{939F86CE-72D9-4A76-9F24-70EB12AEE5E6}" type="presParOf" srcId="{7B23CF1D-9336-46BB-B358-6932E22EFC6A}" destId="{AEDF1524-E53A-4A9E-BB8E-EB5AE161E944}" srcOrd="1" destOrd="0" presId="urn:microsoft.com/office/officeart/2005/8/layout/hierarchy1"/>
    <dgm:cxn modelId="{0822708A-5FA0-4AC9-9320-52DA73396ACD}" type="presParOf" srcId="{EAC33897-505F-49C0-A1D5-52801B468256}" destId="{B23449B4-A385-4EA2-AB4E-99F478EA1972}" srcOrd="1" destOrd="0" presId="urn:microsoft.com/office/officeart/2005/8/layout/hierarchy1"/>
    <dgm:cxn modelId="{DEFC3A3F-4D5B-42B9-9147-EE253B41E943}" type="presParOf" srcId="{B23449B4-A385-4EA2-AB4E-99F478EA1972}" destId="{1E3C8B19-6870-43F0-BEBE-73E5B782B932}" srcOrd="0" destOrd="0" presId="urn:microsoft.com/office/officeart/2005/8/layout/hierarchy1"/>
    <dgm:cxn modelId="{2267F917-CF95-457B-A2E2-A5B59E3FD1FF}" type="presParOf" srcId="{B23449B4-A385-4EA2-AB4E-99F478EA1972}" destId="{7340B27D-EE97-47E8-9DCC-0FAA9741EB77}" srcOrd="1" destOrd="0" presId="urn:microsoft.com/office/officeart/2005/8/layout/hierarchy1"/>
    <dgm:cxn modelId="{28434F76-32DE-43BF-855D-006E4E010444}" type="presParOf" srcId="{7340B27D-EE97-47E8-9DCC-0FAA9741EB77}" destId="{14BB38EF-887A-4CB1-8976-FFD23FB57FC0}" srcOrd="0" destOrd="0" presId="urn:microsoft.com/office/officeart/2005/8/layout/hierarchy1"/>
    <dgm:cxn modelId="{95D65E13-E4BB-43A8-80CC-EE9895EFB2AB}" type="presParOf" srcId="{14BB38EF-887A-4CB1-8976-FFD23FB57FC0}" destId="{6D6FCF71-366E-4A89-A58F-39153D857C69}" srcOrd="0" destOrd="0" presId="urn:microsoft.com/office/officeart/2005/8/layout/hierarchy1"/>
    <dgm:cxn modelId="{9606A427-6FBC-4DC4-A92F-28E71F6C5FC7}" type="presParOf" srcId="{14BB38EF-887A-4CB1-8976-FFD23FB57FC0}" destId="{0FEAC32C-4FCA-4FE5-A74D-D3B64486F9AE}" srcOrd="1" destOrd="0" presId="urn:microsoft.com/office/officeart/2005/8/layout/hierarchy1"/>
    <dgm:cxn modelId="{3099DD4A-AF70-4F3D-984B-E698FF69D46C}" type="presParOf" srcId="{7340B27D-EE97-47E8-9DCC-0FAA9741EB77}" destId="{C45DDBDE-1BE7-4A18-9EB8-7BABE0AF7A66}" srcOrd="1" destOrd="0" presId="urn:microsoft.com/office/officeart/2005/8/layout/hierarchy1"/>
    <dgm:cxn modelId="{ADEECFDE-1FBA-4C23-95BD-5A67F19CB0DE}" type="presParOf" srcId="{C45DDBDE-1BE7-4A18-9EB8-7BABE0AF7A66}" destId="{3A167DAB-39D0-4E6D-9F77-CCBFC5158260}" srcOrd="0" destOrd="0" presId="urn:microsoft.com/office/officeart/2005/8/layout/hierarchy1"/>
    <dgm:cxn modelId="{90EED2A6-553C-4699-9DFC-394785076728}" type="presParOf" srcId="{C45DDBDE-1BE7-4A18-9EB8-7BABE0AF7A66}" destId="{197754E9-532C-454A-97E4-33D33F2B477F}" srcOrd="1" destOrd="0" presId="urn:microsoft.com/office/officeart/2005/8/layout/hierarchy1"/>
    <dgm:cxn modelId="{48EF4954-5488-4D9E-9F17-0FE691C65617}" type="presParOf" srcId="{197754E9-532C-454A-97E4-33D33F2B477F}" destId="{344C4BA7-A383-45C0-A84F-33E4BA48CD62}" srcOrd="0" destOrd="0" presId="urn:microsoft.com/office/officeart/2005/8/layout/hierarchy1"/>
    <dgm:cxn modelId="{81792CEB-9C91-4485-BCAC-16E058C6FEE4}" type="presParOf" srcId="{344C4BA7-A383-45C0-A84F-33E4BA48CD62}" destId="{AB3B2D2F-24EE-4784-997B-21D8116B1107}" srcOrd="0" destOrd="0" presId="urn:microsoft.com/office/officeart/2005/8/layout/hierarchy1"/>
    <dgm:cxn modelId="{2E163720-41D8-488E-8A10-256B3A1857F9}" type="presParOf" srcId="{344C4BA7-A383-45C0-A84F-33E4BA48CD62}" destId="{0C8F6ED6-2835-4638-B8F7-A79AFE44EA90}" srcOrd="1" destOrd="0" presId="urn:microsoft.com/office/officeart/2005/8/layout/hierarchy1"/>
    <dgm:cxn modelId="{81F0A338-FEBC-4C81-92A8-D41437A7D883}" type="presParOf" srcId="{197754E9-532C-454A-97E4-33D33F2B477F}" destId="{4EE3F8B0-BDBF-4ADF-8C57-B8F53811B5DE}" srcOrd="1" destOrd="0" presId="urn:microsoft.com/office/officeart/2005/8/layout/hierarchy1"/>
    <dgm:cxn modelId="{5C91D78E-8C09-4E28-AD4B-65D6E0F1A656}" type="presParOf" srcId="{C45DDBDE-1BE7-4A18-9EB8-7BABE0AF7A66}" destId="{B95024C6-516E-472D-952A-96C8023EECA7}" srcOrd="2" destOrd="0" presId="urn:microsoft.com/office/officeart/2005/8/layout/hierarchy1"/>
    <dgm:cxn modelId="{AC3A3F72-E581-4803-B291-175D83C73B3F}" type="presParOf" srcId="{C45DDBDE-1BE7-4A18-9EB8-7BABE0AF7A66}" destId="{FA7B2DAF-AF44-4F9D-BB55-2F21EBD72029}" srcOrd="3" destOrd="0" presId="urn:microsoft.com/office/officeart/2005/8/layout/hierarchy1"/>
    <dgm:cxn modelId="{55E42C5C-D1F7-4231-8EDC-445AF3C91555}" type="presParOf" srcId="{FA7B2DAF-AF44-4F9D-BB55-2F21EBD72029}" destId="{4E29532C-C600-457F-A155-1C51BE894C1F}" srcOrd="0" destOrd="0" presId="urn:microsoft.com/office/officeart/2005/8/layout/hierarchy1"/>
    <dgm:cxn modelId="{D7F92DBD-A883-4247-BA54-377D7B1B6144}" type="presParOf" srcId="{4E29532C-C600-457F-A155-1C51BE894C1F}" destId="{8E55BE59-71B5-4CA5-8A37-265CE9A694B9}" srcOrd="0" destOrd="0" presId="urn:microsoft.com/office/officeart/2005/8/layout/hierarchy1"/>
    <dgm:cxn modelId="{21EF2D88-16D3-4D25-838A-983B908F96E8}" type="presParOf" srcId="{4E29532C-C600-457F-A155-1C51BE894C1F}" destId="{862A54C5-A6AE-43AC-B255-89F256A5FC75}" srcOrd="1" destOrd="0" presId="urn:microsoft.com/office/officeart/2005/8/layout/hierarchy1"/>
    <dgm:cxn modelId="{BAB9317F-4963-4633-8139-8B285C391B62}" type="presParOf" srcId="{FA7B2DAF-AF44-4F9D-BB55-2F21EBD72029}" destId="{5736FE0A-96B1-4C22-B9A4-4EF1B1C2C00F}" srcOrd="1" destOrd="0" presId="urn:microsoft.com/office/officeart/2005/8/layout/hierarchy1"/>
    <dgm:cxn modelId="{C93CD456-A203-4101-BC7C-B271AEBF2F7F}" type="presParOf" srcId="{B23449B4-A385-4EA2-AB4E-99F478EA1972}" destId="{0D277779-6EC5-4EB4-9BE1-46D8C0251C82}" srcOrd="2" destOrd="0" presId="urn:microsoft.com/office/officeart/2005/8/layout/hierarchy1"/>
    <dgm:cxn modelId="{41EA73B5-21BB-470E-B0A6-82B597095147}" type="presParOf" srcId="{B23449B4-A385-4EA2-AB4E-99F478EA1972}" destId="{8C0B38E5-D793-4A80-9579-CF49A63E8B10}" srcOrd="3" destOrd="0" presId="urn:microsoft.com/office/officeart/2005/8/layout/hierarchy1"/>
    <dgm:cxn modelId="{B5BC833D-D64C-4FB4-904B-7365330D069E}" type="presParOf" srcId="{8C0B38E5-D793-4A80-9579-CF49A63E8B10}" destId="{51E1DCC0-7DC3-4AFC-A823-58308606A938}" srcOrd="0" destOrd="0" presId="urn:microsoft.com/office/officeart/2005/8/layout/hierarchy1"/>
    <dgm:cxn modelId="{82D9C365-A677-4983-97CF-25AA3D2D9961}" type="presParOf" srcId="{51E1DCC0-7DC3-4AFC-A823-58308606A938}" destId="{13DC9CDF-3010-435C-AFEF-B448D3C25AC5}" srcOrd="0" destOrd="0" presId="urn:microsoft.com/office/officeart/2005/8/layout/hierarchy1"/>
    <dgm:cxn modelId="{AFF341F6-7A44-49EC-A768-61BCE5FEB25F}" type="presParOf" srcId="{51E1DCC0-7DC3-4AFC-A823-58308606A938}" destId="{4CCA7443-93B5-4533-A31D-807B56E3921D}" srcOrd="1" destOrd="0" presId="urn:microsoft.com/office/officeart/2005/8/layout/hierarchy1"/>
    <dgm:cxn modelId="{6570E074-722D-4F41-9863-C5654533E165}" type="presParOf" srcId="{8C0B38E5-D793-4A80-9579-CF49A63E8B10}" destId="{B2D83972-7C3A-4820-8B7A-BF72762A020B}" srcOrd="1" destOrd="0" presId="urn:microsoft.com/office/officeart/2005/8/layout/hierarchy1"/>
    <dgm:cxn modelId="{9367E242-584C-480A-8362-E7E457890D33}" type="presParOf" srcId="{B2D83972-7C3A-4820-8B7A-BF72762A020B}" destId="{28085531-6F07-45E1-A9A6-9DDFB34A0AE5}" srcOrd="0" destOrd="0" presId="urn:microsoft.com/office/officeart/2005/8/layout/hierarchy1"/>
    <dgm:cxn modelId="{E2372B23-3C46-4EA4-9983-03D5302C71DF}" type="presParOf" srcId="{B2D83972-7C3A-4820-8B7A-BF72762A020B}" destId="{2C77EEA5-0DB7-40AB-9EAD-EDAEFCCDA3F2}" srcOrd="1" destOrd="0" presId="urn:microsoft.com/office/officeart/2005/8/layout/hierarchy1"/>
    <dgm:cxn modelId="{ED55BBC7-DB93-4410-BBE4-07C2DBBD83CD}" type="presParOf" srcId="{2C77EEA5-0DB7-40AB-9EAD-EDAEFCCDA3F2}" destId="{562BE592-AD48-45F9-9A8F-4D7071B34F02}" srcOrd="0" destOrd="0" presId="urn:microsoft.com/office/officeart/2005/8/layout/hierarchy1"/>
    <dgm:cxn modelId="{86C36AE7-0752-4BA6-8EAD-246F84C46427}" type="presParOf" srcId="{562BE592-AD48-45F9-9A8F-4D7071B34F02}" destId="{6256C136-A836-499B-BE65-34444BEA8BA4}" srcOrd="0" destOrd="0" presId="urn:microsoft.com/office/officeart/2005/8/layout/hierarchy1"/>
    <dgm:cxn modelId="{58685BE7-A309-41E6-99EE-38E849F60898}" type="presParOf" srcId="{562BE592-AD48-45F9-9A8F-4D7071B34F02}" destId="{11CDC4AF-4A46-48B3-B7EA-0E1A0864C29E}" srcOrd="1" destOrd="0" presId="urn:microsoft.com/office/officeart/2005/8/layout/hierarchy1"/>
    <dgm:cxn modelId="{7D7AA38A-5539-4A93-8E4C-B9A597137E3B}" type="presParOf" srcId="{2C77EEA5-0DB7-40AB-9EAD-EDAEFCCDA3F2}" destId="{7055D567-12BF-4206-8DCA-F9841CDB93A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79B5F9-DD9C-40AC-82D6-585924010AE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90674300-FFB9-4293-BDB7-ACBE5B8B8707}">
      <dgm:prSet phldrT="[Testo]"/>
      <dgm:spPr/>
      <dgm:t>
        <a:bodyPr/>
        <a:lstStyle/>
        <a:p>
          <a:r>
            <a:rPr lang="it-IT" dirty="0"/>
            <a:t>Concentrazione procedimentale	</a:t>
          </a:r>
        </a:p>
      </dgm:t>
    </dgm:pt>
    <dgm:pt modelId="{2EF7E745-D714-4963-B217-0B434162C095}" type="parTrans" cxnId="{3E48F3D2-DB32-46F3-9106-FFB8CB77BD15}">
      <dgm:prSet/>
      <dgm:spPr/>
      <dgm:t>
        <a:bodyPr/>
        <a:lstStyle/>
        <a:p>
          <a:endParaRPr lang="it-IT"/>
        </a:p>
      </dgm:t>
    </dgm:pt>
    <dgm:pt modelId="{648E7B54-186B-4827-B7E5-A09B296FDDA1}" type="sibTrans" cxnId="{3E48F3D2-DB32-46F3-9106-FFB8CB77BD15}">
      <dgm:prSet/>
      <dgm:spPr/>
      <dgm:t>
        <a:bodyPr/>
        <a:lstStyle/>
        <a:p>
          <a:endParaRPr lang="it-IT"/>
        </a:p>
      </dgm:t>
    </dgm:pt>
    <dgm:pt modelId="{E57988AF-D2CB-413F-8C02-233926E13460}">
      <dgm:prSet phldrT="[Testo]"/>
      <dgm:spPr/>
      <dgm:t>
        <a:bodyPr/>
        <a:lstStyle/>
        <a:p>
          <a:r>
            <a:rPr lang="it-IT" dirty="0"/>
            <a:t>Consolidamento procedimentale</a:t>
          </a:r>
        </a:p>
      </dgm:t>
    </dgm:pt>
    <dgm:pt modelId="{8215B3FC-79FC-442D-B305-83C14A9110BB}" type="parTrans" cxnId="{D16CD16F-30A6-4150-A2A4-D147C1E94988}">
      <dgm:prSet/>
      <dgm:spPr/>
      <dgm:t>
        <a:bodyPr/>
        <a:lstStyle/>
        <a:p>
          <a:endParaRPr lang="it-IT"/>
        </a:p>
      </dgm:t>
    </dgm:pt>
    <dgm:pt modelId="{DF36FAA6-90DC-496E-AABB-3D77F65EB427}" type="sibTrans" cxnId="{D16CD16F-30A6-4150-A2A4-D147C1E94988}">
      <dgm:prSet/>
      <dgm:spPr/>
      <dgm:t>
        <a:bodyPr/>
        <a:lstStyle/>
        <a:p>
          <a:endParaRPr lang="it-IT"/>
        </a:p>
      </dgm:t>
    </dgm:pt>
    <dgm:pt modelId="{F9EB3319-CF73-40C5-BE12-765667F56B25}">
      <dgm:prSet/>
      <dgm:spPr/>
      <dgm:t>
        <a:bodyPr/>
        <a:lstStyle/>
        <a:p>
          <a:r>
            <a:rPr lang="it-IT" dirty="0"/>
            <a:t>Consolidamento sostanziale</a:t>
          </a:r>
        </a:p>
      </dgm:t>
    </dgm:pt>
    <dgm:pt modelId="{D461C9DA-A050-4B4E-AAB7-C9091890315A}" type="parTrans" cxnId="{A8BD42E6-C096-44A1-AD79-2C970E6D07FE}">
      <dgm:prSet/>
      <dgm:spPr/>
    </dgm:pt>
    <dgm:pt modelId="{0CD0A759-0FEF-49DB-BAE9-4E1BB48DBB9C}" type="sibTrans" cxnId="{A8BD42E6-C096-44A1-AD79-2C970E6D07FE}">
      <dgm:prSet/>
      <dgm:spPr/>
    </dgm:pt>
    <dgm:pt modelId="{F28EA537-377A-4CFF-A4BC-8B4B7AEDE73F}">
      <dgm:prSet/>
      <dgm:spPr/>
      <dgm:t>
        <a:bodyPr/>
        <a:lstStyle/>
        <a:p>
          <a:r>
            <a:rPr lang="it-IT" dirty="0"/>
            <a:t>Unico tribunale, unico GD unico CG ma procedimenti del tutto distinti</a:t>
          </a:r>
        </a:p>
      </dgm:t>
    </dgm:pt>
    <dgm:pt modelId="{0AC263F7-EC16-40D8-9682-2B28C083A4FE}" type="parTrans" cxnId="{F1D0D6B7-05CC-4746-965E-CB5B2C508375}">
      <dgm:prSet/>
      <dgm:spPr/>
    </dgm:pt>
    <dgm:pt modelId="{0A90728D-1518-462B-AC8C-209CBF9E84CA}" type="sibTrans" cxnId="{F1D0D6B7-05CC-4746-965E-CB5B2C508375}">
      <dgm:prSet/>
      <dgm:spPr/>
    </dgm:pt>
    <dgm:pt modelId="{DCD5B413-E6FD-4B81-B41F-4F3753F27790}">
      <dgm:prSet/>
      <dgm:spPr/>
      <dgm:t>
        <a:bodyPr/>
        <a:lstStyle/>
        <a:p>
          <a:r>
            <a:rPr lang="it-IT" dirty="0"/>
            <a:t>Unico tribunale, unico GD unico CG  procedimenti collegati o procedimento unitario</a:t>
          </a:r>
        </a:p>
      </dgm:t>
    </dgm:pt>
    <dgm:pt modelId="{0C4060B4-04DA-4569-8EB8-0AB44DCC3353}" type="parTrans" cxnId="{9D010575-2FE1-4453-B1C7-3B3A7296D000}">
      <dgm:prSet/>
      <dgm:spPr/>
      <dgm:t>
        <a:bodyPr/>
        <a:lstStyle/>
        <a:p>
          <a:endParaRPr lang="it-IT"/>
        </a:p>
      </dgm:t>
    </dgm:pt>
    <dgm:pt modelId="{7C797D2B-056E-434F-867C-68D9C470A4B1}" type="sibTrans" cxnId="{9D010575-2FE1-4453-B1C7-3B3A7296D000}">
      <dgm:prSet/>
      <dgm:spPr/>
      <dgm:t>
        <a:bodyPr/>
        <a:lstStyle/>
        <a:p>
          <a:endParaRPr lang="it-IT"/>
        </a:p>
      </dgm:t>
    </dgm:pt>
    <dgm:pt modelId="{CC7AA9EB-90EA-4BFD-9AF3-4DEBA8C9F347}">
      <dgm:prSet/>
      <dgm:spPr/>
      <dgm:t>
        <a:bodyPr/>
        <a:lstStyle/>
        <a:p>
          <a:r>
            <a:rPr lang="it-IT" dirty="0"/>
            <a:t>Superamento del solo coordinamento (art. 56 Reg. UE) o della irrilevanza del gruppo</a:t>
          </a:r>
        </a:p>
      </dgm:t>
    </dgm:pt>
    <dgm:pt modelId="{BD673CA2-AB16-4B51-8E80-097C7ADFEF44}" type="parTrans" cxnId="{2AC11015-5F78-4A73-847C-F30E6D98971E}">
      <dgm:prSet/>
      <dgm:spPr/>
    </dgm:pt>
    <dgm:pt modelId="{36E1A6CE-1D8E-41DF-A22D-034BD41F8D0D}" type="sibTrans" cxnId="{2AC11015-5F78-4A73-847C-F30E6D98971E}">
      <dgm:prSet/>
      <dgm:spPr/>
    </dgm:pt>
    <dgm:pt modelId="{613B17B3-4395-4320-9542-7916A2A2CFE4}" type="pres">
      <dgm:prSet presAssocID="{6B79B5F9-DD9C-40AC-82D6-585924010AED}" presName="diagram" presStyleCnt="0">
        <dgm:presLayoutVars>
          <dgm:chPref val="1"/>
          <dgm:dir/>
          <dgm:animOne val="branch"/>
          <dgm:animLvl val="lvl"/>
          <dgm:resizeHandles/>
        </dgm:presLayoutVars>
      </dgm:prSet>
      <dgm:spPr/>
    </dgm:pt>
    <dgm:pt modelId="{75AE434E-2682-48DF-9231-97F1F6D69A17}" type="pres">
      <dgm:prSet presAssocID="{90674300-FFB9-4293-BDB7-ACBE5B8B8707}" presName="root" presStyleCnt="0"/>
      <dgm:spPr/>
    </dgm:pt>
    <dgm:pt modelId="{7F2EB2E7-1979-40F9-A043-1BCE4B595C34}" type="pres">
      <dgm:prSet presAssocID="{90674300-FFB9-4293-BDB7-ACBE5B8B8707}" presName="rootComposite" presStyleCnt="0"/>
      <dgm:spPr/>
    </dgm:pt>
    <dgm:pt modelId="{675F9181-5E91-4F2D-91D5-E6D69766886D}" type="pres">
      <dgm:prSet presAssocID="{90674300-FFB9-4293-BDB7-ACBE5B8B8707}" presName="rootText" presStyleLbl="node1" presStyleIdx="0" presStyleCnt="4"/>
      <dgm:spPr/>
    </dgm:pt>
    <dgm:pt modelId="{ED7E4CAF-6907-49AA-B402-90F6FBFF6337}" type="pres">
      <dgm:prSet presAssocID="{90674300-FFB9-4293-BDB7-ACBE5B8B8707}" presName="rootConnector" presStyleLbl="node1" presStyleIdx="0" presStyleCnt="4"/>
      <dgm:spPr/>
    </dgm:pt>
    <dgm:pt modelId="{0070BD88-D74F-427B-A5FA-F74855D09E55}" type="pres">
      <dgm:prSet presAssocID="{90674300-FFB9-4293-BDB7-ACBE5B8B8707}" presName="childShape" presStyleCnt="0"/>
      <dgm:spPr/>
    </dgm:pt>
    <dgm:pt modelId="{2323843D-9616-4DC0-8945-4776BADE4C36}" type="pres">
      <dgm:prSet presAssocID="{0AC263F7-EC16-40D8-9682-2B28C083A4FE}" presName="Name13" presStyleLbl="parChTrans1D2" presStyleIdx="0" presStyleCnt="2"/>
      <dgm:spPr/>
    </dgm:pt>
    <dgm:pt modelId="{AC10473E-EBE9-4D5A-8F41-DCEFA85355D0}" type="pres">
      <dgm:prSet presAssocID="{F28EA537-377A-4CFF-A4BC-8B4B7AEDE73F}" presName="childText" presStyleLbl="bgAcc1" presStyleIdx="0" presStyleCnt="2">
        <dgm:presLayoutVars>
          <dgm:bulletEnabled val="1"/>
        </dgm:presLayoutVars>
      </dgm:prSet>
      <dgm:spPr/>
    </dgm:pt>
    <dgm:pt modelId="{698B6E05-56BF-420A-BC57-A32B1E88379E}" type="pres">
      <dgm:prSet presAssocID="{E57988AF-D2CB-413F-8C02-233926E13460}" presName="root" presStyleCnt="0"/>
      <dgm:spPr/>
    </dgm:pt>
    <dgm:pt modelId="{F6F7F8D9-0860-4A1A-9067-71A65CDC4139}" type="pres">
      <dgm:prSet presAssocID="{E57988AF-D2CB-413F-8C02-233926E13460}" presName="rootComposite" presStyleCnt="0"/>
      <dgm:spPr/>
    </dgm:pt>
    <dgm:pt modelId="{7BBECEC8-9244-4A35-A48F-930EC9C62A56}" type="pres">
      <dgm:prSet presAssocID="{E57988AF-D2CB-413F-8C02-233926E13460}" presName="rootText" presStyleLbl="node1" presStyleIdx="1" presStyleCnt="4"/>
      <dgm:spPr/>
    </dgm:pt>
    <dgm:pt modelId="{994BC32D-6117-4E37-B91E-B6BB7A666D53}" type="pres">
      <dgm:prSet presAssocID="{E57988AF-D2CB-413F-8C02-233926E13460}" presName="rootConnector" presStyleLbl="node1" presStyleIdx="1" presStyleCnt="4"/>
      <dgm:spPr/>
    </dgm:pt>
    <dgm:pt modelId="{36E1D16F-F89E-4112-8B42-0A2A7D7C9C5C}" type="pres">
      <dgm:prSet presAssocID="{E57988AF-D2CB-413F-8C02-233926E13460}" presName="childShape" presStyleCnt="0"/>
      <dgm:spPr/>
    </dgm:pt>
    <dgm:pt modelId="{D52C6957-EF48-452F-9D41-28C415AA975A}" type="pres">
      <dgm:prSet presAssocID="{0C4060B4-04DA-4569-8EB8-0AB44DCC3353}" presName="Name13" presStyleLbl="parChTrans1D2" presStyleIdx="1" presStyleCnt="2"/>
      <dgm:spPr/>
    </dgm:pt>
    <dgm:pt modelId="{62CBBAD9-D4BC-417F-ADE7-B20111C04A9C}" type="pres">
      <dgm:prSet presAssocID="{DCD5B413-E6FD-4B81-B41F-4F3753F27790}" presName="childText" presStyleLbl="bgAcc1" presStyleIdx="1" presStyleCnt="2">
        <dgm:presLayoutVars>
          <dgm:bulletEnabled val="1"/>
        </dgm:presLayoutVars>
      </dgm:prSet>
      <dgm:spPr/>
    </dgm:pt>
    <dgm:pt modelId="{DB6B0C28-65D5-4611-AD93-6BCE8D1354B2}" type="pres">
      <dgm:prSet presAssocID="{F9EB3319-CF73-40C5-BE12-765667F56B25}" presName="root" presStyleCnt="0"/>
      <dgm:spPr/>
    </dgm:pt>
    <dgm:pt modelId="{4DAE4B24-642F-483D-8B4C-D1154C1529B2}" type="pres">
      <dgm:prSet presAssocID="{F9EB3319-CF73-40C5-BE12-765667F56B25}" presName="rootComposite" presStyleCnt="0"/>
      <dgm:spPr/>
    </dgm:pt>
    <dgm:pt modelId="{7F90AC78-3A78-4574-89F6-F52D6A3A905D}" type="pres">
      <dgm:prSet presAssocID="{F9EB3319-CF73-40C5-BE12-765667F56B25}" presName="rootText" presStyleLbl="node1" presStyleIdx="2" presStyleCnt="4" custScaleY="101834"/>
      <dgm:spPr/>
    </dgm:pt>
    <dgm:pt modelId="{33114C1C-8D48-4A2D-940F-E0C4FF3C52B2}" type="pres">
      <dgm:prSet presAssocID="{F9EB3319-CF73-40C5-BE12-765667F56B25}" presName="rootConnector" presStyleLbl="node1" presStyleIdx="2" presStyleCnt="4"/>
      <dgm:spPr/>
    </dgm:pt>
    <dgm:pt modelId="{356E7A21-1A32-44B1-8AB6-0F8C14A958AB}" type="pres">
      <dgm:prSet presAssocID="{F9EB3319-CF73-40C5-BE12-765667F56B25}" presName="childShape" presStyleCnt="0"/>
      <dgm:spPr/>
    </dgm:pt>
    <dgm:pt modelId="{7986FEF4-27F9-45A2-A9EF-66F3F6722137}" type="pres">
      <dgm:prSet presAssocID="{CC7AA9EB-90EA-4BFD-9AF3-4DEBA8C9F347}" presName="root" presStyleCnt="0"/>
      <dgm:spPr/>
    </dgm:pt>
    <dgm:pt modelId="{A56BA5D2-A1E9-4CF9-9581-81A0C831DC1B}" type="pres">
      <dgm:prSet presAssocID="{CC7AA9EB-90EA-4BFD-9AF3-4DEBA8C9F347}" presName="rootComposite" presStyleCnt="0"/>
      <dgm:spPr/>
    </dgm:pt>
    <dgm:pt modelId="{A71B6076-D038-4A5D-8209-FD39EDB30171}" type="pres">
      <dgm:prSet presAssocID="{CC7AA9EB-90EA-4BFD-9AF3-4DEBA8C9F347}" presName="rootText" presStyleLbl="node1" presStyleIdx="3" presStyleCnt="4"/>
      <dgm:spPr/>
    </dgm:pt>
    <dgm:pt modelId="{89DF864D-20B7-4077-9C24-580DDB8FB06D}" type="pres">
      <dgm:prSet presAssocID="{CC7AA9EB-90EA-4BFD-9AF3-4DEBA8C9F347}" presName="rootConnector" presStyleLbl="node1" presStyleIdx="3" presStyleCnt="4"/>
      <dgm:spPr/>
    </dgm:pt>
    <dgm:pt modelId="{66FE9052-B40D-4194-8004-A28EFC3D7780}" type="pres">
      <dgm:prSet presAssocID="{CC7AA9EB-90EA-4BFD-9AF3-4DEBA8C9F347}" presName="childShape" presStyleCnt="0"/>
      <dgm:spPr/>
    </dgm:pt>
  </dgm:ptLst>
  <dgm:cxnLst>
    <dgm:cxn modelId="{B24C7B0E-3BE6-4B7D-BC60-A2F8A3068710}" type="presOf" srcId="{E57988AF-D2CB-413F-8C02-233926E13460}" destId="{7BBECEC8-9244-4A35-A48F-930EC9C62A56}" srcOrd="0" destOrd="0" presId="urn:microsoft.com/office/officeart/2005/8/layout/hierarchy3"/>
    <dgm:cxn modelId="{2AC11015-5F78-4A73-847C-F30E6D98971E}" srcId="{6B79B5F9-DD9C-40AC-82D6-585924010AED}" destId="{CC7AA9EB-90EA-4BFD-9AF3-4DEBA8C9F347}" srcOrd="3" destOrd="0" parTransId="{BD673CA2-AB16-4B51-8E80-097C7ADFEF44}" sibTransId="{36E1A6CE-1D8E-41DF-A22D-034BD41F8D0D}"/>
    <dgm:cxn modelId="{E89C0716-8161-4FC7-834E-FBF15B34CDF5}" type="presOf" srcId="{DCD5B413-E6FD-4B81-B41F-4F3753F27790}" destId="{62CBBAD9-D4BC-417F-ADE7-B20111C04A9C}" srcOrd="0" destOrd="0" presId="urn:microsoft.com/office/officeart/2005/8/layout/hierarchy3"/>
    <dgm:cxn modelId="{84A7863F-DD37-4A92-8488-BCD381C847EC}" type="presOf" srcId="{90674300-FFB9-4293-BDB7-ACBE5B8B8707}" destId="{675F9181-5E91-4F2D-91D5-E6D69766886D}" srcOrd="0" destOrd="0" presId="urn:microsoft.com/office/officeart/2005/8/layout/hierarchy3"/>
    <dgm:cxn modelId="{9C17324F-87F2-4802-ACE0-559435501761}" type="presOf" srcId="{CC7AA9EB-90EA-4BFD-9AF3-4DEBA8C9F347}" destId="{89DF864D-20B7-4077-9C24-580DDB8FB06D}" srcOrd="1" destOrd="0" presId="urn:microsoft.com/office/officeart/2005/8/layout/hierarchy3"/>
    <dgm:cxn modelId="{D16CD16F-30A6-4150-A2A4-D147C1E94988}" srcId="{6B79B5F9-DD9C-40AC-82D6-585924010AED}" destId="{E57988AF-D2CB-413F-8C02-233926E13460}" srcOrd="1" destOrd="0" parTransId="{8215B3FC-79FC-442D-B305-83C14A9110BB}" sibTransId="{DF36FAA6-90DC-496E-AABB-3D77F65EB427}"/>
    <dgm:cxn modelId="{3CEACA54-A32D-4D9A-96B9-B53737B452AF}" type="presOf" srcId="{F9EB3319-CF73-40C5-BE12-765667F56B25}" destId="{7F90AC78-3A78-4574-89F6-F52D6A3A905D}" srcOrd="0" destOrd="0" presId="urn:microsoft.com/office/officeart/2005/8/layout/hierarchy3"/>
    <dgm:cxn modelId="{9D010575-2FE1-4453-B1C7-3B3A7296D000}" srcId="{E57988AF-D2CB-413F-8C02-233926E13460}" destId="{DCD5B413-E6FD-4B81-B41F-4F3753F27790}" srcOrd="0" destOrd="0" parTransId="{0C4060B4-04DA-4569-8EB8-0AB44DCC3353}" sibTransId="{7C797D2B-056E-434F-867C-68D9C470A4B1}"/>
    <dgm:cxn modelId="{A55F5955-5FC8-49C7-B3FD-DA0F498915C4}" type="presOf" srcId="{CC7AA9EB-90EA-4BFD-9AF3-4DEBA8C9F347}" destId="{A71B6076-D038-4A5D-8209-FD39EDB30171}" srcOrd="0" destOrd="0" presId="urn:microsoft.com/office/officeart/2005/8/layout/hierarchy3"/>
    <dgm:cxn modelId="{3BA7777E-2C6E-46C1-8E6E-75B163E89842}" type="presOf" srcId="{90674300-FFB9-4293-BDB7-ACBE5B8B8707}" destId="{ED7E4CAF-6907-49AA-B402-90F6FBFF6337}" srcOrd="1" destOrd="0" presId="urn:microsoft.com/office/officeart/2005/8/layout/hierarchy3"/>
    <dgm:cxn modelId="{1F6CA09A-B527-4D6D-AD87-8C6ACCC7C800}" type="presOf" srcId="{0C4060B4-04DA-4569-8EB8-0AB44DCC3353}" destId="{D52C6957-EF48-452F-9D41-28C415AA975A}" srcOrd="0" destOrd="0" presId="urn:microsoft.com/office/officeart/2005/8/layout/hierarchy3"/>
    <dgm:cxn modelId="{082ED49C-0E3C-492C-BAB8-26F2187F3CBE}" type="presOf" srcId="{F9EB3319-CF73-40C5-BE12-765667F56B25}" destId="{33114C1C-8D48-4A2D-940F-E0C4FF3C52B2}" srcOrd="1" destOrd="0" presId="urn:microsoft.com/office/officeart/2005/8/layout/hierarchy3"/>
    <dgm:cxn modelId="{70F847A5-A3B1-4576-B942-F8EC9A61B904}" type="presOf" srcId="{0AC263F7-EC16-40D8-9682-2B28C083A4FE}" destId="{2323843D-9616-4DC0-8945-4776BADE4C36}" srcOrd="0" destOrd="0" presId="urn:microsoft.com/office/officeart/2005/8/layout/hierarchy3"/>
    <dgm:cxn modelId="{B29A80AF-1061-43BA-BBAA-0B59399F2DB8}" type="presOf" srcId="{E57988AF-D2CB-413F-8C02-233926E13460}" destId="{994BC32D-6117-4E37-B91E-B6BB7A666D53}" srcOrd="1" destOrd="0" presId="urn:microsoft.com/office/officeart/2005/8/layout/hierarchy3"/>
    <dgm:cxn modelId="{F1D0D6B7-05CC-4746-965E-CB5B2C508375}" srcId="{90674300-FFB9-4293-BDB7-ACBE5B8B8707}" destId="{F28EA537-377A-4CFF-A4BC-8B4B7AEDE73F}" srcOrd="0" destOrd="0" parTransId="{0AC263F7-EC16-40D8-9682-2B28C083A4FE}" sibTransId="{0A90728D-1518-462B-AC8C-209CBF9E84CA}"/>
    <dgm:cxn modelId="{B6AE37BE-55D4-420C-9659-BA1773A2014A}" type="presOf" srcId="{F28EA537-377A-4CFF-A4BC-8B4B7AEDE73F}" destId="{AC10473E-EBE9-4D5A-8F41-DCEFA85355D0}" srcOrd="0" destOrd="0" presId="urn:microsoft.com/office/officeart/2005/8/layout/hierarchy3"/>
    <dgm:cxn modelId="{3E48F3D2-DB32-46F3-9106-FFB8CB77BD15}" srcId="{6B79B5F9-DD9C-40AC-82D6-585924010AED}" destId="{90674300-FFB9-4293-BDB7-ACBE5B8B8707}" srcOrd="0" destOrd="0" parTransId="{2EF7E745-D714-4963-B217-0B434162C095}" sibTransId="{648E7B54-186B-4827-B7E5-A09B296FDDA1}"/>
    <dgm:cxn modelId="{E9AB14D5-38B0-4B58-BA88-9C7D80B1D686}" type="presOf" srcId="{6B79B5F9-DD9C-40AC-82D6-585924010AED}" destId="{613B17B3-4395-4320-9542-7916A2A2CFE4}" srcOrd="0" destOrd="0" presId="urn:microsoft.com/office/officeart/2005/8/layout/hierarchy3"/>
    <dgm:cxn modelId="{A8BD42E6-C096-44A1-AD79-2C970E6D07FE}" srcId="{6B79B5F9-DD9C-40AC-82D6-585924010AED}" destId="{F9EB3319-CF73-40C5-BE12-765667F56B25}" srcOrd="2" destOrd="0" parTransId="{D461C9DA-A050-4B4E-AAB7-C9091890315A}" sibTransId="{0CD0A759-0FEF-49DB-BAE9-4E1BB48DBB9C}"/>
    <dgm:cxn modelId="{5A8049B1-2A3A-432F-8432-614811105060}" type="presParOf" srcId="{613B17B3-4395-4320-9542-7916A2A2CFE4}" destId="{75AE434E-2682-48DF-9231-97F1F6D69A17}" srcOrd="0" destOrd="0" presId="urn:microsoft.com/office/officeart/2005/8/layout/hierarchy3"/>
    <dgm:cxn modelId="{32ECB511-236B-40CC-B423-D9C6F0372349}" type="presParOf" srcId="{75AE434E-2682-48DF-9231-97F1F6D69A17}" destId="{7F2EB2E7-1979-40F9-A043-1BCE4B595C34}" srcOrd="0" destOrd="0" presId="urn:microsoft.com/office/officeart/2005/8/layout/hierarchy3"/>
    <dgm:cxn modelId="{6EFC876C-6210-4BF2-BF6D-B45C627BFFE4}" type="presParOf" srcId="{7F2EB2E7-1979-40F9-A043-1BCE4B595C34}" destId="{675F9181-5E91-4F2D-91D5-E6D69766886D}" srcOrd="0" destOrd="0" presId="urn:microsoft.com/office/officeart/2005/8/layout/hierarchy3"/>
    <dgm:cxn modelId="{C57973F4-AD86-426D-856E-1C86F75D764D}" type="presParOf" srcId="{7F2EB2E7-1979-40F9-A043-1BCE4B595C34}" destId="{ED7E4CAF-6907-49AA-B402-90F6FBFF6337}" srcOrd="1" destOrd="0" presId="urn:microsoft.com/office/officeart/2005/8/layout/hierarchy3"/>
    <dgm:cxn modelId="{B8EC5BB1-FA65-41CE-8234-242BEE2A0595}" type="presParOf" srcId="{75AE434E-2682-48DF-9231-97F1F6D69A17}" destId="{0070BD88-D74F-427B-A5FA-F74855D09E55}" srcOrd="1" destOrd="0" presId="urn:microsoft.com/office/officeart/2005/8/layout/hierarchy3"/>
    <dgm:cxn modelId="{A6206ACC-DA73-46E4-AB92-A184C7823E08}" type="presParOf" srcId="{0070BD88-D74F-427B-A5FA-F74855D09E55}" destId="{2323843D-9616-4DC0-8945-4776BADE4C36}" srcOrd="0" destOrd="0" presId="urn:microsoft.com/office/officeart/2005/8/layout/hierarchy3"/>
    <dgm:cxn modelId="{0C79201F-92F0-4AB2-B83A-6376560AF28A}" type="presParOf" srcId="{0070BD88-D74F-427B-A5FA-F74855D09E55}" destId="{AC10473E-EBE9-4D5A-8F41-DCEFA85355D0}" srcOrd="1" destOrd="0" presId="urn:microsoft.com/office/officeart/2005/8/layout/hierarchy3"/>
    <dgm:cxn modelId="{75312BEF-2BE3-4DED-97FB-E640B81EE296}" type="presParOf" srcId="{613B17B3-4395-4320-9542-7916A2A2CFE4}" destId="{698B6E05-56BF-420A-BC57-A32B1E88379E}" srcOrd="1" destOrd="0" presId="urn:microsoft.com/office/officeart/2005/8/layout/hierarchy3"/>
    <dgm:cxn modelId="{92F4494B-9290-459D-B967-DA14331A95A1}" type="presParOf" srcId="{698B6E05-56BF-420A-BC57-A32B1E88379E}" destId="{F6F7F8D9-0860-4A1A-9067-71A65CDC4139}" srcOrd="0" destOrd="0" presId="urn:microsoft.com/office/officeart/2005/8/layout/hierarchy3"/>
    <dgm:cxn modelId="{CF6F0803-38ED-4345-8FE1-12D7354DAA76}" type="presParOf" srcId="{F6F7F8D9-0860-4A1A-9067-71A65CDC4139}" destId="{7BBECEC8-9244-4A35-A48F-930EC9C62A56}" srcOrd="0" destOrd="0" presId="urn:microsoft.com/office/officeart/2005/8/layout/hierarchy3"/>
    <dgm:cxn modelId="{0983F12D-C0BD-458F-A7FC-90B4F7BC45D3}" type="presParOf" srcId="{F6F7F8D9-0860-4A1A-9067-71A65CDC4139}" destId="{994BC32D-6117-4E37-B91E-B6BB7A666D53}" srcOrd="1" destOrd="0" presId="urn:microsoft.com/office/officeart/2005/8/layout/hierarchy3"/>
    <dgm:cxn modelId="{87941EA2-443D-4FB7-86BA-6E4F99524019}" type="presParOf" srcId="{698B6E05-56BF-420A-BC57-A32B1E88379E}" destId="{36E1D16F-F89E-4112-8B42-0A2A7D7C9C5C}" srcOrd="1" destOrd="0" presId="urn:microsoft.com/office/officeart/2005/8/layout/hierarchy3"/>
    <dgm:cxn modelId="{365C28D4-AB08-4C05-922D-E2374DD072A8}" type="presParOf" srcId="{36E1D16F-F89E-4112-8B42-0A2A7D7C9C5C}" destId="{D52C6957-EF48-452F-9D41-28C415AA975A}" srcOrd="0" destOrd="0" presId="urn:microsoft.com/office/officeart/2005/8/layout/hierarchy3"/>
    <dgm:cxn modelId="{92128BAD-4AA0-44AB-B81B-40C58B554D08}" type="presParOf" srcId="{36E1D16F-F89E-4112-8B42-0A2A7D7C9C5C}" destId="{62CBBAD9-D4BC-417F-ADE7-B20111C04A9C}" srcOrd="1" destOrd="0" presId="urn:microsoft.com/office/officeart/2005/8/layout/hierarchy3"/>
    <dgm:cxn modelId="{C212F141-9056-4A4F-B20A-1456FF13EDE6}" type="presParOf" srcId="{613B17B3-4395-4320-9542-7916A2A2CFE4}" destId="{DB6B0C28-65D5-4611-AD93-6BCE8D1354B2}" srcOrd="2" destOrd="0" presId="urn:microsoft.com/office/officeart/2005/8/layout/hierarchy3"/>
    <dgm:cxn modelId="{D541E0EB-ADF2-43E9-B3BB-313CC7B3873F}" type="presParOf" srcId="{DB6B0C28-65D5-4611-AD93-6BCE8D1354B2}" destId="{4DAE4B24-642F-483D-8B4C-D1154C1529B2}" srcOrd="0" destOrd="0" presId="urn:microsoft.com/office/officeart/2005/8/layout/hierarchy3"/>
    <dgm:cxn modelId="{34619F5A-3755-491C-B99B-E36A6DF5256D}" type="presParOf" srcId="{4DAE4B24-642F-483D-8B4C-D1154C1529B2}" destId="{7F90AC78-3A78-4574-89F6-F52D6A3A905D}" srcOrd="0" destOrd="0" presId="urn:microsoft.com/office/officeart/2005/8/layout/hierarchy3"/>
    <dgm:cxn modelId="{A47C6F2A-B350-4C92-B5FC-1AFF414C831C}" type="presParOf" srcId="{4DAE4B24-642F-483D-8B4C-D1154C1529B2}" destId="{33114C1C-8D48-4A2D-940F-E0C4FF3C52B2}" srcOrd="1" destOrd="0" presId="urn:microsoft.com/office/officeart/2005/8/layout/hierarchy3"/>
    <dgm:cxn modelId="{442CF951-A84E-4D8D-81FE-15649D176C27}" type="presParOf" srcId="{DB6B0C28-65D5-4611-AD93-6BCE8D1354B2}" destId="{356E7A21-1A32-44B1-8AB6-0F8C14A958AB}" srcOrd="1" destOrd="0" presId="urn:microsoft.com/office/officeart/2005/8/layout/hierarchy3"/>
    <dgm:cxn modelId="{C3B102F5-0EB0-4764-BCF1-BA0816F560FD}" type="presParOf" srcId="{613B17B3-4395-4320-9542-7916A2A2CFE4}" destId="{7986FEF4-27F9-45A2-A9EF-66F3F6722137}" srcOrd="3" destOrd="0" presId="urn:microsoft.com/office/officeart/2005/8/layout/hierarchy3"/>
    <dgm:cxn modelId="{EF94F2E2-2830-4BFD-ABAE-B342D00C417E}" type="presParOf" srcId="{7986FEF4-27F9-45A2-A9EF-66F3F6722137}" destId="{A56BA5D2-A1E9-4CF9-9581-81A0C831DC1B}" srcOrd="0" destOrd="0" presId="urn:microsoft.com/office/officeart/2005/8/layout/hierarchy3"/>
    <dgm:cxn modelId="{38CC9737-906E-4DF7-B618-D63DEB16AA7C}" type="presParOf" srcId="{A56BA5D2-A1E9-4CF9-9581-81A0C831DC1B}" destId="{A71B6076-D038-4A5D-8209-FD39EDB30171}" srcOrd="0" destOrd="0" presId="urn:microsoft.com/office/officeart/2005/8/layout/hierarchy3"/>
    <dgm:cxn modelId="{54E92528-202A-4528-81CD-1A5D46AC1A79}" type="presParOf" srcId="{A56BA5D2-A1E9-4CF9-9581-81A0C831DC1B}" destId="{89DF864D-20B7-4077-9C24-580DDB8FB06D}" srcOrd="1" destOrd="0" presId="urn:microsoft.com/office/officeart/2005/8/layout/hierarchy3"/>
    <dgm:cxn modelId="{AF5A4F60-3BF9-4219-B6B3-3FC8F7E0DAC8}" type="presParOf" srcId="{7986FEF4-27F9-45A2-A9EF-66F3F6722137}" destId="{66FE9052-B40D-4194-8004-A28EFC3D7780}"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C4B8E-6B4D-4F17-90CA-F3D99170167E}">
      <dsp:nvSpPr>
        <dsp:cNvPr id="0" name=""/>
        <dsp:cNvSpPr/>
      </dsp:nvSpPr>
      <dsp:spPr>
        <a:xfrm>
          <a:off x="5257800" y="1852864"/>
          <a:ext cx="3719932" cy="645608"/>
        </a:xfrm>
        <a:custGeom>
          <a:avLst/>
          <a:gdLst/>
          <a:ahLst/>
          <a:cxnLst/>
          <a:rect l="0" t="0" r="0" b="0"/>
          <a:pathLst>
            <a:path>
              <a:moveTo>
                <a:pt x="0" y="0"/>
              </a:moveTo>
              <a:lnTo>
                <a:pt x="0" y="322804"/>
              </a:lnTo>
              <a:lnTo>
                <a:pt x="3719932" y="322804"/>
              </a:lnTo>
              <a:lnTo>
                <a:pt x="3719932" y="645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BC2794-29B4-4C10-BE4F-93D51D55B71A}">
      <dsp:nvSpPr>
        <dsp:cNvPr id="0" name=""/>
        <dsp:cNvSpPr/>
      </dsp:nvSpPr>
      <dsp:spPr>
        <a:xfrm>
          <a:off x="5212080" y="1852864"/>
          <a:ext cx="91440" cy="645608"/>
        </a:xfrm>
        <a:custGeom>
          <a:avLst/>
          <a:gdLst/>
          <a:ahLst/>
          <a:cxnLst/>
          <a:rect l="0" t="0" r="0" b="0"/>
          <a:pathLst>
            <a:path>
              <a:moveTo>
                <a:pt x="45720" y="0"/>
              </a:moveTo>
              <a:lnTo>
                <a:pt x="45720" y="645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830CAD-C079-41B4-A71F-4C5AA3AFF24A}">
      <dsp:nvSpPr>
        <dsp:cNvPr id="0" name=""/>
        <dsp:cNvSpPr/>
      </dsp:nvSpPr>
      <dsp:spPr>
        <a:xfrm>
          <a:off x="1537867" y="1852864"/>
          <a:ext cx="3719932" cy="645608"/>
        </a:xfrm>
        <a:custGeom>
          <a:avLst/>
          <a:gdLst/>
          <a:ahLst/>
          <a:cxnLst/>
          <a:rect l="0" t="0" r="0" b="0"/>
          <a:pathLst>
            <a:path>
              <a:moveTo>
                <a:pt x="3719932" y="0"/>
              </a:moveTo>
              <a:lnTo>
                <a:pt x="3719932" y="322804"/>
              </a:lnTo>
              <a:lnTo>
                <a:pt x="0" y="322804"/>
              </a:lnTo>
              <a:lnTo>
                <a:pt x="0" y="645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317B8BB-C91D-47AB-A4AF-B80053409C2B}">
      <dsp:nvSpPr>
        <dsp:cNvPr id="0" name=""/>
        <dsp:cNvSpPr/>
      </dsp:nvSpPr>
      <dsp:spPr>
        <a:xfrm>
          <a:off x="3720638" y="315702"/>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it-IT" sz="2000" kern="1200" dirty="0"/>
            <a:t>Rilevanza della nozione di Gruppo</a:t>
          </a:r>
        </a:p>
      </dsp:txBody>
      <dsp:txXfrm>
        <a:off x="3720638" y="315702"/>
        <a:ext cx="3074323" cy="1537161"/>
      </dsp:txXfrm>
    </dsp:sp>
    <dsp:sp modelId="{4F1FE8F4-5990-4C6C-873F-8684DA5D212B}">
      <dsp:nvSpPr>
        <dsp:cNvPr id="0" name=""/>
        <dsp:cNvSpPr/>
      </dsp:nvSpPr>
      <dsp:spPr>
        <a:xfrm>
          <a:off x="706" y="2498473"/>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it-IT" sz="2000" kern="1200" dirty="0"/>
            <a:t>Amministrazione straordinaria (società fiduciarie)</a:t>
          </a:r>
        </a:p>
      </dsp:txBody>
      <dsp:txXfrm>
        <a:off x="706" y="2498473"/>
        <a:ext cx="3074323" cy="1537161"/>
      </dsp:txXfrm>
    </dsp:sp>
    <dsp:sp modelId="{EF6726DB-5690-4430-9088-D018DAD11A88}">
      <dsp:nvSpPr>
        <dsp:cNvPr id="0" name=""/>
        <dsp:cNvSpPr/>
      </dsp:nvSpPr>
      <dsp:spPr>
        <a:xfrm>
          <a:off x="3720638" y="2498473"/>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it-IT" sz="2000" kern="1200" dirty="0"/>
            <a:t>T.U.B.</a:t>
          </a:r>
        </a:p>
        <a:p>
          <a:pPr marL="0" lvl="0" indent="0" algn="ctr" defTabSz="889000">
            <a:lnSpc>
              <a:spcPct val="90000"/>
            </a:lnSpc>
            <a:spcBef>
              <a:spcPct val="0"/>
            </a:spcBef>
            <a:spcAft>
              <a:spcPct val="35000"/>
            </a:spcAft>
            <a:buNone/>
          </a:pPr>
          <a:r>
            <a:rPr lang="it-IT" sz="2000" kern="1200" dirty="0"/>
            <a:t>O.P.A.</a:t>
          </a:r>
        </a:p>
        <a:p>
          <a:pPr marL="0" lvl="0" indent="0" algn="ctr" defTabSz="889000">
            <a:lnSpc>
              <a:spcPct val="90000"/>
            </a:lnSpc>
            <a:spcBef>
              <a:spcPct val="0"/>
            </a:spcBef>
            <a:spcAft>
              <a:spcPct val="35000"/>
            </a:spcAft>
            <a:buNone/>
          </a:pPr>
          <a:r>
            <a:rPr lang="it-IT" sz="2000" kern="1200" dirty="0"/>
            <a:t>Antitrust</a:t>
          </a:r>
        </a:p>
        <a:p>
          <a:pPr marL="0" lvl="0" indent="0" algn="ctr" defTabSz="889000">
            <a:lnSpc>
              <a:spcPct val="90000"/>
            </a:lnSpc>
            <a:spcBef>
              <a:spcPct val="0"/>
            </a:spcBef>
            <a:spcAft>
              <a:spcPct val="35000"/>
            </a:spcAft>
            <a:buNone/>
          </a:pPr>
          <a:r>
            <a:rPr lang="it-IT" sz="2000" kern="1200" dirty="0"/>
            <a:t>Bilanci consolidati</a:t>
          </a:r>
        </a:p>
      </dsp:txBody>
      <dsp:txXfrm>
        <a:off x="3720638" y="2498473"/>
        <a:ext cx="3074323" cy="1537161"/>
      </dsp:txXfrm>
    </dsp:sp>
    <dsp:sp modelId="{896E5ECD-CE8F-4393-B51F-CBBE54B74840}">
      <dsp:nvSpPr>
        <dsp:cNvPr id="0" name=""/>
        <dsp:cNvSpPr/>
      </dsp:nvSpPr>
      <dsp:spPr>
        <a:xfrm>
          <a:off x="7440570" y="2498473"/>
          <a:ext cx="3074323" cy="15371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it-IT" sz="2000" kern="1200" dirty="0"/>
            <a:t>Responsabilità risarcitoria</a:t>
          </a:r>
        </a:p>
        <a:p>
          <a:pPr marL="0" lvl="0" indent="0" algn="ctr" defTabSz="889000">
            <a:lnSpc>
              <a:spcPct val="90000"/>
            </a:lnSpc>
            <a:spcBef>
              <a:spcPct val="0"/>
            </a:spcBef>
            <a:spcAft>
              <a:spcPct val="35000"/>
            </a:spcAft>
            <a:buNone/>
          </a:pPr>
          <a:r>
            <a:rPr lang="it-IT" sz="2000" kern="1200" dirty="0"/>
            <a:t>Unicità del Gruppo e diritto del lavoro</a:t>
          </a:r>
        </a:p>
      </dsp:txBody>
      <dsp:txXfrm>
        <a:off x="7440570" y="2498473"/>
        <a:ext cx="3074323" cy="153716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AA088B-3F64-43FC-8AC8-38390E58C907}">
      <dsp:nvSpPr>
        <dsp:cNvPr id="0" name=""/>
        <dsp:cNvSpPr/>
      </dsp:nvSpPr>
      <dsp:spPr>
        <a:xfrm>
          <a:off x="2462026" y="1178"/>
          <a:ext cx="2485132" cy="12425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it-IT" sz="2600" kern="1200" dirty="0"/>
            <a:t>Nozione correlata alla attività</a:t>
          </a:r>
        </a:p>
      </dsp:txBody>
      <dsp:txXfrm>
        <a:off x="2498420" y="37572"/>
        <a:ext cx="2412344" cy="1169778"/>
      </dsp:txXfrm>
    </dsp:sp>
    <dsp:sp modelId="{3C681F74-E579-4DEC-A5CF-926B2FD11B51}">
      <dsp:nvSpPr>
        <dsp:cNvPr id="0" name=""/>
        <dsp:cNvSpPr/>
      </dsp:nvSpPr>
      <dsp:spPr>
        <a:xfrm>
          <a:off x="2710539" y="1243744"/>
          <a:ext cx="248513" cy="931924"/>
        </a:xfrm>
        <a:custGeom>
          <a:avLst/>
          <a:gdLst/>
          <a:ahLst/>
          <a:cxnLst/>
          <a:rect l="0" t="0" r="0" b="0"/>
          <a:pathLst>
            <a:path>
              <a:moveTo>
                <a:pt x="0" y="0"/>
              </a:moveTo>
              <a:lnTo>
                <a:pt x="0" y="931924"/>
              </a:lnTo>
              <a:lnTo>
                <a:pt x="248513" y="93192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F06D131-676E-4C6D-9D74-57ACE2AD2EC2}">
      <dsp:nvSpPr>
        <dsp:cNvPr id="0" name=""/>
        <dsp:cNvSpPr/>
      </dsp:nvSpPr>
      <dsp:spPr>
        <a:xfrm>
          <a:off x="2959052" y="1554385"/>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Rilevanza della direzione unitaria, rilevanza dei rapporti commerciali</a:t>
          </a:r>
        </a:p>
      </dsp:txBody>
      <dsp:txXfrm>
        <a:off x="2995446" y="1590779"/>
        <a:ext cx="1915317" cy="1169778"/>
      </dsp:txXfrm>
    </dsp:sp>
    <dsp:sp modelId="{676D4CA9-FB42-45FF-A72B-6385C2684EA5}">
      <dsp:nvSpPr>
        <dsp:cNvPr id="0" name=""/>
        <dsp:cNvSpPr/>
      </dsp:nvSpPr>
      <dsp:spPr>
        <a:xfrm>
          <a:off x="2710539" y="1243744"/>
          <a:ext cx="248513" cy="2485132"/>
        </a:xfrm>
        <a:custGeom>
          <a:avLst/>
          <a:gdLst/>
          <a:ahLst/>
          <a:cxnLst/>
          <a:rect l="0" t="0" r="0" b="0"/>
          <a:pathLst>
            <a:path>
              <a:moveTo>
                <a:pt x="0" y="0"/>
              </a:moveTo>
              <a:lnTo>
                <a:pt x="0" y="2485132"/>
              </a:lnTo>
              <a:lnTo>
                <a:pt x="248513" y="24851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642AE02-9DE0-4584-8309-A506DE042438}">
      <dsp:nvSpPr>
        <dsp:cNvPr id="0" name=""/>
        <dsp:cNvSpPr/>
      </dsp:nvSpPr>
      <dsp:spPr>
        <a:xfrm>
          <a:off x="2959052" y="3107593"/>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Art. 2497 c.c.</a:t>
          </a:r>
        </a:p>
      </dsp:txBody>
      <dsp:txXfrm>
        <a:off x="2995446" y="3143987"/>
        <a:ext cx="1915317" cy="1169778"/>
      </dsp:txXfrm>
    </dsp:sp>
    <dsp:sp modelId="{3E79EE21-14EB-4CE7-A959-EF27D82753E5}">
      <dsp:nvSpPr>
        <dsp:cNvPr id="0" name=""/>
        <dsp:cNvSpPr/>
      </dsp:nvSpPr>
      <dsp:spPr>
        <a:xfrm>
          <a:off x="5568441" y="1178"/>
          <a:ext cx="2485132" cy="12425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lang="it-IT" sz="2600" kern="1200" dirty="0"/>
            <a:t>Nozione collegata al soggetto</a:t>
          </a:r>
        </a:p>
      </dsp:txBody>
      <dsp:txXfrm>
        <a:off x="5604835" y="37572"/>
        <a:ext cx="2412344" cy="1169778"/>
      </dsp:txXfrm>
    </dsp:sp>
    <dsp:sp modelId="{A4C01E1D-1CFC-4858-8407-E180A421FD6D}">
      <dsp:nvSpPr>
        <dsp:cNvPr id="0" name=""/>
        <dsp:cNvSpPr/>
      </dsp:nvSpPr>
      <dsp:spPr>
        <a:xfrm>
          <a:off x="5816954" y="1243744"/>
          <a:ext cx="248513" cy="931924"/>
        </a:xfrm>
        <a:custGeom>
          <a:avLst/>
          <a:gdLst/>
          <a:ahLst/>
          <a:cxnLst/>
          <a:rect l="0" t="0" r="0" b="0"/>
          <a:pathLst>
            <a:path>
              <a:moveTo>
                <a:pt x="0" y="0"/>
              </a:moveTo>
              <a:lnTo>
                <a:pt x="0" y="931924"/>
              </a:lnTo>
              <a:lnTo>
                <a:pt x="248513" y="93192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AF446BA-ABC6-4E4B-AE1D-4C6E1A07C36C}">
      <dsp:nvSpPr>
        <dsp:cNvPr id="0" name=""/>
        <dsp:cNvSpPr/>
      </dsp:nvSpPr>
      <dsp:spPr>
        <a:xfrm>
          <a:off x="6065467" y="1554385"/>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Rilevanza dei rapporti di controllo, collegamento, partecipazione</a:t>
          </a:r>
        </a:p>
      </dsp:txBody>
      <dsp:txXfrm>
        <a:off x="6101861" y="1590779"/>
        <a:ext cx="1915317" cy="1169778"/>
      </dsp:txXfrm>
    </dsp:sp>
    <dsp:sp modelId="{CAC81444-4188-49AA-940D-52FA67AC1104}">
      <dsp:nvSpPr>
        <dsp:cNvPr id="0" name=""/>
        <dsp:cNvSpPr/>
      </dsp:nvSpPr>
      <dsp:spPr>
        <a:xfrm>
          <a:off x="5816954" y="1243744"/>
          <a:ext cx="248513" cy="2485132"/>
        </a:xfrm>
        <a:custGeom>
          <a:avLst/>
          <a:gdLst/>
          <a:ahLst/>
          <a:cxnLst/>
          <a:rect l="0" t="0" r="0" b="0"/>
          <a:pathLst>
            <a:path>
              <a:moveTo>
                <a:pt x="0" y="0"/>
              </a:moveTo>
              <a:lnTo>
                <a:pt x="0" y="2485132"/>
              </a:lnTo>
              <a:lnTo>
                <a:pt x="248513" y="24851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67C502-D5AA-4BFD-9E89-81E315D73DC8}">
      <dsp:nvSpPr>
        <dsp:cNvPr id="0" name=""/>
        <dsp:cNvSpPr/>
      </dsp:nvSpPr>
      <dsp:spPr>
        <a:xfrm>
          <a:off x="6065467" y="3107593"/>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Art. 2359 c.c.</a:t>
          </a:r>
        </a:p>
      </dsp:txBody>
      <dsp:txXfrm>
        <a:off x="6101861" y="3143987"/>
        <a:ext cx="1915317" cy="11697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BB64EB-A56B-43EB-8AC7-CEC525B59DBA}">
      <dsp:nvSpPr>
        <dsp:cNvPr id="0" name=""/>
        <dsp:cNvSpPr/>
      </dsp:nvSpPr>
      <dsp:spPr>
        <a:xfrm>
          <a:off x="2462026" y="1178"/>
          <a:ext cx="2485132" cy="12425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it-IT" sz="2200" kern="1200" dirty="0"/>
            <a:t>Consolidamento procedurale (o mera concentrazione?)</a:t>
          </a:r>
        </a:p>
      </dsp:txBody>
      <dsp:txXfrm>
        <a:off x="2498420" y="37572"/>
        <a:ext cx="2412344" cy="1169778"/>
      </dsp:txXfrm>
    </dsp:sp>
    <dsp:sp modelId="{62557C69-0EB7-4D6A-B83B-767EF07E2548}">
      <dsp:nvSpPr>
        <dsp:cNvPr id="0" name=""/>
        <dsp:cNvSpPr/>
      </dsp:nvSpPr>
      <dsp:spPr>
        <a:xfrm>
          <a:off x="2710539" y="1243744"/>
          <a:ext cx="248513" cy="931924"/>
        </a:xfrm>
        <a:custGeom>
          <a:avLst/>
          <a:gdLst/>
          <a:ahLst/>
          <a:cxnLst/>
          <a:rect l="0" t="0" r="0" b="0"/>
          <a:pathLst>
            <a:path>
              <a:moveTo>
                <a:pt x="0" y="0"/>
              </a:moveTo>
              <a:lnTo>
                <a:pt x="0" y="931924"/>
              </a:lnTo>
              <a:lnTo>
                <a:pt x="248513" y="93192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8A7FD6D-4B04-4CB7-AB8F-B465177F11CD}">
      <dsp:nvSpPr>
        <dsp:cNvPr id="0" name=""/>
        <dsp:cNvSpPr/>
      </dsp:nvSpPr>
      <dsp:spPr>
        <a:xfrm>
          <a:off x="2959052" y="1554385"/>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Attrazione del foro</a:t>
          </a:r>
        </a:p>
      </dsp:txBody>
      <dsp:txXfrm>
        <a:off x="2995446" y="1590779"/>
        <a:ext cx="1915317" cy="1169778"/>
      </dsp:txXfrm>
    </dsp:sp>
    <dsp:sp modelId="{4CF7F20B-1CBF-419F-8887-461278E7B3B8}">
      <dsp:nvSpPr>
        <dsp:cNvPr id="0" name=""/>
        <dsp:cNvSpPr/>
      </dsp:nvSpPr>
      <dsp:spPr>
        <a:xfrm>
          <a:off x="2710539" y="1243744"/>
          <a:ext cx="248513" cy="2485132"/>
        </a:xfrm>
        <a:custGeom>
          <a:avLst/>
          <a:gdLst/>
          <a:ahLst/>
          <a:cxnLst/>
          <a:rect l="0" t="0" r="0" b="0"/>
          <a:pathLst>
            <a:path>
              <a:moveTo>
                <a:pt x="0" y="0"/>
              </a:moveTo>
              <a:lnTo>
                <a:pt x="0" y="2485132"/>
              </a:lnTo>
              <a:lnTo>
                <a:pt x="248513" y="24851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0833B31-B978-4331-8391-04EA698D5742}">
      <dsp:nvSpPr>
        <dsp:cNvPr id="0" name=""/>
        <dsp:cNvSpPr/>
      </dsp:nvSpPr>
      <dsp:spPr>
        <a:xfrm>
          <a:off x="2959052" y="3107593"/>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Unicità del GD e del CG</a:t>
          </a:r>
        </a:p>
      </dsp:txBody>
      <dsp:txXfrm>
        <a:off x="2995446" y="3143987"/>
        <a:ext cx="1915317" cy="1169778"/>
      </dsp:txXfrm>
    </dsp:sp>
    <dsp:sp modelId="{FDD82419-82C6-4D58-9C2B-F276FDE286D2}">
      <dsp:nvSpPr>
        <dsp:cNvPr id="0" name=""/>
        <dsp:cNvSpPr/>
      </dsp:nvSpPr>
      <dsp:spPr>
        <a:xfrm>
          <a:off x="5568441" y="1178"/>
          <a:ext cx="2485132" cy="124256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it-IT" sz="2200" kern="1200" dirty="0"/>
            <a:t>Consolidamento sostanziale </a:t>
          </a:r>
        </a:p>
      </dsp:txBody>
      <dsp:txXfrm>
        <a:off x="5604835" y="37572"/>
        <a:ext cx="2412344" cy="1169778"/>
      </dsp:txXfrm>
    </dsp:sp>
    <dsp:sp modelId="{5CF8727C-E4A0-46A0-B153-A7574F374C05}">
      <dsp:nvSpPr>
        <dsp:cNvPr id="0" name=""/>
        <dsp:cNvSpPr/>
      </dsp:nvSpPr>
      <dsp:spPr>
        <a:xfrm>
          <a:off x="5816954" y="1243744"/>
          <a:ext cx="248513" cy="931924"/>
        </a:xfrm>
        <a:custGeom>
          <a:avLst/>
          <a:gdLst/>
          <a:ahLst/>
          <a:cxnLst/>
          <a:rect l="0" t="0" r="0" b="0"/>
          <a:pathLst>
            <a:path>
              <a:moveTo>
                <a:pt x="0" y="0"/>
              </a:moveTo>
              <a:lnTo>
                <a:pt x="0" y="931924"/>
              </a:lnTo>
              <a:lnTo>
                <a:pt x="248513" y="93192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0A6124-2B8B-4604-8B7F-87EC6138BE26}">
      <dsp:nvSpPr>
        <dsp:cNvPr id="0" name=""/>
        <dsp:cNvSpPr/>
      </dsp:nvSpPr>
      <dsp:spPr>
        <a:xfrm>
          <a:off x="6065467" y="1554385"/>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Possibilità di travaso di risorse tra entità del Gruppo</a:t>
          </a:r>
        </a:p>
      </dsp:txBody>
      <dsp:txXfrm>
        <a:off x="6101861" y="1590779"/>
        <a:ext cx="1915317" cy="1169778"/>
      </dsp:txXfrm>
    </dsp:sp>
    <dsp:sp modelId="{9E8E0C0B-E5C0-4269-BDB0-F717CB269E77}">
      <dsp:nvSpPr>
        <dsp:cNvPr id="0" name=""/>
        <dsp:cNvSpPr/>
      </dsp:nvSpPr>
      <dsp:spPr>
        <a:xfrm>
          <a:off x="5816954" y="1243744"/>
          <a:ext cx="248513" cy="2485132"/>
        </a:xfrm>
        <a:custGeom>
          <a:avLst/>
          <a:gdLst/>
          <a:ahLst/>
          <a:cxnLst/>
          <a:rect l="0" t="0" r="0" b="0"/>
          <a:pathLst>
            <a:path>
              <a:moveTo>
                <a:pt x="0" y="0"/>
              </a:moveTo>
              <a:lnTo>
                <a:pt x="0" y="2485132"/>
              </a:lnTo>
              <a:lnTo>
                <a:pt x="248513" y="248513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B5EF4F3-A3D2-402E-AFC4-AA229AFE07EB}">
      <dsp:nvSpPr>
        <dsp:cNvPr id="0" name=""/>
        <dsp:cNvSpPr/>
      </dsp:nvSpPr>
      <dsp:spPr>
        <a:xfrm>
          <a:off x="6065467" y="3107593"/>
          <a:ext cx="1988105" cy="124256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Unificazione delle masse (attiva / passiva o attiva e passiva)</a:t>
          </a:r>
        </a:p>
      </dsp:txBody>
      <dsp:txXfrm>
        <a:off x="6101861" y="3143987"/>
        <a:ext cx="1915317" cy="116977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085531-6F07-45E1-A9A6-9DDFB34A0AE5}">
      <dsp:nvSpPr>
        <dsp:cNvPr id="0" name=""/>
        <dsp:cNvSpPr/>
      </dsp:nvSpPr>
      <dsp:spPr>
        <a:xfrm>
          <a:off x="7169121" y="2619731"/>
          <a:ext cx="91440" cy="487862"/>
        </a:xfrm>
        <a:custGeom>
          <a:avLst/>
          <a:gdLst/>
          <a:ahLst/>
          <a:cxnLst/>
          <a:rect l="0" t="0" r="0" b="0"/>
          <a:pathLst>
            <a:path>
              <a:moveTo>
                <a:pt x="45720" y="0"/>
              </a:moveTo>
              <a:lnTo>
                <a:pt x="45720"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277779-6EC5-4EB4-9BE1-46D8C0251C82}">
      <dsp:nvSpPr>
        <dsp:cNvPr id="0" name=""/>
        <dsp:cNvSpPr/>
      </dsp:nvSpPr>
      <dsp:spPr>
        <a:xfrm>
          <a:off x="5677166" y="1066678"/>
          <a:ext cx="1537675" cy="487862"/>
        </a:xfrm>
        <a:custGeom>
          <a:avLst/>
          <a:gdLst/>
          <a:ahLst/>
          <a:cxnLst/>
          <a:rect l="0" t="0" r="0" b="0"/>
          <a:pathLst>
            <a:path>
              <a:moveTo>
                <a:pt x="0" y="0"/>
              </a:moveTo>
              <a:lnTo>
                <a:pt x="0" y="332464"/>
              </a:lnTo>
              <a:lnTo>
                <a:pt x="1537675" y="332464"/>
              </a:lnTo>
              <a:lnTo>
                <a:pt x="1537675" y="4878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95024C6-516E-472D-952A-96C8023EECA7}">
      <dsp:nvSpPr>
        <dsp:cNvPr id="0" name=""/>
        <dsp:cNvSpPr/>
      </dsp:nvSpPr>
      <dsp:spPr>
        <a:xfrm>
          <a:off x="4139490" y="2619731"/>
          <a:ext cx="1025116" cy="487862"/>
        </a:xfrm>
        <a:custGeom>
          <a:avLst/>
          <a:gdLst/>
          <a:ahLst/>
          <a:cxnLst/>
          <a:rect l="0" t="0" r="0" b="0"/>
          <a:pathLst>
            <a:path>
              <a:moveTo>
                <a:pt x="0" y="0"/>
              </a:moveTo>
              <a:lnTo>
                <a:pt x="0" y="332464"/>
              </a:lnTo>
              <a:lnTo>
                <a:pt x="1025116" y="332464"/>
              </a:lnTo>
              <a:lnTo>
                <a:pt x="1025116"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167DAB-39D0-4E6D-9F77-CCBFC5158260}">
      <dsp:nvSpPr>
        <dsp:cNvPr id="0" name=""/>
        <dsp:cNvSpPr/>
      </dsp:nvSpPr>
      <dsp:spPr>
        <a:xfrm>
          <a:off x="3114373" y="2619731"/>
          <a:ext cx="1025116" cy="487862"/>
        </a:xfrm>
        <a:custGeom>
          <a:avLst/>
          <a:gdLst/>
          <a:ahLst/>
          <a:cxnLst/>
          <a:rect l="0" t="0" r="0" b="0"/>
          <a:pathLst>
            <a:path>
              <a:moveTo>
                <a:pt x="1025116" y="0"/>
              </a:moveTo>
              <a:lnTo>
                <a:pt x="1025116" y="332464"/>
              </a:lnTo>
              <a:lnTo>
                <a:pt x="0" y="332464"/>
              </a:lnTo>
              <a:lnTo>
                <a:pt x="0" y="48786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E3C8B19-6870-43F0-BEBE-73E5B782B932}">
      <dsp:nvSpPr>
        <dsp:cNvPr id="0" name=""/>
        <dsp:cNvSpPr/>
      </dsp:nvSpPr>
      <dsp:spPr>
        <a:xfrm>
          <a:off x="4139490" y="1066678"/>
          <a:ext cx="1537675" cy="487862"/>
        </a:xfrm>
        <a:custGeom>
          <a:avLst/>
          <a:gdLst/>
          <a:ahLst/>
          <a:cxnLst/>
          <a:rect l="0" t="0" r="0" b="0"/>
          <a:pathLst>
            <a:path>
              <a:moveTo>
                <a:pt x="1537675" y="0"/>
              </a:moveTo>
              <a:lnTo>
                <a:pt x="1537675" y="332464"/>
              </a:lnTo>
              <a:lnTo>
                <a:pt x="0" y="332464"/>
              </a:lnTo>
              <a:lnTo>
                <a:pt x="0" y="48786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223AFE-AF80-49D8-AA78-9CFED95E5AC3}">
      <dsp:nvSpPr>
        <dsp:cNvPr id="0" name=""/>
        <dsp:cNvSpPr/>
      </dsp:nvSpPr>
      <dsp:spPr>
        <a:xfrm>
          <a:off x="4838433" y="1489"/>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EDF1524-E53A-4A9E-BB8E-EB5AE161E944}">
      <dsp:nvSpPr>
        <dsp:cNvPr id="0" name=""/>
        <dsp:cNvSpPr/>
      </dsp:nvSpPr>
      <dsp:spPr>
        <a:xfrm>
          <a:off x="5024818" y="178554"/>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Fusione preventiva</a:t>
          </a:r>
        </a:p>
      </dsp:txBody>
      <dsp:txXfrm>
        <a:off x="5056016" y="209752"/>
        <a:ext cx="1615068" cy="1002793"/>
      </dsp:txXfrm>
    </dsp:sp>
    <dsp:sp modelId="{6D6FCF71-366E-4A89-A58F-39153D857C69}">
      <dsp:nvSpPr>
        <dsp:cNvPr id="0" name=""/>
        <dsp:cNvSpPr/>
      </dsp:nvSpPr>
      <dsp:spPr>
        <a:xfrm>
          <a:off x="3300758" y="1554541"/>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FEAC32C-4FCA-4FE5-A74D-D3B64486F9AE}">
      <dsp:nvSpPr>
        <dsp:cNvPr id="0" name=""/>
        <dsp:cNvSpPr/>
      </dsp:nvSpPr>
      <dsp:spPr>
        <a:xfrm>
          <a:off x="3487143" y="1731606"/>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Se possibile …</a:t>
          </a:r>
        </a:p>
      </dsp:txBody>
      <dsp:txXfrm>
        <a:off x="3518341" y="1762804"/>
        <a:ext cx="1615068" cy="1002793"/>
      </dsp:txXfrm>
    </dsp:sp>
    <dsp:sp modelId="{AB3B2D2F-24EE-4784-997B-21D8116B1107}">
      <dsp:nvSpPr>
        <dsp:cNvPr id="0" name=""/>
        <dsp:cNvSpPr/>
      </dsp:nvSpPr>
      <dsp:spPr>
        <a:xfrm>
          <a:off x="2275641"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8F6ED6-2835-4638-B8F7-A79AFE44EA90}">
      <dsp:nvSpPr>
        <dsp:cNvPr id="0" name=""/>
        <dsp:cNvSpPr/>
      </dsp:nvSpPr>
      <dsp:spPr>
        <a:xfrm>
          <a:off x="2462026"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Difficoltà nello stabilire il rapporto di concambio	</a:t>
          </a:r>
        </a:p>
      </dsp:txBody>
      <dsp:txXfrm>
        <a:off x="2493224" y="3315857"/>
        <a:ext cx="1615068" cy="1002793"/>
      </dsp:txXfrm>
    </dsp:sp>
    <dsp:sp modelId="{8E55BE59-71B5-4CA5-8A37-265CE9A694B9}">
      <dsp:nvSpPr>
        <dsp:cNvPr id="0" name=""/>
        <dsp:cNvSpPr/>
      </dsp:nvSpPr>
      <dsp:spPr>
        <a:xfrm>
          <a:off x="4325875"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2A54C5-A6AE-43AC-B255-89F256A5FC75}">
      <dsp:nvSpPr>
        <dsp:cNvPr id="0" name=""/>
        <dsp:cNvSpPr/>
      </dsp:nvSpPr>
      <dsp:spPr>
        <a:xfrm>
          <a:off x="4512260"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Tempi di esecuzione ed esigenze acceleratorie nella crisi</a:t>
          </a:r>
        </a:p>
      </dsp:txBody>
      <dsp:txXfrm>
        <a:off x="4543458" y="3315857"/>
        <a:ext cx="1615068" cy="1002793"/>
      </dsp:txXfrm>
    </dsp:sp>
    <dsp:sp modelId="{13DC9CDF-3010-435C-AFEF-B448D3C25AC5}">
      <dsp:nvSpPr>
        <dsp:cNvPr id="0" name=""/>
        <dsp:cNvSpPr/>
      </dsp:nvSpPr>
      <dsp:spPr>
        <a:xfrm>
          <a:off x="6376109" y="1554541"/>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CA7443-93B5-4533-A31D-807B56E3921D}">
      <dsp:nvSpPr>
        <dsp:cNvPr id="0" name=""/>
        <dsp:cNvSpPr/>
      </dsp:nvSpPr>
      <dsp:spPr>
        <a:xfrm>
          <a:off x="6562494" y="1731606"/>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Controindicazioni </a:t>
          </a:r>
        </a:p>
      </dsp:txBody>
      <dsp:txXfrm>
        <a:off x="6593692" y="1762804"/>
        <a:ext cx="1615068" cy="1002793"/>
      </dsp:txXfrm>
    </dsp:sp>
    <dsp:sp modelId="{6256C136-A836-499B-BE65-34444BEA8BA4}">
      <dsp:nvSpPr>
        <dsp:cNvPr id="0" name=""/>
        <dsp:cNvSpPr/>
      </dsp:nvSpPr>
      <dsp:spPr>
        <a:xfrm>
          <a:off x="6376109" y="3107593"/>
          <a:ext cx="1677464" cy="106518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CDC4AF-4A46-48B3-B7EA-0E1A0864C29E}">
      <dsp:nvSpPr>
        <dsp:cNvPr id="0" name=""/>
        <dsp:cNvSpPr/>
      </dsp:nvSpPr>
      <dsp:spPr>
        <a:xfrm>
          <a:off x="6562494" y="3284659"/>
          <a:ext cx="1677464" cy="106518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Rischi di opposizioni di creditori e di soci</a:t>
          </a:r>
        </a:p>
      </dsp:txBody>
      <dsp:txXfrm>
        <a:off x="6593692" y="3315857"/>
        <a:ext cx="1615068" cy="100279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5F9181-5E91-4F2D-91D5-E6D69766886D}">
      <dsp:nvSpPr>
        <dsp:cNvPr id="0" name=""/>
        <dsp:cNvSpPr/>
      </dsp:nvSpPr>
      <dsp:spPr>
        <a:xfrm>
          <a:off x="1925" y="930856"/>
          <a:ext cx="2212999" cy="11064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Concentrazione procedimentale	</a:t>
          </a:r>
        </a:p>
      </dsp:txBody>
      <dsp:txXfrm>
        <a:off x="34333" y="963264"/>
        <a:ext cx="2148183" cy="1041683"/>
      </dsp:txXfrm>
    </dsp:sp>
    <dsp:sp modelId="{2323843D-9616-4DC0-8945-4776BADE4C36}">
      <dsp:nvSpPr>
        <dsp:cNvPr id="0" name=""/>
        <dsp:cNvSpPr/>
      </dsp:nvSpPr>
      <dsp:spPr>
        <a:xfrm>
          <a:off x="223225" y="2037356"/>
          <a:ext cx="221299" cy="829874"/>
        </a:xfrm>
        <a:custGeom>
          <a:avLst/>
          <a:gdLst/>
          <a:ahLst/>
          <a:cxnLst/>
          <a:rect l="0" t="0" r="0" b="0"/>
          <a:pathLst>
            <a:path>
              <a:moveTo>
                <a:pt x="0" y="0"/>
              </a:moveTo>
              <a:lnTo>
                <a:pt x="0" y="829874"/>
              </a:lnTo>
              <a:lnTo>
                <a:pt x="221299" y="8298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C10473E-EBE9-4D5A-8F41-DCEFA85355D0}">
      <dsp:nvSpPr>
        <dsp:cNvPr id="0" name=""/>
        <dsp:cNvSpPr/>
      </dsp:nvSpPr>
      <dsp:spPr>
        <a:xfrm>
          <a:off x="444525" y="2313981"/>
          <a:ext cx="1770399" cy="11064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Unico tribunale, unico GD unico CG ma procedimenti del tutto distinti</a:t>
          </a:r>
        </a:p>
      </dsp:txBody>
      <dsp:txXfrm>
        <a:off x="476933" y="2346389"/>
        <a:ext cx="1705583" cy="1041683"/>
      </dsp:txXfrm>
    </dsp:sp>
    <dsp:sp modelId="{7BBECEC8-9244-4A35-A48F-930EC9C62A56}">
      <dsp:nvSpPr>
        <dsp:cNvPr id="0" name=""/>
        <dsp:cNvSpPr/>
      </dsp:nvSpPr>
      <dsp:spPr>
        <a:xfrm>
          <a:off x="2768175" y="930856"/>
          <a:ext cx="2212999" cy="11064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Consolidamento procedimentale</a:t>
          </a:r>
        </a:p>
      </dsp:txBody>
      <dsp:txXfrm>
        <a:off x="2800583" y="963264"/>
        <a:ext cx="2148183" cy="1041683"/>
      </dsp:txXfrm>
    </dsp:sp>
    <dsp:sp modelId="{D52C6957-EF48-452F-9D41-28C415AA975A}">
      <dsp:nvSpPr>
        <dsp:cNvPr id="0" name=""/>
        <dsp:cNvSpPr/>
      </dsp:nvSpPr>
      <dsp:spPr>
        <a:xfrm>
          <a:off x="2989475" y="2037356"/>
          <a:ext cx="221299" cy="829874"/>
        </a:xfrm>
        <a:custGeom>
          <a:avLst/>
          <a:gdLst/>
          <a:ahLst/>
          <a:cxnLst/>
          <a:rect l="0" t="0" r="0" b="0"/>
          <a:pathLst>
            <a:path>
              <a:moveTo>
                <a:pt x="0" y="0"/>
              </a:moveTo>
              <a:lnTo>
                <a:pt x="0" y="829874"/>
              </a:lnTo>
              <a:lnTo>
                <a:pt x="221299" y="82987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2CBBAD9-D4BC-417F-ADE7-B20111C04A9C}">
      <dsp:nvSpPr>
        <dsp:cNvPr id="0" name=""/>
        <dsp:cNvSpPr/>
      </dsp:nvSpPr>
      <dsp:spPr>
        <a:xfrm>
          <a:off x="3210775" y="2313981"/>
          <a:ext cx="1770399" cy="110649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Unico tribunale, unico GD unico CG  procedimenti collegati o procedimento unitario</a:t>
          </a:r>
        </a:p>
      </dsp:txBody>
      <dsp:txXfrm>
        <a:off x="3243183" y="2346389"/>
        <a:ext cx="1705583" cy="1041683"/>
      </dsp:txXfrm>
    </dsp:sp>
    <dsp:sp modelId="{7F90AC78-3A78-4574-89F6-F52D6A3A905D}">
      <dsp:nvSpPr>
        <dsp:cNvPr id="0" name=""/>
        <dsp:cNvSpPr/>
      </dsp:nvSpPr>
      <dsp:spPr>
        <a:xfrm>
          <a:off x="5534424" y="930856"/>
          <a:ext cx="2212999" cy="112679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Consolidamento sostanziale</a:t>
          </a:r>
        </a:p>
      </dsp:txBody>
      <dsp:txXfrm>
        <a:off x="5567427" y="963859"/>
        <a:ext cx="2146993" cy="1060787"/>
      </dsp:txXfrm>
    </dsp:sp>
    <dsp:sp modelId="{A71B6076-D038-4A5D-8209-FD39EDB30171}">
      <dsp:nvSpPr>
        <dsp:cNvPr id="0" name=""/>
        <dsp:cNvSpPr/>
      </dsp:nvSpPr>
      <dsp:spPr>
        <a:xfrm>
          <a:off x="8300674" y="930856"/>
          <a:ext cx="2212999" cy="11064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it-IT" sz="1700" kern="1200" dirty="0"/>
            <a:t>Superamento del solo coordinamento (art. 56 Reg. UE) o della irrilevanza del gruppo</a:t>
          </a:r>
        </a:p>
      </dsp:txBody>
      <dsp:txXfrm>
        <a:off x="8333082" y="963264"/>
        <a:ext cx="2148183" cy="104168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33B1A3-C1A2-4283-8AF8-9479F750A59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02CF4C6-0196-4009-B954-13BD697C70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2BBC856-BD0E-45FA-B07D-3511B3845BA3}"/>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5" name="Segnaposto piè di pagina 4">
            <a:extLst>
              <a:ext uri="{FF2B5EF4-FFF2-40B4-BE49-F238E27FC236}">
                <a16:creationId xmlns:a16="http://schemas.microsoft.com/office/drawing/2014/main" id="{2BA7DFB0-8B89-44C7-944F-4E6CE4039D8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5FBFF98-3158-4212-91AB-90940DEF6D64}"/>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269369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16CA5C-5FF8-476E-AB41-2E7D0B355B8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FAE7600-93CB-478F-AF68-0842C7B4406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1D8071C-4252-40ED-92DF-409FCFD1E699}"/>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5" name="Segnaposto piè di pagina 4">
            <a:extLst>
              <a:ext uri="{FF2B5EF4-FFF2-40B4-BE49-F238E27FC236}">
                <a16:creationId xmlns:a16="http://schemas.microsoft.com/office/drawing/2014/main" id="{9D059BFB-5154-4616-AAAA-6379F2F32B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BF36D4A-9AC4-420E-9AC9-EFD1BCE669EA}"/>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1514829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624A791-EB96-4549-B3A0-527D5EA4E7A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A45D618-FAC9-49E6-B464-78FBC1E95C1F}"/>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6C780DC-62E8-4546-9196-B1CAAA9DE381}"/>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5" name="Segnaposto piè di pagina 4">
            <a:extLst>
              <a:ext uri="{FF2B5EF4-FFF2-40B4-BE49-F238E27FC236}">
                <a16:creationId xmlns:a16="http://schemas.microsoft.com/office/drawing/2014/main" id="{7354DF36-BC0E-473A-9621-6CEF7A06D15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9A901BD-CD94-42E5-98F8-F546DE09E996}"/>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2100152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3E97B1-0D49-46BE-A5D9-04D8DB0611FC}"/>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68C42A2-4BDA-4044-A4D6-2C268E064310}"/>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A6DA2AC-99D9-49FA-9CE2-49173909A273}"/>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5" name="Segnaposto piè di pagina 4">
            <a:extLst>
              <a:ext uri="{FF2B5EF4-FFF2-40B4-BE49-F238E27FC236}">
                <a16:creationId xmlns:a16="http://schemas.microsoft.com/office/drawing/2014/main" id="{FE5DE3C2-9CF8-4FB2-81A6-A9DD20A2D7B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7AA466B-68CD-428A-8A12-8A8F14C6ADC9}"/>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1762119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C127B1-9B4B-42F4-8BD2-696ECF6F458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8805D693-B146-4A3B-8782-704402B783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E6CEC249-5DAF-443D-A873-19B26CFD0894}"/>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5" name="Segnaposto piè di pagina 4">
            <a:extLst>
              <a:ext uri="{FF2B5EF4-FFF2-40B4-BE49-F238E27FC236}">
                <a16:creationId xmlns:a16="http://schemas.microsoft.com/office/drawing/2014/main" id="{3CC0335B-DA83-40F4-888D-04C319AABF1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297E7C2-3AD8-409C-ADAC-F453D14456EB}"/>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2176181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511C3E-991B-4E9B-89E9-9F80B36525E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F53B5C6-6893-43C5-93BE-7BC0639C844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405C856-BBBA-44BD-89DF-B167941292B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FD2435B-B3D0-4F5F-96F3-F06C4C70780E}"/>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6" name="Segnaposto piè di pagina 5">
            <a:extLst>
              <a:ext uri="{FF2B5EF4-FFF2-40B4-BE49-F238E27FC236}">
                <a16:creationId xmlns:a16="http://schemas.microsoft.com/office/drawing/2014/main" id="{C5BAF05F-94A9-4C57-A41F-0FE65D70E9B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6E8AA9B-A950-4420-AB05-6C688C09D0BE}"/>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2347981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BE1DC8-DC9F-4FB0-9761-9CC9D4E34C65}"/>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9504503-4BD4-433D-A6FD-5FC8B491A3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09B296D-FE5A-45C8-A1A8-74D33CD99594}"/>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222D3CD-70AC-4406-BB05-AA2051BBD0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5D80728D-8DC3-4E32-92E6-14D08D786E3F}"/>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4F1D9F46-802C-4659-AF58-221E2DDBACCF}"/>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8" name="Segnaposto piè di pagina 7">
            <a:extLst>
              <a:ext uri="{FF2B5EF4-FFF2-40B4-BE49-F238E27FC236}">
                <a16:creationId xmlns:a16="http://schemas.microsoft.com/office/drawing/2014/main" id="{21C7E693-FAC4-4A82-905F-0ED0EADDBF1A}"/>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5365843-D4E3-48AC-A196-F15E4581CC94}"/>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3224195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F41523-169F-4557-8B57-63195AB125E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332332C0-102A-403F-8C85-E8F851AC4BCF}"/>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4" name="Segnaposto piè di pagina 3">
            <a:extLst>
              <a:ext uri="{FF2B5EF4-FFF2-40B4-BE49-F238E27FC236}">
                <a16:creationId xmlns:a16="http://schemas.microsoft.com/office/drawing/2014/main" id="{736B6493-6FD3-4E88-97D2-6FBCDC9315D3}"/>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C2E41FB-0A11-464A-AD37-B7736F34228A}"/>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624197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F66EEC1-1D5D-4CA0-8F3F-FA705DF3FDB1}"/>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3" name="Segnaposto piè di pagina 2">
            <a:extLst>
              <a:ext uri="{FF2B5EF4-FFF2-40B4-BE49-F238E27FC236}">
                <a16:creationId xmlns:a16="http://schemas.microsoft.com/office/drawing/2014/main" id="{578C50A7-FE0B-499E-8B45-0DA77504E34C}"/>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1CE0A7B-78AF-4864-AC58-8D8758490757}"/>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908449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EC6223-2BB1-44BD-8187-405C91A4C4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700F313-56AA-49D3-9C84-28EE373FAD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2EE977C-CC30-482F-A7EC-E03EC29FEE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1E26E9B-6293-46A4-8E1C-FF75426991CB}"/>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6" name="Segnaposto piè di pagina 5">
            <a:extLst>
              <a:ext uri="{FF2B5EF4-FFF2-40B4-BE49-F238E27FC236}">
                <a16:creationId xmlns:a16="http://schemas.microsoft.com/office/drawing/2014/main" id="{C7B192F5-73FB-460B-BA44-36915CB786B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924F464-E130-4F44-A312-67E02DB987DA}"/>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2759328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60325C-8796-4D96-888F-AE3BA7C3E349}"/>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5E93E36-B761-4E07-BCE2-11F6BC9255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2CF76B9-B76C-4141-9B14-DCC507F656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91A5F93-3E83-4E87-A6B9-8D4E31C9634E}"/>
              </a:ext>
            </a:extLst>
          </p:cNvPr>
          <p:cNvSpPr>
            <a:spLocks noGrp="1"/>
          </p:cNvSpPr>
          <p:nvPr>
            <p:ph type="dt" sz="half" idx="10"/>
          </p:nvPr>
        </p:nvSpPr>
        <p:spPr/>
        <p:txBody>
          <a:bodyPr/>
          <a:lstStyle/>
          <a:p>
            <a:fld id="{7F62C91F-F96E-40A5-8C64-EAB7FB84CE54}" type="datetimeFigureOut">
              <a:rPr lang="it-IT" smtClean="0"/>
              <a:t>16/09/2021</a:t>
            </a:fld>
            <a:endParaRPr lang="it-IT"/>
          </a:p>
        </p:txBody>
      </p:sp>
      <p:sp>
        <p:nvSpPr>
          <p:cNvPr id="6" name="Segnaposto piè di pagina 5">
            <a:extLst>
              <a:ext uri="{FF2B5EF4-FFF2-40B4-BE49-F238E27FC236}">
                <a16:creationId xmlns:a16="http://schemas.microsoft.com/office/drawing/2014/main" id="{5E70225D-1E36-4CA9-AD3E-230A5F54176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A8A8BDF-2390-44A6-8279-7212EDF787A5}"/>
              </a:ext>
            </a:extLst>
          </p:cNvPr>
          <p:cNvSpPr>
            <a:spLocks noGrp="1"/>
          </p:cNvSpPr>
          <p:nvPr>
            <p:ph type="sldNum" sz="quarter" idx="12"/>
          </p:nvPr>
        </p:nvSpPr>
        <p:spPr/>
        <p:txBody>
          <a:bodyPr/>
          <a:lstStyle/>
          <a:p>
            <a:fld id="{F553EB9B-E360-4412-80CB-9DC7785486B4}" type="slidenum">
              <a:rPr lang="it-IT" smtClean="0"/>
              <a:t>‹N›</a:t>
            </a:fld>
            <a:endParaRPr lang="it-IT"/>
          </a:p>
        </p:txBody>
      </p:sp>
    </p:spTree>
    <p:extLst>
      <p:ext uri="{BB962C8B-B14F-4D97-AF65-F5344CB8AC3E}">
        <p14:creationId xmlns:p14="http://schemas.microsoft.com/office/powerpoint/2010/main" val="3873338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9FE584E-7E00-4E22-9F22-BB72887A09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421F4F1-A8A5-4AF8-BED2-3517097349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8439861-218C-4595-B2F6-201B086ACD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62C91F-F96E-40A5-8C64-EAB7FB84CE54}" type="datetimeFigureOut">
              <a:rPr lang="it-IT" smtClean="0"/>
              <a:t>16/09/2021</a:t>
            </a:fld>
            <a:endParaRPr lang="it-IT"/>
          </a:p>
        </p:txBody>
      </p:sp>
      <p:sp>
        <p:nvSpPr>
          <p:cNvPr id="5" name="Segnaposto piè di pagina 4">
            <a:extLst>
              <a:ext uri="{FF2B5EF4-FFF2-40B4-BE49-F238E27FC236}">
                <a16:creationId xmlns:a16="http://schemas.microsoft.com/office/drawing/2014/main" id="{E5880FC0-68C6-4206-ADAF-C4C2C09AAD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6D7750D-2A77-4C81-9147-2B0EEB2AAE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53EB9B-E360-4412-80CB-9DC7785486B4}" type="slidenum">
              <a:rPr lang="it-IT" smtClean="0"/>
              <a:t>‹N›</a:t>
            </a:fld>
            <a:endParaRPr lang="it-IT"/>
          </a:p>
        </p:txBody>
      </p:sp>
    </p:spTree>
    <p:extLst>
      <p:ext uri="{BB962C8B-B14F-4D97-AF65-F5344CB8AC3E}">
        <p14:creationId xmlns:p14="http://schemas.microsoft.com/office/powerpoint/2010/main" val="1181239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F9E721-DCDC-4D2C-8CC2-98E675F1D627}"/>
              </a:ext>
            </a:extLst>
          </p:cNvPr>
          <p:cNvSpPr>
            <a:spLocks noGrp="1"/>
          </p:cNvSpPr>
          <p:nvPr>
            <p:ph type="ctrTitle"/>
          </p:nvPr>
        </p:nvSpPr>
        <p:spPr/>
        <p:txBody>
          <a:bodyPr>
            <a:normAutofit/>
          </a:bodyPr>
          <a:lstStyle/>
          <a:p>
            <a:r>
              <a:rPr lang="it-IT" sz="4800" b="1" dirty="0">
                <a:latin typeface="Century Gothic" panose="020B0502020202020204" pitchFamily="34" charset="0"/>
              </a:rPr>
              <a:t>Composizione della crisi dei gruppi</a:t>
            </a:r>
          </a:p>
        </p:txBody>
      </p:sp>
      <p:sp>
        <p:nvSpPr>
          <p:cNvPr id="3" name="Sottotitolo 2">
            <a:extLst>
              <a:ext uri="{FF2B5EF4-FFF2-40B4-BE49-F238E27FC236}">
                <a16:creationId xmlns:a16="http://schemas.microsoft.com/office/drawing/2014/main" id="{C4D18A79-0B72-4CBB-B74A-E55A18859100}"/>
              </a:ext>
            </a:extLst>
          </p:cNvPr>
          <p:cNvSpPr>
            <a:spLocks noGrp="1"/>
          </p:cNvSpPr>
          <p:nvPr>
            <p:ph type="subTitle" idx="1"/>
          </p:nvPr>
        </p:nvSpPr>
        <p:spPr/>
        <p:txBody>
          <a:bodyPr>
            <a:normAutofit/>
          </a:bodyPr>
          <a:lstStyle/>
          <a:p>
            <a:r>
              <a:rPr lang="it-IT" sz="2000" dirty="0">
                <a:latin typeface="Century Gothic" panose="020B0502020202020204" pitchFamily="34" charset="0"/>
              </a:rPr>
              <a:t>Master di II livello</a:t>
            </a:r>
          </a:p>
          <a:p>
            <a:r>
              <a:rPr lang="it-IT" sz="2000" b="1" dirty="0">
                <a:latin typeface="Century Gothic" panose="020B0502020202020204" pitchFamily="34" charset="0"/>
              </a:rPr>
              <a:t>DIRITTO DELLA CRISI DELLE IMPRESE</a:t>
            </a:r>
          </a:p>
          <a:p>
            <a:r>
              <a:rPr lang="it-IT" sz="2000" dirty="0">
                <a:latin typeface="Century Gothic" panose="020B0502020202020204" pitchFamily="34" charset="0"/>
              </a:rPr>
              <a:t>Università La </a:t>
            </a:r>
            <a:r>
              <a:rPr lang="it-IT" sz="2000">
                <a:latin typeface="Century Gothic" panose="020B0502020202020204" pitchFamily="34" charset="0"/>
              </a:rPr>
              <a:t>Sapienza 17 settembre 2021</a:t>
            </a:r>
            <a:endParaRPr lang="it-IT" sz="2000" dirty="0">
              <a:latin typeface="Century Gothic" panose="020B0502020202020204" pitchFamily="34" charset="0"/>
            </a:endParaRPr>
          </a:p>
          <a:p>
            <a:r>
              <a:rPr lang="it-IT" sz="2000" dirty="0">
                <a:latin typeface="Century Gothic" panose="020B0502020202020204" pitchFamily="34" charset="0"/>
              </a:rPr>
              <a:t>Prof. Avv. Massimo Fabiani</a:t>
            </a:r>
          </a:p>
        </p:txBody>
      </p:sp>
    </p:spTree>
    <p:extLst>
      <p:ext uri="{BB962C8B-B14F-4D97-AF65-F5344CB8AC3E}">
        <p14:creationId xmlns:p14="http://schemas.microsoft.com/office/powerpoint/2010/main" val="1721776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9B48A8-A9B8-4FBF-93F7-FAE37FDC2875}"/>
              </a:ext>
            </a:extLst>
          </p:cNvPr>
          <p:cNvSpPr>
            <a:spLocks noGrp="1"/>
          </p:cNvSpPr>
          <p:nvPr>
            <p:ph type="title"/>
          </p:nvPr>
        </p:nvSpPr>
        <p:spPr/>
        <p:txBody>
          <a:bodyPr/>
          <a:lstStyle/>
          <a:p>
            <a:pPr algn="ctr"/>
            <a:r>
              <a:rPr lang="it-IT" b="1" dirty="0"/>
              <a:t>Esclusione degli argomenti eccentrici</a:t>
            </a:r>
          </a:p>
        </p:txBody>
      </p:sp>
      <p:sp>
        <p:nvSpPr>
          <p:cNvPr id="3" name="Segnaposto contenuto 2">
            <a:extLst>
              <a:ext uri="{FF2B5EF4-FFF2-40B4-BE49-F238E27FC236}">
                <a16:creationId xmlns:a16="http://schemas.microsoft.com/office/drawing/2014/main" id="{09071B40-31F1-46D0-86A7-ABACFB6CE772}"/>
              </a:ext>
            </a:extLst>
          </p:cNvPr>
          <p:cNvSpPr>
            <a:spLocks noGrp="1"/>
          </p:cNvSpPr>
          <p:nvPr>
            <p:ph idx="1"/>
          </p:nvPr>
        </p:nvSpPr>
        <p:spPr/>
        <p:txBody>
          <a:bodyPr/>
          <a:lstStyle/>
          <a:p>
            <a:r>
              <a:rPr lang="it-IT" dirty="0"/>
              <a:t>Nelle considerazioni che seguono, i temi di cui alla slide precedente non saranno oggetto di esame</a:t>
            </a:r>
          </a:p>
          <a:p>
            <a:r>
              <a:rPr lang="it-IT" dirty="0"/>
              <a:t>Ci si concentrerà proprio sulla gestione (non liquidatoria) della crisi del (e nel) Gruppo</a:t>
            </a:r>
          </a:p>
        </p:txBody>
      </p:sp>
    </p:spTree>
    <p:extLst>
      <p:ext uri="{BB962C8B-B14F-4D97-AF65-F5344CB8AC3E}">
        <p14:creationId xmlns:p14="http://schemas.microsoft.com/office/powerpoint/2010/main" val="2539212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32F33E-0CF4-4F39-95A1-11B789D03853}"/>
              </a:ext>
            </a:extLst>
          </p:cNvPr>
          <p:cNvSpPr>
            <a:spLocks noGrp="1"/>
          </p:cNvSpPr>
          <p:nvPr>
            <p:ph type="title"/>
          </p:nvPr>
        </p:nvSpPr>
        <p:spPr/>
        <p:txBody>
          <a:bodyPr/>
          <a:lstStyle/>
          <a:p>
            <a:pPr algn="ctr"/>
            <a:r>
              <a:rPr lang="it-IT" b="1" dirty="0"/>
              <a:t>La nozione di Gruppo (a legislazione vigente)</a:t>
            </a:r>
          </a:p>
        </p:txBody>
      </p:sp>
      <p:graphicFrame>
        <p:nvGraphicFramePr>
          <p:cNvPr id="4" name="Segnaposto contenuto 3">
            <a:extLst>
              <a:ext uri="{FF2B5EF4-FFF2-40B4-BE49-F238E27FC236}">
                <a16:creationId xmlns:a16="http://schemas.microsoft.com/office/drawing/2014/main" id="{951468FC-9EE4-4484-AA41-B0DFB56C0FD8}"/>
              </a:ext>
            </a:extLst>
          </p:cNvPr>
          <p:cNvGraphicFramePr>
            <a:graphicFrameLocks noGrp="1"/>
          </p:cNvGraphicFramePr>
          <p:nvPr>
            <p:ph idx="1"/>
            <p:extLst>
              <p:ext uri="{D42A27DB-BD31-4B8C-83A1-F6EECF244321}">
                <p14:modId xmlns:p14="http://schemas.microsoft.com/office/powerpoint/2010/main" val="33465549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2823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F64812-D144-408D-A01C-734751EF23B0}"/>
              </a:ext>
            </a:extLst>
          </p:cNvPr>
          <p:cNvSpPr>
            <a:spLocks noGrp="1"/>
          </p:cNvSpPr>
          <p:nvPr>
            <p:ph type="title"/>
          </p:nvPr>
        </p:nvSpPr>
        <p:spPr/>
        <p:txBody>
          <a:bodyPr/>
          <a:lstStyle/>
          <a:p>
            <a:pPr algn="ctr"/>
            <a:r>
              <a:rPr lang="it-IT" b="1" dirty="0"/>
              <a:t>Rilevanza della direzione unitaria</a:t>
            </a:r>
          </a:p>
        </p:txBody>
      </p:sp>
      <p:sp>
        <p:nvSpPr>
          <p:cNvPr id="3" name="Segnaposto contenuto 2">
            <a:extLst>
              <a:ext uri="{FF2B5EF4-FFF2-40B4-BE49-F238E27FC236}">
                <a16:creationId xmlns:a16="http://schemas.microsoft.com/office/drawing/2014/main" id="{B08652F2-37E7-43EE-BCC8-06CC79E5A5E8}"/>
              </a:ext>
            </a:extLst>
          </p:cNvPr>
          <p:cNvSpPr>
            <a:spLocks noGrp="1"/>
          </p:cNvSpPr>
          <p:nvPr>
            <p:ph idx="1"/>
          </p:nvPr>
        </p:nvSpPr>
        <p:spPr/>
        <p:txBody>
          <a:bodyPr/>
          <a:lstStyle/>
          <a:p>
            <a:r>
              <a:rPr lang="it-IT" dirty="0"/>
              <a:t>Secondo letture giurisprudenziali (anche recenti) non c’è gruppo se non c’è direzione unitaria, per cui non ci sarebbe gruppo fra società collegate solo orizzontalmente</a:t>
            </a:r>
          </a:p>
          <a:p>
            <a:r>
              <a:rPr lang="it-IT" dirty="0"/>
              <a:t>La direzione unitaria assume un particolare rilievo nelle procedure liquidatorie ai fini delle azioni di responsabilità</a:t>
            </a:r>
          </a:p>
          <a:p>
            <a:r>
              <a:rPr lang="it-IT" dirty="0"/>
              <a:t>Nelle gestioni negoziate delle crisi spesso assumono importanza i rapporti di controllo perché ad essi di correlano il rilascio di garanzie (infragruppo) che determinano l’effetto di dover considerare un unico debito nei passivi di più società per effetto della solidarietà</a:t>
            </a:r>
          </a:p>
          <a:p>
            <a:r>
              <a:rPr lang="it-IT" dirty="0"/>
              <a:t>La rilevanza del profilo fattuale e il ‘gruppo di fatto’</a:t>
            </a:r>
          </a:p>
        </p:txBody>
      </p:sp>
    </p:spTree>
    <p:extLst>
      <p:ext uri="{BB962C8B-B14F-4D97-AF65-F5344CB8AC3E}">
        <p14:creationId xmlns:p14="http://schemas.microsoft.com/office/powerpoint/2010/main" val="1461064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14F198-AAA6-4014-9D18-843239E07E4A}"/>
              </a:ext>
            </a:extLst>
          </p:cNvPr>
          <p:cNvSpPr>
            <a:spLocks noGrp="1"/>
          </p:cNvSpPr>
          <p:nvPr>
            <p:ph type="title"/>
          </p:nvPr>
        </p:nvSpPr>
        <p:spPr/>
        <p:txBody>
          <a:bodyPr/>
          <a:lstStyle/>
          <a:p>
            <a:pPr algn="ctr"/>
            <a:r>
              <a:rPr lang="it-IT" b="1" dirty="0"/>
              <a:t>Il concordato preventivo di gruppo fino alla riforma del 2005</a:t>
            </a:r>
          </a:p>
        </p:txBody>
      </p:sp>
      <p:sp>
        <p:nvSpPr>
          <p:cNvPr id="3" name="Segnaposto contenuto 2">
            <a:extLst>
              <a:ext uri="{FF2B5EF4-FFF2-40B4-BE49-F238E27FC236}">
                <a16:creationId xmlns:a16="http://schemas.microsoft.com/office/drawing/2014/main" id="{0F522641-9606-492D-AF13-35433C73DF56}"/>
              </a:ext>
            </a:extLst>
          </p:cNvPr>
          <p:cNvSpPr>
            <a:spLocks noGrp="1"/>
          </p:cNvSpPr>
          <p:nvPr>
            <p:ph idx="1"/>
          </p:nvPr>
        </p:nvSpPr>
        <p:spPr/>
        <p:txBody>
          <a:bodyPr>
            <a:normAutofit fontScale="85000" lnSpcReduction="20000"/>
          </a:bodyPr>
          <a:lstStyle/>
          <a:p>
            <a:r>
              <a:rPr lang="it-IT" dirty="0"/>
              <a:t>Nei primi Anni ‘80 si provano timidamente degli esperimenti di approccio alla regolazione unitaria del Gruppo, anche considerando che sino al 1995 il concordato aveva vocazione esclusivamente liquidatoria</a:t>
            </a:r>
          </a:p>
          <a:p>
            <a:r>
              <a:rPr lang="it-IT" dirty="0"/>
              <a:t>Si cerca di attrarre ad un unico Foro i più ricorsi, si tende a chiedere un coordinamento con nomina di organi della procedura comuni</a:t>
            </a:r>
          </a:p>
          <a:p>
            <a:r>
              <a:rPr lang="it-IT" dirty="0"/>
              <a:t>Negli Anni ‘90 in qualche caso ci si spinge molto oltre prospettando anche soluzioni aggressive con unificazione delle masse (</a:t>
            </a:r>
            <a:r>
              <a:rPr lang="it-IT" dirty="0" err="1"/>
              <a:t>Trib</a:t>
            </a:r>
            <a:r>
              <a:rPr lang="it-IT" dirty="0"/>
              <a:t>. Cosenza 1999). Tuttavia, in altri casi si nega qualsiasi approccio unitario(</a:t>
            </a:r>
            <a:r>
              <a:rPr lang="it-IT" dirty="0" err="1"/>
              <a:t>trib</a:t>
            </a:r>
            <a:r>
              <a:rPr lang="it-IT" dirty="0"/>
              <a:t>. Perugia)  solo ammettendosi possibili interferenze.</a:t>
            </a:r>
          </a:p>
          <a:p>
            <a:r>
              <a:rPr lang="it-IT" dirty="0"/>
              <a:t>In dottrina non c’è ancora molta attenzione, salvo qualche eccezione (Libonati, Pavone La Rosa)</a:t>
            </a:r>
          </a:p>
          <a:p>
            <a:r>
              <a:rPr lang="it-IT" dirty="0"/>
              <a:t>Il dogma della responsabilità patrimoniale (art. 2740 c.c.) e il divieto di confusione delle masse lascia nel limbo le prime esperienze</a:t>
            </a:r>
          </a:p>
          <a:p>
            <a:r>
              <a:rPr lang="it-IT" dirty="0"/>
              <a:t>Il d.lgs. 270/1999 non muta lo scenario (solo affinamento della Legge-Prodi)</a:t>
            </a:r>
          </a:p>
        </p:txBody>
      </p:sp>
    </p:spTree>
    <p:extLst>
      <p:ext uri="{BB962C8B-B14F-4D97-AF65-F5344CB8AC3E}">
        <p14:creationId xmlns:p14="http://schemas.microsoft.com/office/powerpoint/2010/main" val="1856807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5D7DC0-727F-484A-BA4E-92B3DA9D4B08}"/>
              </a:ext>
            </a:extLst>
          </p:cNvPr>
          <p:cNvSpPr>
            <a:spLocks noGrp="1"/>
          </p:cNvSpPr>
          <p:nvPr>
            <p:ph type="title"/>
          </p:nvPr>
        </p:nvSpPr>
        <p:spPr/>
        <p:txBody>
          <a:bodyPr/>
          <a:lstStyle/>
          <a:p>
            <a:pPr algn="ctr"/>
            <a:r>
              <a:rPr lang="it-IT" b="1" dirty="0"/>
              <a:t>La riforma societaria del 2003 e la Legge-Marzano (con appendice Alitalia)</a:t>
            </a:r>
          </a:p>
        </p:txBody>
      </p:sp>
      <p:sp>
        <p:nvSpPr>
          <p:cNvPr id="3" name="Segnaposto contenuto 2">
            <a:extLst>
              <a:ext uri="{FF2B5EF4-FFF2-40B4-BE49-F238E27FC236}">
                <a16:creationId xmlns:a16="http://schemas.microsoft.com/office/drawing/2014/main" id="{D750696D-D2ED-446F-8558-3EB1EE342547}"/>
              </a:ext>
            </a:extLst>
          </p:cNvPr>
          <p:cNvSpPr>
            <a:spLocks noGrp="1"/>
          </p:cNvSpPr>
          <p:nvPr>
            <p:ph idx="1"/>
          </p:nvPr>
        </p:nvSpPr>
        <p:spPr/>
        <p:txBody>
          <a:bodyPr>
            <a:normAutofit fontScale="70000" lnSpcReduction="20000"/>
          </a:bodyPr>
          <a:lstStyle/>
          <a:p>
            <a:r>
              <a:rPr lang="it-IT" dirty="0"/>
              <a:t>I due primi sommovimenti accadono nel 2003/2004.</a:t>
            </a:r>
          </a:p>
          <a:p>
            <a:r>
              <a:rPr lang="it-IT" dirty="0"/>
              <a:t>Nella riforma societaria del 2003, l’ingresso dell’art. 2497 c.c. segna un deciso cambio di passo. La direzione unitaria viene valorizzata come espressione fisiologica di attività d’impresa.</a:t>
            </a:r>
          </a:p>
          <a:p>
            <a:r>
              <a:rPr lang="it-IT" dirty="0"/>
              <a:t>La </a:t>
            </a:r>
            <a:r>
              <a:rPr lang="it-IT" dirty="0" err="1"/>
              <a:t>meritevolezza</a:t>
            </a:r>
            <a:r>
              <a:rPr lang="it-IT" dirty="0"/>
              <a:t> degli interessi di Gruppo viene valorizzata, nel contesto di una corretta gestione imprenditoriale</a:t>
            </a:r>
          </a:p>
          <a:p>
            <a:r>
              <a:rPr lang="it-IT" dirty="0"/>
              <a:t>Lo ‘sbarco’ normativo dei ‘vantaggi compensativi’ lascia spazio all’idea che le più imprese debbano essere riguardate non più atomisticamente ma nella cornice di un Gruppo</a:t>
            </a:r>
          </a:p>
          <a:p>
            <a:r>
              <a:rPr lang="it-IT" dirty="0"/>
              <a:t>L’art. 2497 c.c. viene letto, il più delle volte, come affermativo di responsabilità ma, in verità, è la disposizione che più di ogni altra legittima il Gruppo come entità, non ancora soggettivizzata.</a:t>
            </a:r>
          </a:p>
          <a:p>
            <a:r>
              <a:rPr lang="it-IT" dirty="0"/>
              <a:t>Parallelamente, il Gruppo viene preso in considerazione per il ‘concordato straordinario’ (Legge-Marzano), là dove si creano le condizioni per una unificazione strutturale della regolazione concorsuale del Gruppo</a:t>
            </a:r>
          </a:p>
          <a:p>
            <a:r>
              <a:rPr lang="it-IT" dirty="0"/>
              <a:t>Infine con il </a:t>
            </a:r>
            <a:r>
              <a:rPr lang="it-IT" dirty="0" err="1"/>
              <a:t>d.l.</a:t>
            </a:r>
            <a:r>
              <a:rPr lang="it-IT" dirty="0"/>
              <a:t> 134/2008 nell’ambito della </a:t>
            </a:r>
            <a:r>
              <a:rPr lang="it-IT" dirty="0" err="1"/>
              <a:t>a.s.</a:t>
            </a:r>
            <a:r>
              <a:rPr lang="it-IT" dirty="0"/>
              <a:t> Alitalia si estende la nozione di gruppo includendo le imprese partecipate che intrattengono rapporti contrattuali in esclusiva</a:t>
            </a:r>
          </a:p>
        </p:txBody>
      </p:sp>
    </p:spTree>
    <p:extLst>
      <p:ext uri="{BB962C8B-B14F-4D97-AF65-F5344CB8AC3E}">
        <p14:creationId xmlns:p14="http://schemas.microsoft.com/office/powerpoint/2010/main" val="3783993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547CBC-17A3-49AF-B92B-2EA9599B0488}"/>
              </a:ext>
            </a:extLst>
          </p:cNvPr>
          <p:cNvSpPr>
            <a:spLocks noGrp="1"/>
          </p:cNvSpPr>
          <p:nvPr>
            <p:ph type="title"/>
          </p:nvPr>
        </p:nvSpPr>
        <p:spPr/>
        <p:txBody>
          <a:bodyPr/>
          <a:lstStyle/>
          <a:p>
            <a:pPr algn="ctr"/>
            <a:r>
              <a:rPr lang="it-IT" b="1" dirty="0"/>
              <a:t>La riforma fallimentare del 2005/2006</a:t>
            </a:r>
          </a:p>
        </p:txBody>
      </p:sp>
      <p:sp>
        <p:nvSpPr>
          <p:cNvPr id="3" name="Segnaposto contenuto 2">
            <a:extLst>
              <a:ext uri="{FF2B5EF4-FFF2-40B4-BE49-F238E27FC236}">
                <a16:creationId xmlns:a16="http://schemas.microsoft.com/office/drawing/2014/main" id="{D5E744DF-FFC6-4063-B867-689B642539D9}"/>
              </a:ext>
            </a:extLst>
          </p:cNvPr>
          <p:cNvSpPr>
            <a:spLocks noGrp="1"/>
          </p:cNvSpPr>
          <p:nvPr>
            <p:ph idx="1"/>
          </p:nvPr>
        </p:nvSpPr>
        <p:spPr/>
        <p:txBody>
          <a:bodyPr/>
          <a:lstStyle/>
          <a:p>
            <a:r>
              <a:rPr lang="it-IT" dirty="0"/>
              <a:t>Dopo la riforma societaria del 2003 si poteva immaginare (visti anche i progetti preparatori di riforma) che la nuova legge fallimentare contenesse qualche riferimento al Gruppo</a:t>
            </a:r>
          </a:p>
          <a:p>
            <a:r>
              <a:rPr lang="it-IT" dirty="0"/>
              <a:t>La partizione della legge fallimentare del 2006 dedicata alle società non rappresenta una evoluzione. </a:t>
            </a:r>
          </a:p>
          <a:p>
            <a:r>
              <a:rPr lang="it-IT" dirty="0"/>
              <a:t>Si parla pochissimo di società di capitali (ingresso di regole sui patrimoni destinati) e per nulla di Gruppi</a:t>
            </a:r>
          </a:p>
        </p:txBody>
      </p:sp>
    </p:spTree>
    <p:extLst>
      <p:ext uri="{BB962C8B-B14F-4D97-AF65-F5344CB8AC3E}">
        <p14:creationId xmlns:p14="http://schemas.microsoft.com/office/powerpoint/2010/main" val="1032580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40DC9E-1E87-45DB-837B-E00DBBEF5C36}"/>
              </a:ext>
            </a:extLst>
          </p:cNvPr>
          <p:cNvSpPr>
            <a:spLocks noGrp="1"/>
          </p:cNvSpPr>
          <p:nvPr>
            <p:ph type="title"/>
          </p:nvPr>
        </p:nvSpPr>
        <p:spPr/>
        <p:txBody>
          <a:bodyPr/>
          <a:lstStyle/>
          <a:p>
            <a:pPr algn="ctr"/>
            <a:r>
              <a:rPr lang="it-IT" b="1" dirty="0"/>
              <a:t>Qualche ‘luce’ sulla rilevanza del Gruppo dopo al riforma 2005/2006</a:t>
            </a:r>
          </a:p>
        </p:txBody>
      </p:sp>
      <p:sp>
        <p:nvSpPr>
          <p:cNvPr id="3" name="Segnaposto contenuto 2">
            <a:extLst>
              <a:ext uri="{FF2B5EF4-FFF2-40B4-BE49-F238E27FC236}">
                <a16:creationId xmlns:a16="http://schemas.microsoft.com/office/drawing/2014/main" id="{2C0D3AA9-5918-4903-8914-2BC2A51E55C1}"/>
              </a:ext>
            </a:extLst>
          </p:cNvPr>
          <p:cNvSpPr>
            <a:spLocks noGrp="1"/>
          </p:cNvSpPr>
          <p:nvPr>
            <p:ph idx="1"/>
          </p:nvPr>
        </p:nvSpPr>
        <p:spPr/>
        <p:txBody>
          <a:bodyPr>
            <a:normAutofit fontScale="92500" lnSpcReduction="20000"/>
          </a:bodyPr>
          <a:lstStyle/>
          <a:p>
            <a:r>
              <a:rPr lang="it-IT" dirty="0"/>
              <a:t>Pur in assenza di norme sui Gruppi, a proposito delle gestioni negoziate delle crisi qualche spunto normativo non manca</a:t>
            </a:r>
          </a:p>
          <a:p>
            <a:r>
              <a:rPr lang="it-IT" dirty="0"/>
              <a:t>Art. 160 operazione di riorganizzazione societaria e operazioni straordinarie</a:t>
            </a:r>
          </a:p>
          <a:p>
            <a:r>
              <a:rPr lang="it-IT" dirty="0"/>
              <a:t>Art. 160 (e 124) e assuntore</a:t>
            </a:r>
          </a:p>
          <a:p>
            <a:r>
              <a:rPr lang="it-IT" dirty="0"/>
              <a:t>Art. 160 e flessibilità di piano e proposta</a:t>
            </a:r>
          </a:p>
          <a:p>
            <a:r>
              <a:rPr lang="it-IT" dirty="0"/>
              <a:t>Art. 186-bis piani di continuità e conservazione del patrimonio</a:t>
            </a:r>
          </a:p>
          <a:p>
            <a:r>
              <a:rPr lang="it-IT" dirty="0"/>
              <a:t>Artt. 127 e 177 sul voto</a:t>
            </a:r>
          </a:p>
          <a:p>
            <a:r>
              <a:rPr lang="it-IT" dirty="0"/>
              <a:t>Artt. 2467 c.c. sulla postergazione dei finanziamenti nel Gruppo</a:t>
            </a:r>
          </a:p>
          <a:p>
            <a:r>
              <a:rPr lang="it-IT" dirty="0"/>
              <a:t>Art. 182-quater e finanziamento soci (anche della capogruppo) prededucibili</a:t>
            </a:r>
          </a:p>
        </p:txBody>
      </p:sp>
    </p:spTree>
    <p:extLst>
      <p:ext uri="{BB962C8B-B14F-4D97-AF65-F5344CB8AC3E}">
        <p14:creationId xmlns:p14="http://schemas.microsoft.com/office/powerpoint/2010/main" val="2593124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5AC157-F1E9-4CAB-A296-2F325BE0EA24}"/>
              </a:ext>
            </a:extLst>
          </p:cNvPr>
          <p:cNvSpPr>
            <a:spLocks noGrp="1"/>
          </p:cNvSpPr>
          <p:nvPr>
            <p:ph type="title"/>
          </p:nvPr>
        </p:nvSpPr>
        <p:spPr/>
        <p:txBody>
          <a:bodyPr/>
          <a:lstStyle/>
          <a:p>
            <a:pPr algn="ctr"/>
            <a:r>
              <a:rPr lang="it-IT" b="1" dirty="0"/>
              <a:t>I riflessi sulle esperienze pratiche</a:t>
            </a:r>
          </a:p>
        </p:txBody>
      </p:sp>
      <p:sp>
        <p:nvSpPr>
          <p:cNvPr id="3" name="Segnaposto contenuto 2">
            <a:extLst>
              <a:ext uri="{FF2B5EF4-FFF2-40B4-BE49-F238E27FC236}">
                <a16:creationId xmlns:a16="http://schemas.microsoft.com/office/drawing/2014/main" id="{62F16906-226F-4ADE-ADA3-3773ECCBF204}"/>
              </a:ext>
            </a:extLst>
          </p:cNvPr>
          <p:cNvSpPr>
            <a:spLocks noGrp="1"/>
          </p:cNvSpPr>
          <p:nvPr>
            <p:ph idx="1"/>
          </p:nvPr>
        </p:nvSpPr>
        <p:spPr/>
        <p:txBody>
          <a:bodyPr>
            <a:normAutofit fontScale="92500" lnSpcReduction="10000"/>
          </a:bodyPr>
          <a:lstStyle/>
          <a:p>
            <a:r>
              <a:rPr lang="it-IT" dirty="0"/>
              <a:t>L’art. 160 costituisce il volano delle nuove esperienze. Si prova a percorrere la strada del ricorso unitario con piano unico, proposta unica ma masse separate</a:t>
            </a:r>
          </a:p>
          <a:p>
            <a:r>
              <a:rPr lang="it-IT" dirty="0"/>
              <a:t>Si cerca un approccio processuale di concentrazione dei ‘fori’ e di concentrazione degli ‘organi’</a:t>
            </a:r>
          </a:p>
          <a:p>
            <a:r>
              <a:rPr lang="it-IT" dirty="0"/>
              <a:t>Si stimola una liquidazione unitaria/aggregata e una continuazione dell’attività con piano unitario</a:t>
            </a:r>
          </a:p>
          <a:p>
            <a:r>
              <a:rPr lang="it-IT" dirty="0"/>
              <a:t>I tribunali reagiscono in modo differente: (i) in taluni casi l’approccio è rigido e si negano anche effetti di coordinamento; (ii) nella maggior parte dei casi si condivide una semplificazione processuale; (iii) in un caso si superano tutte le barriere per pervenire ad una commistione di masse</a:t>
            </a:r>
          </a:p>
        </p:txBody>
      </p:sp>
    </p:spTree>
    <p:extLst>
      <p:ext uri="{BB962C8B-B14F-4D97-AF65-F5344CB8AC3E}">
        <p14:creationId xmlns:p14="http://schemas.microsoft.com/office/powerpoint/2010/main" val="21984528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A1B16A-8C63-4552-9299-7407FC3A2177}"/>
              </a:ext>
            </a:extLst>
          </p:cNvPr>
          <p:cNvSpPr>
            <a:spLocks noGrp="1"/>
          </p:cNvSpPr>
          <p:nvPr>
            <p:ph type="title"/>
          </p:nvPr>
        </p:nvSpPr>
        <p:spPr/>
        <p:txBody>
          <a:bodyPr/>
          <a:lstStyle/>
          <a:p>
            <a:pPr algn="ctr"/>
            <a:r>
              <a:rPr lang="it-IT" b="1" dirty="0"/>
              <a:t>Le tipologie di ‘consolidamento’</a:t>
            </a:r>
          </a:p>
        </p:txBody>
      </p:sp>
      <p:graphicFrame>
        <p:nvGraphicFramePr>
          <p:cNvPr id="4" name="Segnaposto contenuto 3">
            <a:extLst>
              <a:ext uri="{FF2B5EF4-FFF2-40B4-BE49-F238E27FC236}">
                <a16:creationId xmlns:a16="http://schemas.microsoft.com/office/drawing/2014/main" id="{32A34D80-73BD-4079-8707-B3DB921FE8EA}"/>
              </a:ext>
            </a:extLst>
          </p:cNvPr>
          <p:cNvGraphicFramePr>
            <a:graphicFrameLocks noGrp="1"/>
          </p:cNvGraphicFramePr>
          <p:nvPr>
            <p:ph idx="1"/>
            <p:extLst>
              <p:ext uri="{D42A27DB-BD31-4B8C-83A1-F6EECF244321}">
                <p14:modId xmlns:p14="http://schemas.microsoft.com/office/powerpoint/2010/main" val="8028877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3999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C25F73-EF99-4F03-AC47-595E6619DFBE}"/>
              </a:ext>
            </a:extLst>
          </p:cNvPr>
          <p:cNvSpPr>
            <a:spLocks noGrp="1"/>
          </p:cNvSpPr>
          <p:nvPr>
            <p:ph type="title"/>
          </p:nvPr>
        </p:nvSpPr>
        <p:spPr/>
        <p:txBody>
          <a:bodyPr/>
          <a:lstStyle/>
          <a:p>
            <a:pPr algn="ctr"/>
            <a:r>
              <a:rPr lang="it-IT" b="1" dirty="0"/>
              <a:t>Le barriere processuali</a:t>
            </a:r>
          </a:p>
        </p:txBody>
      </p:sp>
      <p:sp>
        <p:nvSpPr>
          <p:cNvPr id="3" name="Segnaposto contenuto 2">
            <a:extLst>
              <a:ext uri="{FF2B5EF4-FFF2-40B4-BE49-F238E27FC236}">
                <a16:creationId xmlns:a16="http://schemas.microsoft.com/office/drawing/2014/main" id="{3E18E9F7-F739-4E6C-B5C2-C9FF1E8B6A3C}"/>
              </a:ext>
            </a:extLst>
          </p:cNvPr>
          <p:cNvSpPr>
            <a:spLocks noGrp="1"/>
          </p:cNvSpPr>
          <p:nvPr>
            <p:ph idx="1"/>
          </p:nvPr>
        </p:nvSpPr>
        <p:spPr/>
        <p:txBody>
          <a:bodyPr/>
          <a:lstStyle/>
          <a:p>
            <a:r>
              <a:rPr lang="it-IT" dirty="0"/>
              <a:t>I tribunali tendono ad escludere che la competenza distribuita tra più fori possa essere unificata presso un tribunale</a:t>
            </a:r>
          </a:p>
          <a:p>
            <a:r>
              <a:rPr lang="it-IT" dirty="0"/>
              <a:t>I tribunali impongono che i presupposti di accesso siano valutati con riferimento ad ogni singola società (accertamento dello stato di crisi, requisiti soggettivi, ammissibilità)</a:t>
            </a:r>
          </a:p>
          <a:p>
            <a:r>
              <a:rPr lang="it-IT" dirty="0"/>
              <a:t>Votazioni separate</a:t>
            </a:r>
          </a:p>
        </p:txBody>
      </p:sp>
    </p:spTree>
    <p:extLst>
      <p:ext uri="{BB962C8B-B14F-4D97-AF65-F5344CB8AC3E}">
        <p14:creationId xmlns:p14="http://schemas.microsoft.com/office/powerpoint/2010/main" val="2868336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76061E-7D72-4CFF-9A0D-103CC93AB791}"/>
              </a:ext>
            </a:extLst>
          </p:cNvPr>
          <p:cNvSpPr>
            <a:spLocks noGrp="1"/>
          </p:cNvSpPr>
          <p:nvPr>
            <p:ph type="title"/>
          </p:nvPr>
        </p:nvSpPr>
        <p:spPr/>
        <p:txBody>
          <a:bodyPr/>
          <a:lstStyle/>
          <a:p>
            <a:pPr algn="ctr"/>
            <a:r>
              <a:rPr lang="it-IT" b="1" dirty="0"/>
              <a:t>Itinerario della esposizione</a:t>
            </a:r>
          </a:p>
        </p:txBody>
      </p:sp>
      <p:sp>
        <p:nvSpPr>
          <p:cNvPr id="3" name="Segnaposto contenuto 2">
            <a:extLst>
              <a:ext uri="{FF2B5EF4-FFF2-40B4-BE49-F238E27FC236}">
                <a16:creationId xmlns:a16="http://schemas.microsoft.com/office/drawing/2014/main" id="{1DE12852-0DC6-46FF-B9C6-B7CED65E7B85}"/>
              </a:ext>
            </a:extLst>
          </p:cNvPr>
          <p:cNvSpPr>
            <a:spLocks noGrp="1"/>
          </p:cNvSpPr>
          <p:nvPr>
            <p:ph idx="1"/>
          </p:nvPr>
        </p:nvSpPr>
        <p:spPr/>
        <p:txBody>
          <a:bodyPr/>
          <a:lstStyle/>
          <a:p>
            <a:r>
              <a:rPr lang="it-IT" dirty="0"/>
              <a:t>Uno sguardo al passato per capire il presente</a:t>
            </a:r>
          </a:p>
          <a:p>
            <a:r>
              <a:rPr lang="it-IT" dirty="0"/>
              <a:t>I limiti della legislazione della legge fallimentare</a:t>
            </a:r>
          </a:p>
          <a:p>
            <a:r>
              <a:rPr lang="it-IT" dirty="0"/>
              <a:t>Il perimetro dell’indagine</a:t>
            </a:r>
          </a:p>
          <a:p>
            <a:r>
              <a:rPr lang="it-IT" dirty="0"/>
              <a:t>I limiti della legislazione post riforma 2005</a:t>
            </a:r>
          </a:p>
          <a:p>
            <a:r>
              <a:rPr lang="it-IT" dirty="0"/>
              <a:t>Il Codice della crisi (CCII) e il d.lgs. 147/2020</a:t>
            </a:r>
          </a:p>
          <a:p>
            <a:r>
              <a:rPr lang="it-IT" dirty="0"/>
              <a:t>La composizione negoziata di gruppo (</a:t>
            </a:r>
            <a:r>
              <a:rPr lang="it-IT" dirty="0" err="1"/>
              <a:t>d.l.</a:t>
            </a:r>
            <a:r>
              <a:rPr lang="it-IT" dirty="0"/>
              <a:t> 118/2021)</a:t>
            </a:r>
          </a:p>
        </p:txBody>
      </p:sp>
    </p:spTree>
    <p:extLst>
      <p:ext uri="{BB962C8B-B14F-4D97-AF65-F5344CB8AC3E}">
        <p14:creationId xmlns:p14="http://schemas.microsoft.com/office/powerpoint/2010/main" val="30262887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CB883E-25C5-4AB9-9CF8-D4265A853552}"/>
              </a:ext>
            </a:extLst>
          </p:cNvPr>
          <p:cNvSpPr>
            <a:spLocks noGrp="1"/>
          </p:cNvSpPr>
          <p:nvPr>
            <p:ph type="title"/>
          </p:nvPr>
        </p:nvSpPr>
        <p:spPr/>
        <p:txBody>
          <a:bodyPr/>
          <a:lstStyle/>
          <a:p>
            <a:pPr algn="ctr"/>
            <a:r>
              <a:rPr lang="it-IT" b="1" dirty="0"/>
              <a:t>Le barriere sostanziali</a:t>
            </a:r>
          </a:p>
        </p:txBody>
      </p:sp>
      <p:sp>
        <p:nvSpPr>
          <p:cNvPr id="3" name="Segnaposto contenuto 2">
            <a:extLst>
              <a:ext uri="{FF2B5EF4-FFF2-40B4-BE49-F238E27FC236}">
                <a16:creationId xmlns:a16="http://schemas.microsoft.com/office/drawing/2014/main" id="{8E53B16C-AD1B-4E74-A32E-E4E2FD841DE6}"/>
              </a:ext>
            </a:extLst>
          </p:cNvPr>
          <p:cNvSpPr>
            <a:spLocks noGrp="1"/>
          </p:cNvSpPr>
          <p:nvPr>
            <p:ph idx="1"/>
          </p:nvPr>
        </p:nvSpPr>
        <p:spPr/>
        <p:txBody>
          <a:bodyPr/>
          <a:lstStyle/>
          <a:p>
            <a:r>
              <a:rPr lang="it-IT" dirty="0"/>
              <a:t>Viene costantemente negata ogni ipotesi che conduca a possibili confusione di masse attive/passive</a:t>
            </a:r>
          </a:p>
          <a:p>
            <a:r>
              <a:rPr lang="it-IT" dirty="0"/>
              <a:t>Nel solo CP con continuità si ammette che porzioni del patrimonio possano non essere destinate ai creditori (e, quindi, possano essere indirizzate ad altre società del Gruppo)</a:t>
            </a:r>
          </a:p>
        </p:txBody>
      </p:sp>
    </p:spTree>
    <p:extLst>
      <p:ext uri="{BB962C8B-B14F-4D97-AF65-F5344CB8AC3E}">
        <p14:creationId xmlns:p14="http://schemas.microsoft.com/office/powerpoint/2010/main" val="3501175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64FE32-2C4D-49FF-8CF2-BFFA5B795899}"/>
              </a:ext>
            </a:extLst>
          </p:cNvPr>
          <p:cNvSpPr>
            <a:spLocks noGrp="1"/>
          </p:cNvSpPr>
          <p:nvPr>
            <p:ph type="title"/>
          </p:nvPr>
        </p:nvSpPr>
        <p:spPr/>
        <p:txBody>
          <a:bodyPr/>
          <a:lstStyle/>
          <a:p>
            <a:pPr algn="ctr"/>
            <a:r>
              <a:rPr lang="it-IT" b="1" dirty="0"/>
              <a:t>Alcune possibili tecniche </a:t>
            </a:r>
          </a:p>
        </p:txBody>
      </p:sp>
      <p:sp>
        <p:nvSpPr>
          <p:cNvPr id="3" name="Segnaposto contenuto 2">
            <a:extLst>
              <a:ext uri="{FF2B5EF4-FFF2-40B4-BE49-F238E27FC236}">
                <a16:creationId xmlns:a16="http://schemas.microsoft.com/office/drawing/2014/main" id="{0BA4A251-C143-4BEF-B4F2-A1DF88E1742B}"/>
              </a:ext>
            </a:extLst>
          </p:cNvPr>
          <p:cNvSpPr>
            <a:spLocks noGrp="1"/>
          </p:cNvSpPr>
          <p:nvPr>
            <p:ph idx="1"/>
          </p:nvPr>
        </p:nvSpPr>
        <p:spPr/>
        <p:txBody>
          <a:bodyPr/>
          <a:lstStyle/>
          <a:p>
            <a:r>
              <a:rPr lang="it-IT" dirty="0"/>
              <a:t>La richiesta di apertura di una procedura unitaria</a:t>
            </a:r>
          </a:p>
          <a:p>
            <a:r>
              <a:rPr lang="it-IT" dirty="0"/>
              <a:t>La richiesta di apertura di più procedure fra loro collegate ed interferenti</a:t>
            </a:r>
          </a:p>
          <a:p>
            <a:r>
              <a:rPr lang="it-IT" dirty="0"/>
              <a:t>Le criticità collegate ai vari snodi del procedimento:</a:t>
            </a:r>
          </a:p>
          <a:p>
            <a:r>
              <a:rPr lang="it-IT" dirty="0"/>
              <a:t>(i) ammissione (ii) approvazione (iii) omologazione (iv) risoluzione</a:t>
            </a:r>
          </a:p>
          <a:p>
            <a:r>
              <a:rPr lang="it-IT" dirty="0"/>
              <a:t>Verifica di ciò che accada se per una delle entità il CP diviene impercorribile</a:t>
            </a:r>
          </a:p>
          <a:p>
            <a:r>
              <a:rPr lang="it-IT" dirty="0"/>
              <a:t>Minori spazi nel CP per riequilibrio con azioni recuperatorie (non le revocatorie, solo le azioni di responsabilità)</a:t>
            </a:r>
          </a:p>
        </p:txBody>
      </p:sp>
    </p:spTree>
    <p:extLst>
      <p:ext uri="{BB962C8B-B14F-4D97-AF65-F5344CB8AC3E}">
        <p14:creationId xmlns:p14="http://schemas.microsoft.com/office/powerpoint/2010/main" val="274577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BCDB9D-3F18-421E-989C-3F38C5A983EF}"/>
              </a:ext>
            </a:extLst>
          </p:cNvPr>
          <p:cNvSpPr>
            <a:spLocks noGrp="1"/>
          </p:cNvSpPr>
          <p:nvPr>
            <p:ph type="title"/>
          </p:nvPr>
        </p:nvSpPr>
        <p:spPr/>
        <p:txBody>
          <a:bodyPr/>
          <a:lstStyle/>
          <a:p>
            <a:pPr algn="ctr"/>
            <a:r>
              <a:rPr lang="it-IT" b="1" dirty="0"/>
              <a:t>Le criticità della tecnica della fusione preventiva</a:t>
            </a:r>
          </a:p>
        </p:txBody>
      </p:sp>
      <p:graphicFrame>
        <p:nvGraphicFramePr>
          <p:cNvPr id="4" name="Segnaposto contenuto 3">
            <a:extLst>
              <a:ext uri="{FF2B5EF4-FFF2-40B4-BE49-F238E27FC236}">
                <a16:creationId xmlns:a16="http://schemas.microsoft.com/office/drawing/2014/main" id="{FAE638AA-1DBD-4E02-8975-65633093D17F}"/>
              </a:ext>
            </a:extLst>
          </p:cNvPr>
          <p:cNvGraphicFramePr>
            <a:graphicFrameLocks noGrp="1"/>
          </p:cNvGraphicFramePr>
          <p:nvPr>
            <p:ph idx="1"/>
            <p:extLst>
              <p:ext uri="{D42A27DB-BD31-4B8C-83A1-F6EECF244321}">
                <p14:modId xmlns:p14="http://schemas.microsoft.com/office/powerpoint/2010/main" val="231426568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18979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C9B898-190F-48F9-AF45-01489DACA196}"/>
              </a:ext>
            </a:extLst>
          </p:cNvPr>
          <p:cNvSpPr>
            <a:spLocks noGrp="1"/>
          </p:cNvSpPr>
          <p:nvPr>
            <p:ph type="title"/>
          </p:nvPr>
        </p:nvSpPr>
        <p:spPr/>
        <p:txBody>
          <a:bodyPr/>
          <a:lstStyle/>
          <a:p>
            <a:pPr algn="ctr"/>
            <a:r>
              <a:rPr lang="it-IT" b="1" dirty="0"/>
              <a:t>L’</a:t>
            </a:r>
            <a:r>
              <a:rPr lang="it-IT" b="1" i="1" dirty="0"/>
              <a:t>affaire</a:t>
            </a:r>
            <a:r>
              <a:rPr lang="it-IT" b="1" dirty="0"/>
              <a:t> La Spezia e il ‘metodo-SNC’</a:t>
            </a:r>
          </a:p>
        </p:txBody>
      </p:sp>
      <p:sp>
        <p:nvSpPr>
          <p:cNvPr id="3" name="Segnaposto contenuto 2">
            <a:extLst>
              <a:ext uri="{FF2B5EF4-FFF2-40B4-BE49-F238E27FC236}">
                <a16:creationId xmlns:a16="http://schemas.microsoft.com/office/drawing/2014/main" id="{4BA40BAC-DA06-413D-97A7-26A3D77DE4E9}"/>
              </a:ext>
            </a:extLst>
          </p:cNvPr>
          <p:cNvSpPr>
            <a:spLocks noGrp="1"/>
          </p:cNvSpPr>
          <p:nvPr>
            <p:ph idx="1"/>
          </p:nvPr>
        </p:nvSpPr>
        <p:spPr/>
        <p:txBody>
          <a:bodyPr>
            <a:normAutofit fontScale="85000" lnSpcReduction="20000"/>
          </a:bodyPr>
          <a:lstStyle/>
          <a:p>
            <a:r>
              <a:rPr lang="it-IT" dirty="0"/>
              <a:t>Per superare le plurime criticità emerse, si pensa alla costruzione di un percorso alternativo.</a:t>
            </a:r>
          </a:p>
          <a:p>
            <a:r>
              <a:rPr lang="it-IT" dirty="0"/>
              <a:t>La base di partenza è l’inadeguatezza (o i rischi) connessi alla soluzione della </a:t>
            </a:r>
            <a:r>
              <a:rPr lang="it-IT" b="1" dirty="0"/>
              <a:t>fusione</a:t>
            </a:r>
            <a:r>
              <a:rPr lang="it-IT" dirty="0"/>
              <a:t>. La fusione preventiva porterebbe dinanzi al tribunale solo un soggetto, ma (i) spesso può essere discutibile la praticabilità della fusione; (ii) la fusione in quanto atto straordinario potrebbe essere impugnato dai creditori (art. 2901 c.c.); (iii) l’atto di fusione potrebbe essere oggetto di opposizione preventiva da parte dei creditori</a:t>
            </a:r>
          </a:p>
          <a:p>
            <a:r>
              <a:rPr lang="it-IT" dirty="0"/>
              <a:t>Questi rischi hanno condotto a immaginare una soluzione diversa.</a:t>
            </a:r>
          </a:p>
          <a:p>
            <a:r>
              <a:rPr lang="it-IT" dirty="0"/>
              <a:t>Costituzione di una società in nome collettivo fra più società che conferiscono nella </a:t>
            </a:r>
            <a:r>
              <a:rPr lang="it-IT" b="1" dirty="0" err="1"/>
              <a:t>newco</a:t>
            </a:r>
            <a:r>
              <a:rPr lang="it-IT" dirty="0"/>
              <a:t> tutto il loro patrimonio. Reversibilità della costituzione in caso di mancata omologazione (condizione risolutiva). Effetto </a:t>
            </a:r>
            <a:r>
              <a:rPr lang="it-IT" dirty="0" err="1"/>
              <a:t>esdebitatorio</a:t>
            </a:r>
            <a:r>
              <a:rPr lang="it-IT" dirty="0"/>
              <a:t> del socio illimitatamente responsabile (art. 147, 184), votazioni parallele ma distinte, formazione di classi tra creditori, gestione unitaria della crisi [variante della s.a.s.]</a:t>
            </a:r>
          </a:p>
        </p:txBody>
      </p:sp>
    </p:spTree>
    <p:extLst>
      <p:ext uri="{BB962C8B-B14F-4D97-AF65-F5344CB8AC3E}">
        <p14:creationId xmlns:p14="http://schemas.microsoft.com/office/powerpoint/2010/main" val="1111921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3E1C0B-8E46-4D8E-9AE3-4C863CB55513}"/>
              </a:ext>
            </a:extLst>
          </p:cNvPr>
          <p:cNvSpPr>
            <a:spLocks noGrp="1"/>
          </p:cNvSpPr>
          <p:nvPr>
            <p:ph type="title"/>
          </p:nvPr>
        </p:nvSpPr>
        <p:spPr/>
        <p:txBody>
          <a:bodyPr/>
          <a:lstStyle/>
          <a:p>
            <a:pPr algn="ctr"/>
            <a:r>
              <a:rPr lang="it-IT" b="1" dirty="0"/>
              <a:t>La diffusione dell’esperienza e la stroncatura della Cassazione (</a:t>
            </a:r>
            <a:r>
              <a:rPr lang="it-IT" b="1" dirty="0" err="1"/>
              <a:t>sent</a:t>
            </a:r>
            <a:r>
              <a:rPr lang="it-IT" b="1" dirty="0"/>
              <a:t>. 20559/2015)</a:t>
            </a:r>
          </a:p>
        </p:txBody>
      </p:sp>
      <p:sp>
        <p:nvSpPr>
          <p:cNvPr id="3" name="Segnaposto contenuto 2">
            <a:extLst>
              <a:ext uri="{FF2B5EF4-FFF2-40B4-BE49-F238E27FC236}">
                <a16:creationId xmlns:a16="http://schemas.microsoft.com/office/drawing/2014/main" id="{7E09D0B6-0245-48D0-8593-70B22A4DECAE}"/>
              </a:ext>
            </a:extLst>
          </p:cNvPr>
          <p:cNvSpPr>
            <a:spLocks noGrp="1"/>
          </p:cNvSpPr>
          <p:nvPr>
            <p:ph idx="1"/>
          </p:nvPr>
        </p:nvSpPr>
        <p:spPr/>
        <p:txBody>
          <a:bodyPr>
            <a:normAutofit fontScale="62500" lnSpcReduction="20000"/>
          </a:bodyPr>
          <a:lstStyle/>
          <a:p>
            <a:r>
              <a:rPr lang="it-IT" dirty="0"/>
              <a:t>La Cassazione assume una lettura di operazione fraudolenta</a:t>
            </a:r>
          </a:p>
          <a:p>
            <a:r>
              <a:rPr lang="it-IT" dirty="0"/>
              <a:t>Nega l’esistenza del gruppo in assenza di direzione unitaria</a:t>
            </a:r>
          </a:p>
          <a:p>
            <a:r>
              <a:rPr lang="it-IT" dirty="0"/>
              <a:t>Esclude deroghe all’art. 9 </a:t>
            </a:r>
            <a:r>
              <a:rPr lang="it-IT" dirty="0" err="1"/>
              <a:t>l.fall</a:t>
            </a:r>
            <a:r>
              <a:rPr lang="it-IT" dirty="0"/>
              <a:t>.</a:t>
            </a:r>
          </a:p>
          <a:p>
            <a:r>
              <a:rPr lang="it-IT" dirty="0"/>
              <a:t>Lo dipinge come un CP di gruppo ‘mascherato’</a:t>
            </a:r>
          </a:p>
          <a:p>
            <a:r>
              <a:rPr lang="it-IT" dirty="0"/>
              <a:t>Postulare che il concordato di gruppo non esiste ‘offende’ art. 4-bis </a:t>
            </a:r>
            <a:r>
              <a:rPr lang="it-IT" dirty="0" err="1"/>
              <a:t>d.l.</a:t>
            </a:r>
            <a:r>
              <a:rPr lang="it-IT" dirty="0"/>
              <a:t> 347/2003 e tutta le legislazione sulla crisi della </a:t>
            </a:r>
            <a:r>
              <a:rPr lang="it-IT" dirty="0" err="1"/>
              <a:t>a.s.</a:t>
            </a:r>
            <a:r>
              <a:rPr lang="it-IT" dirty="0"/>
              <a:t> e </a:t>
            </a:r>
            <a:r>
              <a:rPr lang="it-IT" dirty="0" err="1"/>
              <a:t>l.c.a</a:t>
            </a:r>
            <a:r>
              <a:rPr lang="it-IT" dirty="0"/>
              <a:t>. (si può dire che il gruppo è li ‘</a:t>
            </a:r>
            <a:r>
              <a:rPr lang="it-IT" dirty="0" err="1"/>
              <a:t>tollerato’perché</a:t>
            </a:r>
            <a:r>
              <a:rPr lang="it-IT" dirty="0"/>
              <a:t> ci sono interessi pubblicistici? Un interesse pubblicistico del mercato c’è in ogni operazione di risanamento)</a:t>
            </a:r>
          </a:p>
          <a:p>
            <a:r>
              <a:rPr lang="it-IT" dirty="0"/>
              <a:t>Predicare che è immeritevole vuol dire negare il gruppo</a:t>
            </a:r>
          </a:p>
          <a:p>
            <a:r>
              <a:rPr lang="it-IT" dirty="0"/>
              <a:t>I «sei peccati capitali»:  i) I giudici hanno verificato che alcune delle società avevano </a:t>
            </a:r>
            <a:r>
              <a:rPr lang="it-IT" b="1" dirty="0"/>
              <a:t>sede</a:t>
            </a:r>
            <a:r>
              <a:rPr lang="it-IT" dirty="0"/>
              <a:t> in un circondario non coincidente con quello di altre e hanno ribadito che nessuno spostamento di competenza era, perciò, ammissibile, sì che il concordato doveva essere aperto in diversi tribunali.  ii) Hanno, di poi, escluso che potesse darsi un </a:t>
            </a:r>
            <a:r>
              <a:rPr lang="it-IT" b="1" dirty="0"/>
              <a:t>unico giudizio </a:t>
            </a:r>
            <a:r>
              <a:rPr lang="it-IT" b="1" dirty="0" err="1"/>
              <a:t>omologatorio</a:t>
            </a:r>
            <a:r>
              <a:rPr lang="it-IT" b="1" dirty="0"/>
              <a:t> </a:t>
            </a:r>
            <a:r>
              <a:rPr lang="it-IT" dirty="0"/>
              <a:t>di diversi concordati, dovendo l’omologazione riguardare, distintamente, ciascuna società ammessa.  iii) Hanno, altresì, escluso che l’omologazione della società di persone possa determinare </a:t>
            </a:r>
            <a:r>
              <a:rPr lang="it-IT" b="1" dirty="0"/>
              <a:t>l’esdebitazione</a:t>
            </a:r>
            <a:r>
              <a:rPr lang="it-IT" dirty="0"/>
              <a:t> dai debiti delle società-socie non oggetto di conferimento.  iv) Il </a:t>
            </a:r>
            <a:r>
              <a:rPr lang="it-IT" b="1" dirty="0"/>
              <a:t>patrimonio</a:t>
            </a:r>
            <a:r>
              <a:rPr lang="it-IT" dirty="0"/>
              <a:t> di ciascuna società deve restare </a:t>
            </a:r>
            <a:r>
              <a:rPr lang="it-IT" b="1" dirty="0"/>
              <a:t>distinto</a:t>
            </a:r>
            <a:r>
              <a:rPr lang="it-IT" dirty="0"/>
              <a:t>, sia dal lato attivo che passivo, da quello delle altre società e (v) non vi può essere un </a:t>
            </a:r>
            <a:r>
              <a:rPr lang="it-IT" b="1" dirty="0"/>
              <a:t>classamento</a:t>
            </a:r>
            <a:r>
              <a:rPr lang="it-IT" dirty="0"/>
              <a:t> unitario di debiti riconducibili a società diverse. vi) Occorre, infine, che vi siano tante </a:t>
            </a:r>
            <a:r>
              <a:rPr lang="it-IT" b="1" dirty="0"/>
              <a:t>adunanze</a:t>
            </a:r>
            <a:r>
              <a:rPr lang="it-IT" dirty="0"/>
              <a:t> e tante </a:t>
            </a:r>
            <a:r>
              <a:rPr lang="it-IT" b="1" dirty="0"/>
              <a:t>votazioni </a:t>
            </a:r>
            <a:r>
              <a:rPr lang="it-IT" dirty="0"/>
              <a:t>quanti sono i soggetti che accedono al concordato.</a:t>
            </a:r>
          </a:p>
        </p:txBody>
      </p:sp>
    </p:spTree>
    <p:extLst>
      <p:ext uri="{BB962C8B-B14F-4D97-AF65-F5344CB8AC3E}">
        <p14:creationId xmlns:p14="http://schemas.microsoft.com/office/powerpoint/2010/main" val="24677748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991DEA-16DA-436A-A759-A1B24C58D808}"/>
              </a:ext>
            </a:extLst>
          </p:cNvPr>
          <p:cNvSpPr>
            <a:spLocks noGrp="1"/>
          </p:cNvSpPr>
          <p:nvPr>
            <p:ph type="title"/>
          </p:nvPr>
        </p:nvSpPr>
        <p:spPr/>
        <p:txBody>
          <a:bodyPr/>
          <a:lstStyle/>
          <a:p>
            <a:pPr algn="ctr"/>
            <a:r>
              <a:rPr lang="it-IT" b="1" dirty="0"/>
              <a:t>L’errore nel ‘focus’ della decisione</a:t>
            </a:r>
          </a:p>
        </p:txBody>
      </p:sp>
      <p:sp>
        <p:nvSpPr>
          <p:cNvPr id="3" name="Segnaposto contenuto 2">
            <a:extLst>
              <a:ext uri="{FF2B5EF4-FFF2-40B4-BE49-F238E27FC236}">
                <a16:creationId xmlns:a16="http://schemas.microsoft.com/office/drawing/2014/main" id="{C6895852-DC30-4F09-A4E5-FC87A6910DBA}"/>
              </a:ext>
            </a:extLst>
          </p:cNvPr>
          <p:cNvSpPr>
            <a:spLocks noGrp="1"/>
          </p:cNvSpPr>
          <p:nvPr>
            <p:ph idx="1"/>
          </p:nvPr>
        </p:nvSpPr>
        <p:spPr/>
        <p:txBody>
          <a:bodyPr>
            <a:normAutofit fontScale="85000" lnSpcReduction="20000"/>
          </a:bodyPr>
          <a:lstStyle/>
          <a:p>
            <a:r>
              <a:rPr lang="it-IT" dirty="0"/>
              <a:t>Quello esaminato </a:t>
            </a:r>
            <a:r>
              <a:rPr lang="it-IT" u="sng" dirty="0"/>
              <a:t>non</a:t>
            </a:r>
            <a:r>
              <a:rPr lang="it-IT" dirty="0"/>
              <a:t> era un CP di gruppo, ma il CP di una società monade; si poteva negare la legittimità del conferimento e gli effetti sulla permanenza del debito (art. 2560 c.c.) sulle conferenti</a:t>
            </a:r>
          </a:p>
          <a:p>
            <a:r>
              <a:rPr lang="it-IT" dirty="0"/>
              <a:t> Dei sei «peccati capitali», è abbastanza agevole da superare quello relativo alla competenza territoriale; se si formano delle classi nelle quali viene rispettato il principio dell’autonomia delle masse (attiva e passiva), ben si potrebbe anche qui giungere ad una soluzione unitaria. Anche la questione connessa al dogma della separazione fra tutte le masse riconducibili alle più società potrebbe essere a ben vedere sminuita là dove si faccia strada la tesi che dal lato attivo sia possibile immaginare travasi dall’un patrimonio all’altro quando vi sia un incremento di valore del patrimonio generato dall’unitarietà del piano.</a:t>
            </a:r>
          </a:p>
          <a:p>
            <a:r>
              <a:rPr lang="it-IT" dirty="0"/>
              <a:t>Non sono superabili la necessità di predisporre, ancorché in una medesima adunanza, votazioni separate che potrebbero essere cronologicamente congegnate in modo da dare una sequenza coerente col piano concordatario unitario e i temi delle patologie interconnesse (salvo clausole self-</a:t>
            </a:r>
            <a:r>
              <a:rPr lang="it-IT" dirty="0" err="1"/>
              <a:t>adjustement</a:t>
            </a:r>
            <a:r>
              <a:rPr lang="it-IT" dirty="0"/>
              <a:t>).</a:t>
            </a:r>
          </a:p>
        </p:txBody>
      </p:sp>
    </p:spTree>
    <p:extLst>
      <p:ext uri="{BB962C8B-B14F-4D97-AF65-F5344CB8AC3E}">
        <p14:creationId xmlns:p14="http://schemas.microsoft.com/office/powerpoint/2010/main" val="2734217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22124F-D926-4E72-9BE1-6AA77F0809BA}"/>
              </a:ext>
            </a:extLst>
          </p:cNvPr>
          <p:cNvSpPr>
            <a:spLocks noGrp="1"/>
          </p:cNvSpPr>
          <p:nvPr>
            <p:ph type="title"/>
          </p:nvPr>
        </p:nvSpPr>
        <p:spPr/>
        <p:txBody>
          <a:bodyPr/>
          <a:lstStyle/>
          <a:p>
            <a:pPr algn="ctr"/>
            <a:r>
              <a:rPr lang="it-IT" b="1" dirty="0"/>
              <a:t>Gli arresti successivi della Cassazione (</a:t>
            </a:r>
            <a:r>
              <a:rPr lang="it-IT" b="1" dirty="0" err="1"/>
              <a:t>sent</a:t>
            </a:r>
            <a:r>
              <a:rPr lang="it-IT" b="1" dirty="0"/>
              <a:t>. 19014/2017)</a:t>
            </a:r>
          </a:p>
        </p:txBody>
      </p:sp>
      <p:sp>
        <p:nvSpPr>
          <p:cNvPr id="3" name="Segnaposto contenuto 2">
            <a:extLst>
              <a:ext uri="{FF2B5EF4-FFF2-40B4-BE49-F238E27FC236}">
                <a16:creationId xmlns:a16="http://schemas.microsoft.com/office/drawing/2014/main" id="{3B36BFFC-2C00-4629-A114-03DEF13E39AA}"/>
              </a:ext>
            </a:extLst>
          </p:cNvPr>
          <p:cNvSpPr>
            <a:spLocks noGrp="1"/>
          </p:cNvSpPr>
          <p:nvPr>
            <p:ph idx="1"/>
          </p:nvPr>
        </p:nvSpPr>
        <p:spPr/>
        <p:txBody>
          <a:bodyPr>
            <a:normAutofit fontScale="85000" lnSpcReduction="20000"/>
          </a:bodyPr>
          <a:lstStyle/>
          <a:p>
            <a:r>
              <a:rPr lang="it-IT" dirty="0"/>
              <a:t>L'istituto del concordato c.d. di gruppo resta avvinto al fenomeno societario corrispondente, quale appunto il gruppo di società, oggetto di riconoscimento solo indiretto, senza formule definitorie, da parte dell'art. 2497 e seguenti c.c., ove si rinviene la disciplina della responsabilità da direzione e coordinamento, sicché, all'atto della crisi d'impresa, il riferimento al «gruppo» è legittimo in quanto correlato all'istituto desumibile dalla suddetta disciplina, per modo da potersi propriamente discorrere di «gruppo» in quelle (sole) dinamiche in cui una società (la capogruppo) esercita la propria attività d'impresa dirigendo e coordinando le altre; ne consegue che il concordato di gruppo non può ammettersi nel caso di crisi gestita da parte di singole società mediante forme di aggregazione diverse dal gruppo societario propriamente inteso, limitate a meri conferimenti di beni e all'accollo di debiti tra le dette società, essendo elemento imprescindibile quello dell'autonomia delle masse attive e passive e la conseguente votazione separata sulle proposte da parte dei creditori di ciascuna società o impresa.</a:t>
            </a:r>
          </a:p>
          <a:p>
            <a:r>
              <a:rPr lang="it-IT" u="sng" dirty="0"/>
              <a:t>Si trattava di due società distinte</a:t>
            </a:r>
          </a:p>
        </p:txBody>
      </p:sp>
    </p:spTree>
    <p:extLst>
      <p:ext uri="{BB962C8B-B14F-4D97-AF65-F5344CB8AC3E}">
        <p14:creationId xmlns:p14="http://schemas.microsoft.com/office/powerpoint/2010/main" val="1778760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F0E19A-064B-4667-86B9-2E25E2EE2237}"/>
              </a:ext>
            </a:extLst>
          </p:cNvPr>
          <p:cNvSpPr>
            <a:spLocks noGrp="1"/>
          </p:cNvSpPr>
          <p:nvPr>
            <p:ph type="title"/>
          </p:nvPr>
        </p:nvSpPr>
        <p:spPr/>
        <p:txBody>
          <a:bodyPr/>
          <a:lstStyle/>
          <a:p>
            <a:pPr algn="ctr"/>
            <a:r>
              <a:rPr lang="it-IT" b="1" dirty="0"/>
              <a:t>Gli arresti successivi della Cassazione (</a:t>
            </a:r>
            <a:r>
              <a:rPr lang="it-IT" b="1" dirty="0" err="1"/>
              <a:t>sent</a:t>
            </a:r>
            <a:r>
              <a:rPr lang="it-IT" b="1" dirty="0"/>
              <a:t>. 26005/2018)</a:t>
            </a:r>
            <a:endParaRPr lang="it-IT" dirty="0"/>
          </a:p>
        </p:txBody>
      </p:sp>
      <p:sp>
        <p:nvSpPr>
          <p:cNvPr id="3" name="Segnaposto contenuto 2">
            <a:extLst>
              <a:ext uri="{FF2B5EF4-FFF2-40B4-BE49-F238E27FC236}">
                <a16:creationId xmlns:a16="http://schemas.microsoft.com/office/drawing/2014/main" id="{B97768A8-6B93-4189-BFE3-613A9A438483}"/>
              </a:ext>
            </a:extLst>
          </p:cNvPr>
          <p:cNvSpPr>
            <a:spLocks noGrp="1"/>
          </p:cNvSpPr>
          <p:nvPr>
            <p:ph idx="1"/>
          </p:nvPr>
        </p:nvSpPr>
        <p:spPr/>
        <p:txBody>
          <a:bodyPr>
            <a:normAutofit fontScale="92500" lnSpcReduction="20000"/>
          </a:bodyPr>
          <a:lstStyle/>
          <a:p>
            <a:r>
              <a:rPr lang="it-IT" dirty="0"/>
              <a:t>Il concordato con cessione solo parziale dei beni realizza una violazione dell'art. 2740 c.c., in quanto l'effetto </a:t>
            </a:r>
            <a:r>
              <a:rPr lang="it-IT" dirty="0" err="1"/>
              <a:t>esdebitatorio</a:t>
            </a:r>
            <a:r>
              <a:rPr lang="it-IT" dirty="0"/>
              <a:t> presuppone la messa a disposizione dei creditori di tutte le attività del debitore, fatta salva il caso in cui, ai sensi dell'art. 186 bis, la cessione parziale dei beni sia espressamente prevista per realizzare la prosecuzione dell'attività imprenditoriale</a:t>
            </a:r>
          </a:p>
          <a:p>
            <a:r>
              <a:rPr lang="it-IT" dirty="0"/>
              <a:t>È inammissibile la proposta unitaria di concordato preventivo da parte di società fra loro collegate da vincolo di direzione e controllo del gruppo che preveda l'attribuzione ai creditori di ciascuna società solo di parte del proprio patrimonio, in quanto la suddetta procedura può essere proposta unicamente da ciascuna società appartenente al gruppo davanti al tribunale territorialmente competente, senza possibilità che siano confuse le masse attive e </a:t>
            </a:r>
            <a:r>
              <a:rPr lang="it-IT" dirty="0" err="1"/>
              <a:t>passiveesia</a:t>
            </a:r>
            <a:r>
              <a:rPr lang="it-IT" dirty="0"/>
              <a:t>, </a:t>
            </a:r>
            <a:r>
              <a:rPr lang="it-IT" dirty="0" err="1"/>
              <a:t>quindi,approvatoconlemaggioranzecalcolate</a:t>
            </a:r>
            <a:r>
              <a:rPr lang="it-IT" dirty="0"/>
              <a:t> </a:t>
            </a:r>
            <a:r>
              <a:rPr lang="it-IT" dirty="0" err="1"/>
              <a:t>sullabasedei</a:t>
            </a:r>
            <a:r>
              <a:rPr lang="it-IT" dirty="0"/>
              <a:t> debiti </a:t>
            </a:r>
            <a:r>
              <a:rPr lang="it-IT" dirty="0" err="1"/>
              <a:t>diogni</a:t>
            </a:r>
            <a:r>
              <a:rPr lang="it-IT" dirty="0"/>
              <a:t> singola società.</a:t>
            </a:r>
          </a:p>
        </p:txBody>
      </p:sp>
    </p:spTree>
    <p:extLst>
      <p:ext uri="{BB962C8B-B14F-4D97-AF65-F5344CB8AC3E}">
        <p14:creationId xmlns:p14="http://schemas.microsoft.com/office/powerpoint/2010/main" val="14261177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FD7EF8-0786-4265-B96B-AD8C4387C458}"/>
              </a:ext>
            </a:extLst>
          </p:cNvPr>
          <p:cNvSpPr>
            <a:spLocks noGrp="1"/>
          </p:cNvSpPr>
          <p:nvPr>
            <p:ph type="title"/>
          </p:nvPr>
        </p:nvSpPr>
        <p:spPr/>
        <p:txBody>
          <a:bodyPr/>
          <a:lstStyle/>
          <a:p>
            <a:pPr algn="ctr"/>
            <a:r>
              <a:rPr lang="it-IT" b="1" dirty="0"/>
              <a:t>Gli arresti successivi della Cassazione (</a:t>
            </a:r>
            <a:r>
              <a:rPr lang="it-IT" b="1" dirty="0" err="1"/>
              <a:t>sent</a:t>
            </a:r>
            <a:r>
              <a:rPr lang="it-IT" b="1" dirty="0"/>
              <a:t>. 18761/2018)</a:t>
            </a:r>
            <a:endParaRPr lang="it-IT" dirty="0"/>
          </a:p>
        </p:txBody>
      </p:sp>
      <p:sp>
        <p:nvSpPr>
          <p:cNvPr id="3" name="Segnaposto contenuto 2">
            <a:extLst>
              <a:ext uri="{FF2B5EF4-FFF2-40B4-BE49-F238E27FC236}">
                <a16:creationId xmlns:a16="http://schemas.microsoft.com/office/drawing/2014/main" id="{0DCDDC2B-40E2-42B0-96F9-853B7B16768E}"/>
              </a:ext>
            </a:extLst>
          </p:cNvPr>
          <p:cNvSpPr>
            <a:spLocks noGrp="1"/>
          </p:cNvSpPr>
          <p:nvPr>
            <p:ph idx="1"/>
          </p:nvPr>
        </p:nvSpPr>
        <p:spPr/>
        <p:txBody>
          <a:bodyPr>
            <a:normAutofit fontScale="92500" lnSpcReduction="10000"/>
          </a:bodyPr>
          <a:lstStyle/>
          <a:p>
            <a:r>
              <a:rPr lang="it-IT" dirty="0"/>
              <a:t>Il primo motivo di ricorso, con cui si ripropone la tesi </a:t>
            </a:r>
            <a:r>
              <a:rPr lang="it-IT" dirty="0" err="1"/>
              <a:t>dell'ammissibilita'</a:t>
            </a:r>
            <a:r>
              <a:rPr lang="it-IT" dirty="0"/>
              <a:t> del concordato di gruppo, </a:t>
            </a:r>
            <a:r>
              <a:rPr lang="it-IT" dirty="0" err="1"/>
              <a:t>e'</a:t>
            </a:r>
            <a:r>
              <a:rPr lang="it-IT" dirty="0"/>
              <a:t> infondato, dovendosi ribadire il principio, </a:t>
            </a:r>
            <a:r>
              <a:rPr lang="it-IT" dirty="0" err="1"/>
              <a:t>gia'</a:t>
            </a:r>
            <a:r>
              <a:rPr lang="it-IT" dirty="0"/>
              <a:t> affermato da questa Corte, secondo cui tale forma di concordato non </a:t>
            </a:r>
            <a:r>
              <a:rPr lang="it-IT" dirty="0" err="1"/>
              <a:t>e'</a:t>
            </a:r>
            <a:r>
              <a:rPr lang="it-IT" dirty="0"/>
              <a:t> proponibile, innanzi al medesimo tribunale, in assenza di una disciplina positiva che si occupi di regolarne la competenza, le forme del ricorso, la nomina degli organi, </a:t>
            </a:r>
            <a:r>
              <a:rPr lang="it-IT" dirty="0" err="1"/>
              <a:t>nonche</a:t>
            </a:r>
            <a:r>
              <a:rPr lang="it-IT" dirty="0"/>
              <a:t>' la formazione delle classi e delle masse, </a:t>
            </a:r>
            <a:r>
              <a:rPr lang="it-IT" dirty="0" err="1"/>
              <a:t>sicche</a:t>
            </a:r>
            <a:r>
              <a:rPr lang="it-IT" dirty="0"/>
              <a:t>', in base alla disciplina vigente, il concordato preventivo </a:t>
            </a:r>
            <a:r>
              <a:rPr lang="it-IT" dirty="0" err="1"/>
              <a:t>puo'</a:t>
            </a:r>
            <a:r>
              <a:rPr lang="it-IT" dirty="0"/>
              <a:t> essere proposto unicamente da ciascuna delle </a:t>
            </a:r>
            <a:r>
              <a:rPr lang="it-IT" dirty="0" err="1"/>
              <a:t>societa'</a:t>
            </a:r>
            <a:r>
              <a:rPr lang="it-IT" dirty="0"/>
              <a:t> appartenenti al gruppo davanti al tribunale territorialmente competente per ogni singola procedura, senza </a:t>
            </a:r>
            <a:r>
              <a:rPr lang="it-IT" dirty="0" err="1"/>
              <a:t>possibilita'</a:t>
            </a:r>
            <a:r>
              <a:rPr lang="it-IT" dirty="0"/>
              <a:t> di confusione delle masse attive e passive, per essere, quindi, approvato da maggioranze calcolate con riferimento alle posizioni debitorie di ogni singola impresa</a:t>
            </a:r>
          </a:p>
        </p:txBody>
      </p:sp>
    </p:spTree>
    <p:extLst>
      <p:ext uri="{BB962C8B-B14F-4D97-AF65-F5344CB8AC3E}">
        <p14:creationId xmlns:p14="http://schemas.microsoft.com/office/powerpoint/2010/main" val="4114811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93D6AC-8A18-4DF8-9CCD-89EC92858115}"/>
              </a:ext>
            </a:extLst>
          </p:cNvPr>
          <p:cNvSpPr>
            <a:spLocks noGrp="1"/>
          </p:cNvSpPr>
          <p:nvPr>
            <p:ph type="title"/>
          </p:nvPr>
        </p:nvSpPr>
        <p:spPr/>
        <p:txBody>
          <a:bodyPr/>
          <a:lstStyle/>
          <a:p>
            <a:pPr algn="ctr"/>
            <a:r>
              <a:rPr lang="it-IT" b="1" dirty="0"/>
              <a:t>Gli arresti successivi della Cassazione (</a:t>
            </a:r>
            <a:r>
              <a:rPr lang="it-IT" b="1" dirty="0" err="1"/>
              <a:t>sent</a:t>
            </a:r>
            <a:r>
              <a:rPr lang="it-IT" b="1" dirty="0"/>
              <a:t>. 30445/2019)</a:t>
            </a:r>
            <a:endParaRPr lang="it-IT" dirty="0"/>
          </a:p>
        </p:txBody>
      </p:sp>
      <p:sp>
        <p:nvSpPr>
          <p:cNvPr id="3" name="Segnaposto contenuto 2">
            <a:extLst>
              <a:ext uri="{FF2B5EF4-FFF2-40B4-BE49-F238E27FC236}">
                <a16:creationId xmlns:a16="http://schemas.microsoft.com/office/drawing/2014/main" id="{0A98EE4A-B509-42E7-8D97-6E4AE210487C}"/>
              </a:ext>
            </a:extLst>
          </p:cNvPr>
          <p:cNvSpPr>
            <a:spLocks noGrp="1"/>
          </p:cNvSpPr>
          <p:nvPr>
            <p:ph idx="1"/>
          </p:nvPr>
        </p:nvSpPr>
        <p:spPr/>
        <p:txBody>
          <a:bodyPr>
            <a:normAutofit fontScale="55000" lnSpcReduction="20000"/>
          </a:bodyPr>
          <a:lstStyle/>
          <a:p>
            <a:pPr algn="just"/>
            <a:r>
              <a:rPr lang="it-IT" b="0" i="0" dirty="0">
                <a:solidFill>
                  <a:srgbClr val="000000"/>
                </a:solidFill>
                <a:effectLst/>
                <a:latin typeface="Oxygen-Regular"/>
              </a:rPr>
              <a:t>La Suprema Corte ha anzitutto richiamato il principio, più volte affermato, secondo cui «il concordato cd. di gruppo non è proponibile, innanzi al medesimo tribunale, in assenza di una disciplina positiva che si occupi di regolarne la competenza, le forme del ricorso, la nomina degli organi, </a:t>
            </a:r>
            <a:r>
              <a:rPr lang="it-IT" b="0" i="0" dirty="0" err="1">
                <a:solidFill>
                  <a:srgbClr val="000000"/>
                </a:solidFill>
                <a:effectLst/>
                <a:latin typeface="Oxygen-Regular"/>
              </a:rPr>
              <a:t>nonchè</a:t>
            </a:r>
            <a:r>
              <a:rPr lang="it-IT" b="0" i="0" dirty="0">
                <a:solidFill>
                  <a:srgbClr val="000000"/>
                </a:solidFill>
                <a:effectLst/>
                <a:latin typeface="Oxygen-Regular"/>
              </a:rPr>
              <a:t> la formazione delle classi e delle masse, </a:t>
            </a:r>
            <a:r>
              <a:rPr lang="it-IT" b="0" i="0" dirty="0" err="1">
                <a:solidFill>
                  <a:srgbClr val="000000"/>
                </a:solidFill>
                <a:effectLst/>
                <a:latin typeface="Oxygen-Regular"/>
              </a:rPr>
              <a:t>sicchè</a:t>
            </a:r>
            <a:r>
              <a:rPr lang="it-IT" b="0" i="0" dirty="0">
                <a:solidFill>
                  <a:srgbClr val="000000"/>
                </a:solidFill>
                <a:effectLst/>
                <a:latin typeface="Oxygen-Regular"/>
              </a:rPr>
              <a:t>, in base alla disciplina vigente, il concordato preventivo può essere proposto unicamente da ciascuna delle società appartenenti al gruppo davanti al tribunale territorialmente competente per ogni singola procedura, senza possibilità di confusione delle masse attive e passive, per essere, quindi, approvato da maggioranze calcolate con riferimento alle posizioni debitorie di ogni singola impresa».</a:t>
            </a:r>
          </a:p>
          <a:p>
            <a:pPr algn="just"/>
            <a:r>
              <a:rPr lang="it-IT" b="0" i="0" dirty="0">
                <a:solidFill>
                  <a:srgbClr val="000000"/>
                </a:solidFill>
                <a:effectLst/>
                <a:latin typeface="Oxygen-Regular"/>
              </a:rPr>
              <a:t>La Cassazione ha poi ribadito che il concordato di gruppo presuppone la direzione e coordinamento </a:t>
            </a:r>
            <a:r>
              <a:rPr lang="it-IT" b="0" i="1" dirty="0">
                <a:solidFill>
                  <a:srgbClr val="000000"/>
                </a:solidFill>
                <a:effectLst/>
                <a:latin typeface="Oxygen-Regular"/>
              </a:rPr>
              <a:t>ex</a:t>
            </a:r>
            <a:r>
              <a:rPr lang="it-IT" b="0" i="0" dirty="0">
                <a:solidFill>
                  <a:srgbClr val="000000"/>
                </a:solidFill>
                <a:effectLst/>
                <a:latin typeface="Oxygen-Regular"/>
              </a:rPr>
              <a:t> art. 2497 ss. c.c.: esso può ammettersi solo nei casi in cui una delle società proponenti eserciti attività di direzione e coordinamento sulle altre, e non qualora le società proponenti siano avvinte da forme di aggregazione diverse dal gruppo societario propriamente inteso, «essendo elemento imprescindibile quello dell’autonomia delle masse attive e passive e la conseguente votazione separata sulle proposte da parte dei creditori di ciascuna società o impresa».</a:t>
            </a:r>
          </a:p>
          <a:p>
            <a:pPr algn="just"/>
            <a:r>
              <a:rPr lang="it-IT" b="0" i="0" dirty="0">
                <a:solidFill>
                  <a:srgbClr val="000000"/>
                </a:solidFill>
                <a:effectLst/>
                <a:latin typeface="Oxygen-Regular"/>
              </a:rPr>
              <a:t>Solo con il Codice della crisi d’impresa e dell’insolvenza (di cui al </a:t>
            </a:r>
            <a:r>
              <a:rPr lang="it-IT" b="0" i="0" dirty="0" err="1">
                <a:solidFill>
                  <a:srgbClr val="000000"/>
                </a:solidFill>
                <a:effectLst/>
                <a:latin typeface="Oxygen-Regular"/>
              </a:rPr>
              <a:t>D.Lgs.</a:t>
            </a:r>
            <a:r>
              <a:rPr lang="it-IT" b="0" i="0" dirty="0">
                <a:solidFill>
                  <a:srgbClr val="000000"/>
                </a:solidFill>
                <a:effectLst/>
                <a:latin typeface="Oxygen-Regular"/>
              </a:rPr>
              <a:t> n. 14 del 2019), in via innovativa a far data dalla sua piena efficacia, è stato previsto un complesso di regole (artt. 284-292, </a:t>
            </a:r>
            <a:r>
              <a:rPr lang="it-IT" b="0" i="1" dirty="0">
                <a:solidFill>
                  <a:srgbClr val="000000"/>
                </a:solidFill>
                <a:effectLst/>
                <a:latin typeface="Oxygen-Regular"/>
              </a:rPr>
              <a:t>sub</a:t>
            </a:r>
            <a:r>
              <a:rPr lang="it-IT" b="0" i="0" dirty="0">
                <a:solidFill>
                  <a:srgbClr val="000000"/>
                </a:solidFill>
                <a:effectLst/>
                <a:latin typeface="Oxygen-Regular"/>
              </a:rPr>
              <a:t> titolo VI, dedicato alle Disposizioni relative ai gruppi di imprese), che regolano, tra le altre cose, la presentazione di un ricorso unitario per l’ammissione alla procedura concordataria delle società appartenenti ad un medesimo gruppo, il contenuto del piano o dei piani di gruppo ed infine il procedimento del concordato di gruppo.</a:t>
            </a:r>
          </a:p>
          <a:p>
            <a:pPr algn="just"/>
            <a:r>
              <a:rPr lang="it-IT" b="0" i="0" dirty="0">
                <a:solidFill>
                  <a:srgbClr val="000000"/>
                </a:solidFill>
                <a:effectLst/>
                <a:latin typeface="Oxygen-Regular"/>
              </a:rPr>
              <a:t>«Una tale complessità di regolazione», ha osservato la Suprema Corte, «non poteva certo essere ricavata in via di principio dalla legislazione esistente», il che conferma che l’intervento legislativo per disciplinare il concordato di gruppo era indispensabile, stante l’«impossibilità di trovare un’unica e soddisfacente ricostruzione dello stesso procedimento e degli effetti dei suoi atti»</a:t>
            </a:r>
          </a:p>
          <a:p>
            <a:endParaRPr lang="it-IT" dirty="0"/>
          </a:p>
        </p:txBody>
      </p:sp>
    </p:spTree>
    <p:extLst>
      <p:ext uri="{BB962C8B-B14F-4D97-AF65-F5344CB8AC3E}">
        <p14:creationId xmlns:p14="http://schemas.microsoft.com/office/powerpoint/2010/main" val="2799892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F985EA-1142-40DF-A450-33675D693434}"/>
              </a:ext>
            </a:extLst>
          </p:cNvPr>
          <p:cNvSpPr>
            <a:spLocks noGrp="1"/>
          </p:cNvSpPr>
          <p:nvPr>
            <p:ph type="title"/>
          </p:nvPr>
        </p:nvSpPr>
        <p:spPr/>
        <p:txBody>
          <a:bodyPr/>
          <a:lstStyle/>
          <a:p>
            <a:pPr algn="ctr"/>
            <a:r>
              <a:rPr lang="it-IT" b="1" dirty="0"/>
              <a:t>I postulati tradizionali</a:t>
            </a:r>
          </a:p>
        </p:txBody>
      </p:sp>
      <p:sp>
        <p:nvSpPr>
          <p:cNvPr id="3" name="Segnaposto contenuto 2">
            <a:extLst>
              <a:ext uri="{FF2B5EF4-FFF2-40B4-BE49-F238E27FC236}">
                <a16:creationId xmlns:a16="http://schemas.microsoft.com/office/drawing/2014/main" id="{EC1E6DE3-F051-4044-86DB-E450FB238A83}"/>
              </a:ext>
            </a:extLst>
          </p:cNvPr>
          <p:cNvSpPr>
            <a:spLocks noGrp="1"/>
          </p:cNvSpPr>
          <p:nvPr>
            <p:ph idx="1"/>
          </p:nvPr>
        </p:nvSpPr>
        <p:spPr/>
        <p:txBody>
          <a:bodyPr/>
          <a:lstStyle/>
          <a:p>
            <a:r>
              <a:rPr lang="it-IT" dirty="0"/>
              <a:t>Il Gruppo esiste soltanto a livello economico/aziendale</a:t>
            </a:r>
          </a:p>
          <a:p>
            <a:r>
              <a:rPr lang="it-IT" dirty="0"/>
              <a:t>Non esiste il Gruppo a rilevanza giuridica</a:t>
            </a:r>
          </a:p>
          <a:p>
            <a:r>
              <a:rPr lang="it-IT" dirty="0"/>
              <a:t>Espressione utilizzata (spesso in modo tralatizio) sino a pochissimi anni fa, ma frutto di una approssimazione</a:t>
            </a:r>
          </a:p>
        </p:txBody>
      </p:sp>
    </p:spTree>
    <p:extLst>
      <p:ext uri="{BB962C8B-B14F-4D97-AF65-F5344CB8AC3E}">
        <p14:creationId xmlns:p14="http://schemas.microsoft.com/office/powerpoint/2010/main" val="14638996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97A402-B51D-4597-ADAB-4A48CA474DCC}"/>
              </a:ext>
            </a:extLst>
          </p:cNvPr>
          <p:cNvSpPr>
            <a:spLocks noGrp="1"/>
          </p:cNvSpPr>
          <p:nvPr>
            <p:ph type="title"/>
          </p:nvPr>
        </p:nvSpPr>
        <p:spPr/>
        <p:txBody>
          <a:bodyPr/>
          <a:lstStyle/>
          <a:p>
            <a:r>
              <a:rPr lang="it-IT" b="1" dirty="0"/>
              <a:t>Il CP di Gruppo a legislazione invariata (ciò che si può …ragionevolmente prevedere)</a:t>
            </a:r>
          </a:p>
        </p:txBody>
      </p:sp>
      <p:sp>
        <p:nvSpPr>
          <p:cNvPr id="3" name="Segnaposto contenuto 2">
            <a:extLst>
              <a:ext uri="{FF2B5EF4-FFF2-40B4-BE49-F238E27FC236}">
                <a16:creationId xmlns:a16="http://schemas.microsoft.com/office/drawing/2014/main" id="{20554F2B-F657-410B-A984-32A7EE53EE5B}"/>
              </a:ext>
            </a:extLst>
          </p:cNvPr>
          <p:cNvSpPr>
            <a:spLocks noGrp="1"/>
          </p:cNvSpPr>
          <p:nvPr>
            <p:ph idx="1"/>
          </p:nvPr>
        </p:nvSpPr>
        <p:spPr/>
        <p:txBody>
          <a:bodyPr>
            <a:normAutofit fontScale="55000" lnSpcReduction="20000"/>
          </a:bodyPr>
          <a:lstStyle/>
          <a:p>
            <a:r>
              <a:rPr lang="it-IT" u="sng" dirty="0"/>
              <a:t>Sulla competenza</a:t>
            </a:r>
            <a:r>
              <a:rPr lang="it-IT" dirty="0"/>
              <a:t>: è un problema tutto sommato non insuperabile. Le regole di competenza nel procedimento prefallimentare o concordatario sono quelle del c.p.c.; visto che si ritiene applicabile l’art. 38 c.p.c. (eccezione), non v’è ragione di non applicare l’art. 40 c.p.c. (connessione); né dovrebbe essere troppo complicato ragionare sulla effettività del COMI attraendolo alla capogruppo (se in crisi).</a:t>
            </a:r>
          </a:p>
          <a:p>
            <a:r>
              <a:rPr lang="it-IT" u="sng" dirty="0"/>
              <a:t>Sul soggetto</a:t>
            </a:r>
            <a:r>
              <a:rPr lang="it-IT" dirty="0"/>
              <a:t>: fino al 2005 il CP era accessibile solo dagli imprenditori ‘regolari’, adesso non c’è ostacolo per Holder o </a:t>
            </a:r>
            <a:r>
              <a:rPr lang="it-IT" dirty="0" err="1"/>
              <a:t>Supersocietà</a:t>
            </a:r>
            <a:endParaRPr lang="it-IT" dirty="0"/>
          </a:p>
          <a:p>
            <a:r>
              <a:rPr lang="it-IT" dirty="0"/>
              <a:t>Si lascia invariato il presupposto oggettivo di accesso (crisi/insolvenza) da valutare autonomamente per ciascuna impresa</a:t>
            </a:r>
          </a:p>
          <a:p>
            <a:r>
              <a:rPr lang="it-IT" dirty="0"/>
              <a:t>L’art. 160 </a:t>
            </a:r>
            <a:r>
              <a:rPr lang="it-IT" dirty="0" err="1"/>
              <a:t>l.fall</a:t>
            </a:r>
            <a:r>
              <a:rPr lang="it-IT" dirty="0"/>
              <a:t>. consente operazioni straordinarie di riorganizzazione durante e soprattutto dopo omologa; ciò consente di gestire in modo unitario le procedure omologate</a:t>
            </a:r>
          </a:p>
          <a:p>
            <a:r>
              <a:rPr lang="it-IT" dirty="0"/>
              <a:t>Occorre prevedere meccanismi di raccordo e di riflessi in caso di andamento anomalo di qualche procedura (artt. 162, 173, 179, 180, 186 </a:t>
            </a:r>
            <a:r>
              <a:rPr lang="it-IT" dirty="0" err="1"/>
              <a:t>l.fall</a:t>
            </a:r>
            <a:r>
              <a:rPr lang="it-IT" dirty="0"/>
              <a:t>.); applicabilità della teoria dei negozi collegati ?</a:t>
            </a:r>
          </a:p>
          <a:p>
            <a:r>
              <a:rPr lang="it-IT" dirty="0"/>
              <a:t>Per giustificare i trasferimenti di ricchezza infragruppo bisogna scomodare i ‘vantaggi compensativi’ (art. 2497 c.c.) declinati nel ‘miglior soddisfacimento dei creditori’ (MSC) quale diverso modo di incidere sull’art. 2740 c.c.</a:t>
            </a:r>
          </a:p>
          <a:p>
            <a:r>
              <a:rPr lang="it-IT" dirty="0"/>
              <a:t>Si può immaginare un piano, più proposte, più votazioni, separate ma contestuali e reciprocamente interferenti</a:t>
            </a:r>
          </a:p>
          <a:p>
            <a:r>
              <a:rPr lang="it-IT" dirty="0"/>
              <a:t>La massa passiva resta separata, mentre quella attiva (v. art. 186-bis </a:t>
            </a:r>
            <a:r>
              <a:rPr lang="it-IT" dirty="0" err="1"/>
              <a:t>l.fall</a:t>
            </a:r>
            <a:r>
              <a:rPr lang="it-IT" dirty="0"/>
              <a:t>.) lascia margini di flessibilità se garantito il MSC</a:t>
            </a:r>
          </a:p>
        </p:txBody>
      </p:sp>
    </p:spTree>
    <p:extLst>
      <p:ext uri="{BB962C8B-B14F-4D97-AF65-F5344CB8AC3E}">
        <p14:creationId xmlns:p14="http://schemas.microsoft.com/office/powerpoint/2010/main" val="2698740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BC6E6E-A566-42CD-9953-E2FB7FBB5309}"/>
              </a:ext>
            </a:extLst>
          </p:cNvPr>
          <p:cNvSpPr>
            <a:spLocks noGrp="1"/>
          </p:cNvSpPr>
          <p:nvPr>
            <p:ph type="title"/>
          </p:nvPr>
        </p:nvSpPr>
        <p:spPr/>
        <p:txBody>
          <a:bodyPr/>
          <a:lstStyle/>
          <a:p>
            <a:pPr algn="ctr"/>
            <a:r>
              <a:rPr lang="it-IT" b="1" dirty="0"/>
              <a:t>Piani attestati e accordi di ristrutturazione: i vantaggi competitivi</a:t>
            </a:r>
          </a:p>
        </p:txBody>
      </p:sp>
      <p:sp>
        <p:nvSpPr>
          <p:cNvPr id="3" name="Segnaposto contenuto 2">
            <a:extLst>
              <a:ext uri="{FF2B5EF4-FFF2-40B4-BE49-F238E27FC236}">
                <a16:creationId xmlns:a16="http://schemas.microsoft.com/office/drawing/2014/main" id="{03AF313A-DBC5-483A-A3D2-5B546F6AB021}"/>
              </a:ext>
            </a:extLst>
          </p:cNvPr>
          <p:cNvSpPr>
            <a:spLocks noGrp="1"/>
          </p:cNvSpPr>
          <p:nvPr>
            <p:ph idx="1"/>
          </p:nvPr>
        </p:nvSpPr>
        <p:spPr/>
        <p:txBody>
          <a:bodyPr>
            <a:normAutofit fontScale="92500" lnSpcReduction="10000"/>
          </a:bodyPr>
          <a:lstStyle/>
          <a:p>
            <a:r>
              <a:rPr lang="it-IT" dirty="0"/>
              <a:t>Nei piani attestati di risanamento (PAR) e negli accordi di ristrutturazione (ADR) esistono più problemi procedurali che sostanziali. In ambedue, infatti, non operano, le regole sull’art. 2741 c.c. (par condicio) e la regola sul 2740 c.c. è derogabile individualmente, cosicché gli spazi di manovra sono decisamente più ampi</a:t>
            </a:r>
          </a:p>
          <a:p>
            <a:r>
              <a:rPr lang="it-IT" dirty="0"/>
              <a:t>Il trasferimento di ricchezza da una società all’altra è possibile perché là dove si sottrae si presuppone l’accordo dei creditori.</a:t>
            </a:r>
          </a:p>
          <a:p>
            <a:r>
              <a:rPr lang="it-IT" dirty="0"/>
              <a:t>Il problema è quello che sorge se vi è stato insuccesso del PAR o ADR perché gli atti esecutivi sono protetti ex art. 67 </a:t>
            </a:r>
            <a:r>
              <a:rPr lang="it-IT" dirty="0" err="1"/>
              <a:t>l.fall</a:t>
            </a:r>
            <a:r>
              <a:rPr lang="it-IT" dirty="0"/>
              <a:t>.</a:t>
            </a:r>
          </a:p>
          <a:p>
            <a:r>
              <a:rPr lang="it-IT" dirty="0"/>
              <a:t>In caso di ADR o PAR ‘unitari’ le attestazioni debbono riguardare ogni singola società</a:t>
            </a:r>
          </a:p>
        </p:txBody>
      </p:sp>
    </p:spTree>
    <p:extLst>
      <p:ext uri="{BB962C8B-B14F-4D97-AF65-F5344CB8AC3E}">
        <p14:creationId xmlns:p14="http://schemas.microsoft.com/office/powerpoint/2010/main" val="9189240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325382-7266-456F-99F9-246A0065329B}"/>
              </a:ext>
            </a:extLst>
          </p:cNvPr>
          <p:cNvSpPr>
            <a:spLocks noGrp="1"/>
          </p:cNvSpPr>
          <p:nvPr>
            <p:ph type="title"/>
          </p:nvPr>
        </p:nvSpPr>
        <p:spPr/>
        <p:txBody>
          <a:bodyPr/>
          <a:lstStyle/>
          <a:p>
            <a:pPr algn="ctr"/>
            <a:r>
              <a:rPr lang="it-IT" b="1" dirty="0"/>
              <a:t>Legge delega 155/2017 (art.3); principi generali</a:t>
            </a:r>
          </a:p>
        </p:txBody>
      </p:sp>
      <p:sp>
        <p:nvSpPr>
          <p:cNvPr id="3" name="Segnaposto contenuto 2">
            <a:extLst>
              <a:ext uri="{FF2B5EF4-FFF2-40B4-BE49-F238E27FC236}">
                <a16:creationId xmlns:a16="http://schemas.microsoft.com/office/drawing/2014/main" id="{3E602E1A-8457-4D77-ACF6-B685D644E20C}"/>
              </a:ext>
            </a:extLst>
          </p:cNvPr>
          <p:cNvSpPr>
            <a:spLocks noGrp="1"/>
          </p:cNvSpPr>
          <p:nvPr>
            <p:ph idx="1"/>
          </p:nvPr>
        </p:nvSpPr>
        <p:spPr/>
        <p:txBody>
          <a:bodyPr>
            <a:normAutofit fontScale="85000" lnSpcReduction="20000"/>
          </a:bodyPr>
          <a:lstStyle/>
          <a:p>
            <a:r>
              <a:rPr lang="it-IT" dirty="0"/>
              <a:t>«(a) </a:t>
            </a:r>
            <a:r>
              <a:rPr lang="it-IT" sz="1800" b="0" i="1" u="none" strike="noStrike" baseline="0" dirty="0">
                <a:solidFill>
                  <a:srgbClr val="000000"/>
                </a:solidFill>
                <a:latin typeface="Verdana" panose="020B0604030504040204" pitchFamily="34" charset="0"/>
              </a:rPr>
              <a:t>prevedere una definizione di gruppo di imprese modellata sulla nozione di direzione e coordinamento di cui agli articoli 2497 e seguenti </a:t>
            </a:r>
            <a:r>
              <a:rPr lang="it-IT" sz="1800" b="0" i="1" u="none" strike="noStrike" baseline="0" dirty="0" err="1">
                <a:solidFill>
                  <a:srgbClr val="000000"/>
                </a:solidFill>
                <a:latin typeface="Verdana" panose="020B0604030504040204" pitchFamily="34" charset="0"/>
              </a:rPr>
              <a:t>nonche</a:t>
            </a:r>
            <a:r>
              <a:rPr lang="it-IT" sz="1800" b="0" i="1" u="none" strike="noStrike" baseline="0" dirty="0">
                <a:solidFill>
                  <a:srgbClr val="000000"/>
                </a:solidFill>
                <a:latin typeface="Verdana" panose="020B0604030504040204" pitchFamily="34" charset="0"/>
              </a:rPr>
              <a:t>' di cui all'articolo 2545-septies del codice civile, corredata della presunzione semplice di assoggettamento a direzione e coordinamento in presenza di un rapporto di controllo ai sensi dell'articolo 2359 del codice civile; </a:t>
            </a:r>
            <a:endParaRPr lang="it-IT" sz="1800" b="0" i="0" u="none" strike="noStrike" baseline="0" dirty="0">
              <a:solidFill>
                <a:srgbClr val="000000"/>
              </a:solidFill>
              <a:latin typeface="Verdana" panose="020B0604030504040204" pitchFamily="34" charset="0"/>
            </a:endParaRPr>
          </a:p>
          <a:p>
            <a:r>
              <a:rPr lang="it-IT" sz="1800" b="0" i="1" u="none" strike="noStrike" baseline="0" dirty="0">
                <a:solidFill>
                  <a:srgbClr val="000000"/>
                </a:solidFill>
                <a:latin typeface="Verdana" panose="020B0604030504040204" pitchFamily="34" charset="0"/>
              </a:rPr>
              <a:t>b) prescrivere specifici obblighi dichiarativi </a:t>
            </a:r>
            <a:r>
              <a:rPr lang="it-IT" sz="1800" b="0" i="1" u="none" strike="noStrike" baseline="0" dirty="0" err="1">
                <a:solidFill>
                  <a:srgbClr val="000000"/>
                </a:solidFill>
                <a:latin typeface="Verdana" panose="020B0604030504040204" pitchFamily="34" charset="0"/>
              </a:rPr>
              <a:t>nonche</a:t>
            </a:r>
            <a:r>
              <a:rPr lang="it-IT" sz="1800" b="0" i="1" u="none" strike="noStrike" baseline="0" dirty="0">
                <a:solidFill>
                  <a:srgbClr val="000000"/>
                </a:solidFill>
                <a:latin typeface="Verdana" panose="020B0604030504040204" pitchFamily="34" charset="0"/>
              </a:rPr>
              <a:t>' il deposito del bilancio consolidato di gruppo, ove redatto, a carico delle imprese appartenenti a un gruppo, a scopo di informazione sui legami di gruppo esistenti, in vista del loro assoggettamento a procedure concorsuali; </a:t>
            </a:r>
            <a:endParaRPr lang="it-IT" sz="1800" b="0" i="0" u="none" strike="noStrike" baseline="0" dirty="0">
              <a:solidFill>
                <a:srgbClr val="000000"/>
              </a:solidFill>
              <a:latin typeface="Verdana" panose="020B0604030504040204" pitchFamily="34" charset="0"/>
            </a:endParaRPr>
          </a:p>
          <a:p>
            <a:r>
              <a:rPr lang="it-IT" sz="1800" b="0" i="1" u="none" strike="noStrike" baseline="0" dirty="0">
                <a:solidFill>
                  <a:srgbClr val="000000"/>
                </a:solidFill>
                <a:latin typeface="Verdana" panose="020B0604030504040204" pitchFamily="34" charset="0"/>
              </a:rPr>
              <a:t>c) attribuire all'organo di gestione della procedura il potere di richiedere alla Commissione nazionale per le </a:t>
            </a:r>
            <a:r>
              <a:rPr lang="it-IT" sz="1800" b="0" i="1" u="none" strike="noStrike" baseline="0" dirty="0" err="1">
                <a:solidFill>
                  <a:srgbClr val="000000"/>
                </a:solidFill>
                <a:latin typeface="Verdana" panose="020B0604030504040204" pitchFamily="34" charset="0"/>
              </a:rPr>
              <a:t>societa'</a:t>
            </a:r>
            <a:r>
              <a:rPr lang="it-IT" sz="1800" b="0" i="1" u="none" strike="noStrike" baseline="0" dirty="0">
                <a:solidFill>
                  <a:srgbClr val="000000"/>
                </a:solidFill>
                <a:latin typeface="Verdana" panose="020B0604030504040204" pitchFamily="34" charset="0"/>
              </a:rPr>
              <a:t> e la borsa (CONSOB) o a qualsiasi altra pubblica </a:t>
            </a:r>
            <a:r>
              <a:rPr lang="it-IT" sz="1800" b="0" i="1" u="none" strike="noStrike" baseline="0" dirty="0" err="1">
                <a:solidFill>
                  <a:srgbClr val="000000"/>
                </a:solidFill>
                <a:latin typeface="Verdana" panose="020B0604030504040204" pitchFamily="34" charset="0"/>
              </a:rPr>
              <a:t>autorita’</a:t>
            </a:r>
            <a:r>
              <a:rPr lang="it-IT" sz="1800" b="0" i="1" u="none" strike="noStrike" baseline="0" dirty="0">
                <a:solidFill>
                  <a:srgbClr val="000000"/>
                </a:solidFill>
                <a:latin typeface="Verdana" panose="020B0604030504040204" pitchFamily="34" charset="0"/>
              </a:rPr>
              <a:t> informazioni utili ad accertare l'esistenza di collegamenti di gruppo, </a:t>
            </a:r>
            <a:r>
              <a:rPr lang="it-IT" sz="1800" b="0" i="1" u="none" strike="noStrike" baseline="0" dirty="0" err="1">
                <a:solidFill>
                  <a:srgbClr val="000000"/>
                </a:solidFill>
                <a:latin typeface="Verdana" panose="020B0604030504040204" pitchFamily="34" charset="0"/>
              </a:rPr>
              <a:t>nonche</a:t>
            </a:r>
            <a:r>
              <a:rPr lang="it-IT" sz="1800" b="0" i="1" u="none" strike="noStrike" baseline="0" dirty="0">
                <a:solidFill>
                  <a:srgbClr val="000000"/>
                </a:solidFill>
                <a:latin typeface="Verdana" panose="020B0604030504040204" pitchFamily="34" charset="0"/>
              </a:rPr>
              <a:t>' di richiedere alle </a:t>
            </a:r>
            <a:r>
              <a:rPr lang="it-IT" sz="1800" b="0" i="1" u="none" strike="noStrike" baseline="0" dirty="0" err="1">
                <a:solidFill>
                  <a:srgbClr val="000000"/>
                </a:solidFill>
                <a:latin typeface="Verdana" panose="020B0604030504040204" pitchFamily="34" charset="0"/>
              </a:rPr>
              <a:t>societa'</a:t>
            </a:r>
            <a:r>
              <a:rPr lang="it-IT" sz="1800" b="0" i="1" u="none" strike="noStrike" baseline="0" dirty="0">
                <a:solidFill>
                  <a:srgbClr val="000000"/>
                </a:solidFill>
                <a:latin typeface="Verdana" panose="020B0604030504040204" pitchFamily="34" charset="0"/>
              </a:rPr>
              <a:t> fiduciarie le </a:t>
            </a:r>
            <a:r>
              <a:rPr lang="it-IT" sz="1800" b="0" i="1" u="none" strike="noStrike" baseline="0" dirty="0" err="1">
                <a:solidFill>
                  <a:srgbClr val="000000"/>
                </a:solidFill>
                <a:latin typeface="Verdana" panose="020B0604030504040204" pitchFamily="34" charset="0"/>
              </a:rPr>
              <a:t>generalita'</a:t>
            </a:r>
            <a:r>
              <a:rPr lang="it-IT" sz="1800" b="0" i="1" u="none" strike="noStrike" baseline="0" dirty="0">
                <a:solidFill>
                  <a:srgbClr val="000000"/>
                </a:solidFill>
                <a:latin typeface="Verdana" panose="020B0604030504040204" pitchFamily="34" charset="0"/>
              </a:rPr>
              <a:t> degli effettivi titolari di diritti sulle azioni o sulle quote a esse intestate; </a:t>
            </a:r>
            <a:endParaRPr lang="it-IT" sz="1800" b="0" i="0" u="none" strike="noStrike" baseline="0" dirty="0">
              <a:solidFill>
                <a:srgbClr val="000000"/>
              </a:solidFill>
              <a:latin typeface="Verdana" panose="020B0604030504040204" pitchFamily="34" charset="0"/>
            </a:endParaRPr>
          </a:p>
          <a:p>
            <a:r>
              <a:rPr lang="it-IT" sz="1800" b="0" i="1" u="none" strike="noStrike" baseline="0" dirty="0">
                <a:solidFill>
                  <a:srgbClr val="000000"/>
                </a:solidFill>
                <a:latin typeface="Verdana" panose="020B0604030504040204" pitchFamily="34" charset="0"/>
              </a:rPr>
              <a:t>d) prevedere per le imprese, in crisi o insolventi, del gruppo sottoposte alla giurisdizione dello Stato italiano la </a:t>
            </a:r>
            <a:r>
              <a:rPr lang="it-IT" sz="1800" b="0" i="1" u="none" strike="noStrike" baseline="0" dirty="0" err="1">
                <a:solidFill>
                  <a:srgbClr val="000000"/>
                </a:solidFill>
                <a:latin typeface="Verdana" panose="020B0604030504040204" pitchFamily="34" charset="0"/>
              </a:rPr>
              <a:t>facolta'</a:t>
            </a:r>
            <a:r>
              <a:rPr lang="it-IT" sz="1800" b="0" i="1" u="none" strike="noStrike" baseline="0" dirty="0">
                <a:solidFill>
                  <a:srgbClr val="000000"/>
                </a:solidFill>
                <a:latin typeface="Verdana" panose="020B0604030504040204" pitchFamily="34" charset="0"/>
              </a:rPr>
              <a:t> di proporre con unico ricorso domanda di omologazione di un accordo unitario di ristrutturazione dei debiti, di ammissione al concordato preventivo o di liquidazione giudiziale, ferma restando in ogni caso l'autonomia delle rispettive masse attive e passive, con predeterminazione del criterio attributivo della competenza, ai fini della gestione unitaria delle rispettive procedure concorsuali, ove le imprese abbiano la propria sede in circoscrizioni giudiziarie diverse; </a:t>
            </a:r>
            <a:endParaRPr lang="it-IT" sz="1800" b="0" i="0" u="none" strike="noStrike" baseline="0" dirty="0">
              <a:solidFill>
                <a:srgbClr val="000000"/>
              </a:solidFill>
              <a:latin typeface="Verdana" panose="020B0604030504040204" pitchFamily="34" charset="0"/>
            </a:endParaRPr>
          </a:p>
          <a:p>
            <a:r>
              <a:rPr lang="it-IT" sz="1800" b="0" i="1" u="none" strike="noStrike" baseline="0" dirty="0">
                <a:solidFill>
                  <a:srgbClr val="000000"/>
                </a:solidFill>
                <a:latin typeface="Verdana" panose="020B0604030504040204" pitchFamily="34" charset="0"/>
              </a:rPr>
              <a:t>e) stabilire obblighi reciproci di informazione e di collaborazione tra gli organi di gestione delle diverse procedure, nel caso in cui le imprese insolventi del gruppo siano soggette a separate procedure concorsuali, in Italia o all'estero»</a:t>
            </a:r>
            <a:endParaRPr lang="it-IT" dirty="0"/>
          </a:p>
        </p:txBody>
      </p:sp>
    </p:spTree>
    <p:extLst>
      <p:ext uri="{BB962C8B-B14F-4D97-AF65-F5344CB8AC3E}">
        <p14:creationId xmlns:p14="http://schemas.microsoft.com/office/powerpoint/2010/main" val="18953884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907C9D-65D9-4A00-83DE-BA9FE7014106}"/>
              </a:ext>
            </a:extLst>
          </p:cNvPr>
          <p:cNvSpPr>
            <a:spLocks noGrp="1"/>
          </p:cNvSpPr>
          <p:nvPr>
            <p:ph type="title"/>
          </p:nvPr>
        </p:nvSpPr>
        <p:spPr/>
        <p:txBody>
          <a:bodyPr/>
          <a:lstStyle/>
          <a:p>
            <a:pPr algn="ctr"/>
            <a:r>
              <a:rPr lang="it-IT" b="1" dirty="0"/>
              <a:t>Legge delega 155/2017 (art.3); CP di gruppo</a:t>
            </a:r>
            <a:endParaRPr lang="it-IT" dirty="0"/>
          </a:p>
        </p:txBody>
      </p:sp>
      <p:sp>
        <p:nvSpPr>
          <p:cNvPr id="3" name="Segnaposto contenuto 2">
            <a:extLst>
              <a:ext uri="{FF2B5EF4-FFF2-40B4-BE49-F238E27FC236}">
                <a16:creationId xmlns:a16="http://schemas.microsoft.com/office/drawing/2014/main" id="{3B35A1B8-3AEE-441B-A3EC-F069B3CD1B7F}"/>
              </a:ext>
            </a:extLst>
          </p:cNvPr>
          <p:cNvSpPr>
            <a:spLocks noGrp="1"/>
          </p:cNvSpPr>
          <p:nvPr>
            <p:ph idx="1"/>
          </p:nvPr>
        </p:nvSpPr>
        <p:spPr/>
        <p:txBody>
          <a:bodyPr>
            <a:normAutofit fontScale="92500" lnSpcReduction="10000"/>
          </a:bodyPr>
          <a:lstStyle/>
          <a:p>
            <a:pPr>
              <a:spcBef>
                <a:spcPts val="0"/>
              </a:spcBef>
            </a:pPr>
            <a:r>
              <a:rPr lang="it-IT" dirty="0"/>
              <a:t>«</a:t>
            </a:r>
            <a:r>
              <a:rPr lang="it-IT" sz="1800" b="0" i="1" u="none" strike="noStrike" baseline="0" dirty="0">
                <a:solidFill>
                  <a:srgbClr val="000000"/>
                </a:solidFill>
                <a:latin typeface="Verdana" panose="020B0604030504040204" pitchFamily="34" charset="0"/>
              </a:rPr>
              <a:t>Nell'ipotesi di gestione unitaria della procedura di concordato preventivo di gruppo devono essere previsti: </a:t>
            </a:r>
            <a:endParaRPr lang="it-IT" sz="1800" b="0" i="0" u="none" strike="noStrike" baseline="0" dirty="0">
              <a:solidFill>
                <a:srgbClr val="000000"/>
              </a:solidFill>
              <a:latin typeface="Verdana" panose="020B0604030504040204" pitchFamily="34" charset="0"/>
            </a:endParaRPr>
          </a:p>
          <a:p>
            <a:pPr>
              <a:spcBef>
                <a:spcPts val="0"/>
              </a:spcBef>
            </a:pPr>
            <a:r>
              <a:rPr lang="it-IT" sz="1800" b="0" i="1" u="none" strike="noStrike" baseline="0" dirty="0">
                <a:solidFill>
                  <a:srgbClr val="000000"/>
                </a:solidFill>
                <a:latin typeface="Verdana" panose="020B0604030504040204" pitchFamily="34" charset="0"/>
              </a:rPr>
              <a:t>a) la nomina di un unico giudice delegato e di un unico commissario giudiziale e il deposito di un unico fondo per le spese di giustizia; </a:t>
            </a:r>
            <a:endParaRPr lang="it-IT" sz="1800" b="0" i="0" u="none" strike="noStrike" baseline="0" dirty="0">
              <a:solidFill>
                <a:srgbClr val="000000"/>
              </a:solidFill>
              <a:latin typeface="Verdana" panose="020B0604030504040204" pitchFamily="34" charset="0"/>
            </a:endParaRPr>
          </a:p>
          <a:p>
            <a:pPr>
              <a:spcBef>
                <a:spcPts val="0"/>
              </a:spcBef>
            </a:pPr>
            <a:r>
              <a:rPr lang="it-IT" sz="1800" b="0" i="1" u="none" strike="noStrike" baseline="0" dirty="0">
                <a:solidFill>
                  <a:srgbClr val="000000"/>
                </a:solidFill>
                <a:latin typeface="Verdana" panose="020B0604030504040204" pitchFamily="34" charset="0"/>
              </a:rPr>
              <a:t>b) la contemporanea e separata votazione dei creditori di ciascuna impresa; </a:t>
            </a:r>
            <a:endParaRPr lang="it-IT" sz="1800" b="0" i="0" u="none" strike="noStrike" baseline="0" dirty="0">
              <a:solidFill>
                <a:srgbClr val="000000"/>
              </a:solidFill>
              <a:latin typeface="Verdana" panose="020B0604030504040204" pitchFamily="34" charset="0"/>
            </a:endParaRPr>
          </a:p>
          <a:p>
            <a:pPr>
              <a:spcBef>
                <a:spcPts val="0"/>
              </a:spcBef>
            </a:pPr>
            <a:r>
              <a:rPr lang="it-IT" sz="1800" b="0" i="1" u="none" strike="noStrike" baseline="0" dirty="0">
                <a:solidFill>
                  <a:srgbClr val="000000"/>
                </a:solidFill>
                <a:latin typeface="Verdana" panose="020B0604030504040204" pitchFamily="34" charset="0"/>
              </a:rPr>
              <a:t>c) gli effetti dell'eventuale annullamento o risoluzione della proposta unitaria omologata; </a:t>
            </a:r>
            <a:endParaRPr lang="it-IT" sz="1800" b="0" i="0" u="none" strike="noStrike" baseline="0" dirty="0">
              <a:solidFill>
                <a:srgbClr val="000000"/>
              </a:solidFill>
              <a:latin typeface="Verdana" panose="020B0604030504040204" pitchFamily="34" charset="0"/>
            </a:endParaRPr>
          </a:p>
          <a:p>
            <a:pPr>
              <a:spcBef>
                <a:spcPts val="0"/>
              </a:spcBef>
            </a:pPr>
            <a:r>
              <a:rPr lang="it-IT" sz="1800" b="0" i="1" u="none" strike="noStrike" baseline="0" dirty="0">
                <a:solidFill>
                  <a:srgbClr val="000000"/>
                </a:solidFill>
                <a:latin typeface="Verdana" panose="020B0604030504040204" pitchFamily="34" charset="0"/>
              </a:rPr>
              <a:t>d) l'esclusione dal voto delle imprese del gruppo che siano titolari di crediti nei confronti delle altre imprese assoggettate </a:t>
            </a:r>
            <a:endParaRPr lang="it-IT" sz="1800" b="0" i="0" u="none" strike="noStrike" baseline="0" dirty="0">
              <a:solidFill>
                <a:srgbClr val="000000"/>
              </a:solidFill>
              <a:latin typeface="Verdana" panose="020B0604030504040204" pitchFamily="34" charset="0"/>
            </a:endParaRPr>
          </a:p>
          <a:p>
            <a:pPr>
              <a:spcBef>
                <a:spcPts val="0"/>
              </a:spcBef>
            </a:pPr>
            <a:r>
              <a:rPr lang="it-IT" sz="1800" b="0" i="1" u="none" strike="noStrike" baseline="0" dirty="0">
                <a:solidFill>
                  <a:srgbClr val="000000"/>
                </a:solidFill>
                <a:latin typeface="Verdana" panose="020B0604030504040204" pitchFamily="34" charset="0"/>
              </a:rPr>
              <a:t>alla procedura; </a:t>
            </a:r>
            <a:endParaRPr lang="it-IT" sz="1800" b="0" i="0" u="none" strike="noStrike" baseline="0" dirty="0">
              <a:solidFill>
                <a:srgbClr val="000000"/>
              </a:solidFill>
              <a:latin typeface="Verdana" panose="020B0604030504040204" pitchFamily="34" charset="0"/>
            </a:endParaRPr>
          </a:p>
          <a:p>
            <a:pPr>
              <a:spcBef>
                <a:spcPts val="0"/>
              </a:spcBef>
            </a:pPr>
            <a:r>
              <a:rPr lang="it-IT" sz="1800" b="0" i="1" u="none" strike="noStrike" baseline="0" dirty="0">
                <a:solidFill>
                  <a:srgbClr val="000000"/>
                </a:solidFill>
                <a:latin typeface="Verdana" panose="020B0604030504040204" pitchFamily="34" charset="0"/>
              </a:rPr>
              <a:t>e) gli effetti dell'eventuale annullamento o risoluzione della proposta unitaria omologata; </a:t>
            </a:r>
            <a:endParaRPr lang="it-IT" sz="1800" b="0" i="0" u="none" strike="noStrike" baseline="0" dirty="0">
              <a:solidFill>
                <a:srgbClr val="000000"/>
              </a:solidFill>
              <a:latin typeface="Verdana" panose="020B0604030504040204" pitchFamily="34" charset="0"/>
            </a:endParaRPr>
          </a:p>
          <a:p>
            <a:pPr>
              <a:spcBef>
                <a:spcPts val="0"/>
              </a:spcBef>
            </a:pPr>
            <a:r>
              <a:rPr lang="it-IT" sz="1800" b="0" i="1" u="none" strike="noStrike" baseline="0" dirty="0">
                <a:solidFill>
                  <a:srgbClr val="000000"/>
                </a:solidFill>
                <a:latin typeface="Verdana" panose="020B0604030504040204" pitchFamily="34" charset="0"/>
              </a:rPr>
              <a:t>f) i criteri per la formulazione del piano unitario di risoluzione della crisi del gruppo, eventualmente attraverso operazioni contrattuali e riorganizzative </a:t>
            </a:r>
            <a:r>
              <a:rPr lang="it-IT" sz="1800" b="0" i="1" u="none" strike="noStrike" baseline="0" dirty="0" err="1">
                <a:solidFill>
                  <a:srgbClr val="000000"/>
                </a:solidFill>
                <a:latin typeface="Verdana" panose="020B0604030504040204" pitchFamily="34" charset="0"/>
              </a:rPr>
              <a:t>intragruppo</a:t>
            </a:r>
            <a:r>
              <a:rPr lang="it-IT" sz="1800" b="0" i="1" u="none" strike="noStrike" baseline="0" dirty="0">
                <a:solidFill>
                  <a:srgbClr val="000000"/>
                </a:solidFill>
                <a:latin typeface="Verdana" panose="020B0604030504040204" pitchFamily="34" charset="0"/>
              </a:rPr>
              <a:t> funzionali alla </a:t>
            </a:r>
            <a:r>
              <a:rPr lang="it-IT" sz="1800" b="0" i="1" u="none" strike="noStrike" baseline="0" dirty="0" err="1">
                <a:solidFill>
                  <a:srgbClr val="000000"/>
                </a:solidFill>
                <a:latin typeface="Verdana" panose="020B0604030504040204" pitchFamily="34" charset="0"/>
              </a:rPr>
              <a:t>continuita'</a:t>
            </a:r>
            <a:r>
              <a:rPr lang="it-IT" sz="1800" b="0" i="1" u="none" strike="noStrike" baseline="0" dirty="0">
                <a:solidFill>
                  <a:srgbClr val="000000"/>
                </a:solidFill>
                <a:latin typeface="Verdana" panose="020B0604030504040204" pitchFamily="34" charset="0"/>
              </a:rPr>
              <a:t> aziendale e al migliore soddisfacimento dei creditori, fatta salva la tutela in sede concorsuale per i soci e per i creditori delle singole imprese </a:t>
            </a:r>
            <a:r>
              <a:rPr lang="it-IT" sz="1800" b="0" i="1" u="none" strike="noStrike" baseline="0" dirty="0" err="1">
                <a:solidFill>
                  <a:srgbClr val="000000"/>
                </a:solidFill>
                <a:latin typeface="Verdana" panose="020B0604030504040204" pitchFamily="34" charset="0"/>
              </a:rPr>
              <a:t>nonche</a:t>
            </a:r>
            <a:r>
              <a:rPr lang="it-IT" sz="1800" b="0" i="1" u="none" strike="noStrike" baseline="0" dirty="0">
                <a:solidFill>
                  <a:srgbClr val="000000"/>
                </a:solidFill>
                <a:latin typeface="Verdana" panose="020B0604030504040204" pitchFamily="34" charset="0"/>
              </a:rPr>
              <a:t>' per ogni altro controinteressato. </a:t>
            </a:r>
            <a:r>
              <a:rPr lang="it-IT" dirty="0"/>
              <a:t>»</a:t>
            </a:r>
          </a:p>
          <a:p>
            <a:pPr>
              <a:spcBef>
                <a:spcPts val="0"/>
              </a:spcBef>
            </a:pPr>
            <a:r>
              <a:rPr lang="it-IT" sz="2800" dirty="0">
                <a:solidFill>
                  <a:srgbClr val="000000"/>
                </a:solidFill>
                <a:latin typeface="Verdana" panose="020B0604030504040204" pitchFamily="34" charset="0"/>
              </a:rPr>
              <a:t>La diversa morfologia dei gruppi giustifica un approccio normativo flessibile</a:t>
            </a:r>
            <a:endParaRPr lang="it-IT" dirty="0"/>
          </a:p>
        </p:txBody>
      </p:sp>
    </p:spTree>
    <p:extLst>
      <p:ext uri="{BB962C8B-B14F-4D97-AF65-F5344CB8AC3E}">
        <p14:creationId xmlns:p14="http://schemas.microsoft.com/office/powerpoint/2010/main" val="28395488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8E8F50-B5D0-4544-A942-DCB35C1B87E8}"/>
              </a:ext>
            </a:extLst>
          </p:cNvPr>
          <p:cNvSpPr>
            <a:spLocks noGrp="1"/>
          </p:cNvSpPr>
          <p:nvPr>
            <p:ph type="title"/>
          </p:nvPr>
        </p:nvSpPr>
        <p:spPr/>
        <p:txBody>
          <a:bodyPr/>
          <a:lstStyle/>
          <a:p>
            <a:pPr algn="ctr"/>
            <a:r>
              <a:rPr lang="it-IT" b="1" dirty="0"/>
              <a:t>Il d.lgs. 14/2019</a:t>
            </a:r>
          </a:p>
        </p:txBody>
      </p:sp>
      <p:sp>
        <p:nvSpPr>
          <p:cNvPr id="3" name="Segnaposto contenuto 2">
            <a:extLst>
              <a:ext uri="{FF2B5EF4-FFF2-40B4-BE49-F238E27FC236}">
                <a16:creationId xmlns:a16="http://schemas.microsoft.com/office/drawing/2014/main" id="{13F90E66-0CE2-406F-BC3F-49BC3DD47430}"/>
              </a:ext>
            </a:extLst>
          </p:cNvPr>
          <p:cNvSpPr>
            <a:spLocks noGrp="1"/>
          </p:cNvSpPr>
          <p:nvPr>
            <p:ph idx="1"/>
          </p:nvPr>
        </p:nvSpPr>
        <p:spPr/>
        <p:txBody>
          <a:bodyPr>
            <a:normAutofit fontScale="92500" lnSpcReduction="20000"/>
          </a:bodyPr>
          <a:lstStyle/>
          <a:p>
            <a:r>
              <a:rPr lang="it-IT" dirty="0"/>
              <a:t>I principi e criteri direttivi impartiti dalla legge delega</a:t>
            </a:r>
          </a:p>
          <a:p>
            <a:r>
              <a:rPr lang="it-IT" dirty="0"/>
              <a:t>I principi del diritto </a:t>
            </a:r>
            <a:r>
              <a:rPr lang="it-IT" dirty="0" err="1"/>
              <a:t>unionale</a:t>
            </a:r>
            <a:r>
              <a:rPr lang="it-IT" dirty="0"/>
              <a:t> (Reg. UE 8482015) e il semplice coordinamento</a:t>
            </a:r>
          </a:p>
          <a:p>
            <a:r>
              <a:rPr lang="it-IT" dirty="0"/>
              <a:t>La Direttiva 1023/2019. Considerando (23): «</a:t>
            </a:r>
            <a:r>
              <a:rPr lang="it-IT" sz="1800" b="0" i="1" u="none" strike="noStrike" baseline="0" dirty="0">
                <a:solidFill>
                  <a:srgbClr val="000000"/>
                </a:solidFill>
                <a:latin typeface="Times New Roman" panose="02020603050405020304" pitchFamily="18" charset="0"/>
              </a:rPr>
              <a:t>È opportuno che i debitori, comprese le persone giuridiche </a:t>
            </a:r>
            <a:r>
              <a:rPr lang="it-IT" sz="1800" b="0" i="1" u="sng" strike="noStrike" baseline="0" dirty="0">
                <a:solidFill>
                  <a:srgbClr val="000000"/>
                </a:solidFill>
                <a:latin typeface="Times New Roman" panose="02020603050405020304" pitchFamily="18" charset="0"/>
              </a:rPr>
              <a:t>e, ove previsto dal diritto nazionale</a:t>
            </a:r>
            <a:r>
              <a:rPr lang="it-IT" sz="1800" b="0" i="1" u="none" strike="noStrike" baseline="0" dirty="0">
                <a:solidFill>
                  <a:srgbClr val="000000"/>
                </a:solidFill>
                <a:latin typeface="Times New Roman" panose="02020603050405020304" pitchFamily="18" charset="0"/>
              </a:rPr>
              <a:t>, le persone fisiche e i gruppi di imprese, possano disporre di un quadro di ristrutturazione che consenta loro di far fronte alle difficoltà finanziarie in una fase precoce, quando sembra probabile che l'insolvenza possa essere evitata e la sostenibilità dell'attività assicurata</a:t>
            </a:r>
            <a:r>
              <a:rPr lang="it-IT" dirty="0"/>
              <a:t>»</a:t>
            </a:r>
          </a:p>
          <a:p>
            <a:r>
              <a:rPr lang="it-IT" dirty="0"/>
              <a:t>Già con la norma sulla allerta (art. 12 CCII) si avverte la presenza dell’idea del Gruppo come soggetto di procedure di regolazione della crisi, pur in difetto di una personificazione</a:t>
            </a:r>
          </a:p>
          <a:p>
            <a:r>
              <a:rPr lang="it-IT" dirty="0"/>
              <a:t>Gruppo non soggettivizzato nel Reg. UE 848/2015 dove le norme sono dirette a favorire un coordinamento di procedure </a:t>
            </a:r>
          </a:p>
          <a:p>
            <a:r>
              <a:rPr lang="it-IT" dirty="0"/>
              <a:t>Si passa dal gruppo di società nel codice civile al gruppo di imprese nel CCII</a:t>
            </a:r>
          </a:p>
        </p:txBody>
      </p:sp>
    </p:spTree>
    <p:extLst>
      <p:ext uri="{BB962C8B-B14F-4D97-AF65-F5344CB8AC3E}">
        <p14:creationId xmlns:p14="http://schemas.microsoft.com/office/powerpoint/2010/main" val="15418423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FC077B-7181-4169-8833-43F949E1C631}"/>
              </a:ext>
            </a:extLst>
          </p:cNvPr>
          <p:cNvSpPr>
            <a:spLocks noGrp="1"/>
          </p:cNvSpPr>
          <p:nvPr>
            <p:ph type="title"/>
          </p:nvPr>
        </p:nvSpPr>
        <p:spPr/>
        <p:txBody>
          <a:bodyPr/>
          <a:lstStyle/>
          <a:p>
            <a:pPr algn="ctr"/>
            <a:r>
              <a:rPr lang="it-IT" b="1" dirty="0"/>
              <a:t>Le nozioni di Gruppo</a:t>
            </a:r>
          </a:p>
        </p:txBody>
      </p:sp>
      <p:sp>
        <p:nvSpPr>
          <p:cNvPr id="3" name="Segnaposto contenuto 2">
            <a:extLst>
              <a:ext uri="{FF2B5EF4-FFF2-40B4-BE49-F238E27FC236}">
                <a16:creationId xmlns:a16="http://schemas.microsoft.com/office/drawing/2014/main" id="{CBAC7484-CC9C-4291-B3A9-57E7473BB34F}"/>
              </a:ext>
            </a:extLst>
          </p:cNvPr>
          <p:cNvSpPr>
            <a:spLocks noGrp="1"/>
          </p:cNvSpPr>
          <p:nvPr>
            <p:ph idx="1"/>
          </p:nvPr>
        </p:nvSpPr>
        <p:spPr/>
        <p:txBody>
          <a:bodyPr>
            <a:normAutofit fontScale="62500" lnSpcReduction="20000"/>
          </a:bodyPr>
          <a:lstStyle/>
          <a:p>
            <a:pPr algn="l">
              <a:spcBef>
                <a:spcPts val="0"/>
              </a:spcBef>
            </a:pPr>
            <a:r>
              <a:rPr lang="it-IT" dirty="0"/>
              <a:t>«</a:t>
            </a:r>
            <a:r>
              <a:rPr lang="it-IT" sz="1800" b="0" i="0" u="none" strike="noStrike" baseline="0" dirty="0">
                <a:latin typeface="CIDFont+F1"/>
              </a:rPr>
              <a:t>«</a:t>
            </a:r>
            <a:r>
              <a:rPr lang="it-IT" sz="1800" b="0" i="1" u="none" strike="noStrike" baseline="0" dirty="0">
                <a:latin typeface="CIDFont+F1"/>
              </a:rPr>
              <a:t>gruppo di imprese»: l’insieme delle società, delle </a:t>
            </a:r>
            <a:r>
              <a:rPr lang="it-IT" sz="1800" b="0" i="1" u="none" strike="noStrike" baseline="0" dirty="0">
                <a:solidFill>
                  <a:srgbClr val="000000"/>
                </a:solidFill>
                <a:latin typeface="CIDFont+F1"/>
              </a:rPr>
              <a:t>imprese e degli enti, </a:t>
            </a:r>
            <a:r>
              <a:rPr lang="it-IT" sz="1800" b="0" i="1" u="none" strike="noStrike" baseline="0" dirty="0">
                <a:solidFill>
                  <a:srgbClr val="FF0000"/>
                </a:solidFill>
                <a:latin typeface="CIDFont+F4"/>
              </a:rPr>
              <a:t>esclusi </a:t>
            </a:r>
            <a:r>
              <a:rPr lang="it-IT" sz="1800" b="0" i="1" u="none" strike="noStrike" baseline="0" dirty="0">
                <a:solidFill>
                  <a:srgbClr val="000000"/>
                </a:solidFill>
                <a:latin typeface="CIDFont+F1"/>
              </a:rPr>
              <a:t>lo Stato </a:t>
            </a:r>
            <a:r>
              <a:rPr lang="it-IT" sz="1800" b="0" i="1" u="none" strike="noStrike" baseline="0" dirty="0">
                <a:solidFill>
                  <a:srgbClr val="FF0000"/>
                </a:solidFill>
                <a:latin typeface="CIDFont+F4"/>
              </a:rPr>
              <a:t>e gli enti locali territoriali</a:t>
            </a:r>
            <a:r>
              <a:rPr lang="it-IT" sz="1800" b="0" i="1" u="none" strike="noStrike" baseline="0" dirty="0">
                <a:solidFill>
                  <a:srgbClr val="000000"/>
                </a:solidFill>
                <a:latin typeface="CIDFont+F1"/>
              </a:rPr>
              <a:t>, che, ai sensi degli articoli 2497 e 2545-</a:t>
            </a:r>
            <a:r>
              <a:rPr lang="it-IT" sz="1800" b="0" i="1" u="none" strike="noStrike" baseline="0" dirty="0">
                <a:solidFill>
                  <a:srgbClr val="000000"/>
                </a:solidFill>
                <a:latin typeface="CIDFont+F2"/>
              </a:rPr>
              <a:t>septies </a:t>
            </a:r>
            <a:r>
              <a:rPr lang="it-IT" sz="1800" b="0" i="1" u="none" strike="noStrike" baseline="0" dirty="0">
                <a:solidFill>
                  <a:srgbClr val="000000"/>
                </a:solidFill>
                <a:latin typeface="CIDFont+F1"/>
              </a:rPr>
              <a:t>del codice civile, </a:t>
            </a:r>
            <a:r>
              <a:rPr lang="it-IT" sz="1800" b="0" i="1" u="none" strike="noStrike" baseline="0" dirty="0">
                <a:solidFill>
                  <a:srgbClr val="FF0000"/>
                </a:solidFill>
                <a:latin typeface="CIDFont+F4"/>
              </a:rPr>
              <a:t>esercitano o </a:t>
            </a:r>
            <a:r>
              <a:rPr lang="it-IT" sz="1800" b="0" i="1" u="none" strike="noStrike" baseline="0" dirty="0">
                <a:solidFill>
                  <a:srgbClr val="000000"/>
                </a:solidFill>
                <a:latin typeface="CIDFont+F1"/>
              </a:rPr>
              <a:t>sono sottoposti alla direzione e coordinamento di una società, di un ente o di una persona fisica, sulla base di un vincolo partecipativo o di un contratto; a tal fine si presume, </a:t>
            </a:r>
            <a:r>
              <a:rPr lang="it-IT" sz="1800" b="0" i="1" u="none" strike="noStrike" baseline="0" dirty="0">
                <a:solidFill>
                  <a:srgbClr val="FF0000"/>
                </a:solidFill>
                <a:latin typeface="CIDFont+F4"/>
              </a:rPr>
              <a:t>salvo prova contraria, che l’attività di direzione e coordinamento di società sia esercitata: 1) dalla società o ente tenuto al consolidamento dei loro</a:t>
            </a:r>
          </a:p>
          <a:p>
            <a:pPr algn="l">
              <a:spcBef>
                <a:spcPts val="0"/>
              </a:spcBef>
            </a:pPr>
            <a:r>
              <a:rPr lang="it-IT" sz="1800" b="0" i="1" u="none" strike="noStrike" baseline="0" dirty="0">
                <a:solidFill>
                  <a:srgbClr val="FF0000"/>
                </a:solidFill>
                <a:latin typeface="CIDFont+F4"/>
              </a:rPr>
              <a:t>bilanci; 2) dalla società o ente che controlla le predette, direttamente o indirettamente, anche nei</a:t>
            </a:r>
          </a:p>
          <a:p>
            <a:pPr algn="l">
              <a:spcBef>
                <a:spcPts val="0"/>
              </a:spcBef>
            </a:pPr>
            <a:r>
              <a:rPr lang="it-IT" sz="1800" b="0" i="1" u="none" strike="noStrike" baseline="0" dirty="0">
                <a:solidFill>
                  <a:srgbClr val="FF0000"/>
                </a:solidFill>
                <a:latin typeface="CIDFont+F4"/>
              </a:rPr>
              <a:t>casi di controllo congiunto</a:t>
            </a:r>
            <a:r>
              <a:rPr lang="it-IT" sz="1800" b="0" i="0" u="none" strike="noStrike" baseline="0" dirty="0">
                <a:solidFill>
                  <a:srgbClr val="000000"/>
                </a:solidFill>
                <a:latin typeface="CIDFont+F1"/>
              </a:rPr>
              <a:t>.</a:t>
            </a:r>
            <a:r>
              <a:rPr lang="it-IT" dirty="0"/>
              <a:t>»</a:t>
            </a:r>
          </a:p>
          <a:p>
            <a:pPr algn="l">
              <a:spcBef>
                <a:spcPts val="0"/>
              </a:spcBef>
            </a:pPr>
            <a:r>
              <a:rPr lang="it-IT" dirty="0"/>
              <a:t>«</a:t>
            </a:r>
            <a:r>
              <a:rPr lang="it-IT" sz="1800" b="0" i="0" u="none" strike="noStrike" baseline="0" dirty="0">
                <a:latin typeface="CIDFont+F1"/>
              </a:rPr>
              <a:t>«</a:t>
            </a:r>
            <a:r>
              <a:rPr lang="it-IT" sz="1800" b="0" i="1" u="none" strike="noStrike" baseline="0" dirty="0">
                <a:latin typeface="CIDFont+F1"/>
              </a:rPr>
              <a:t>gruppi di imprese di rilevante dimensione»: i gruppi di imprese composti da un’impresa madre e imprese figlie da includere nel bilancio consolidato, che rispettano i limiti numerici di cui </a:t>
            </a:r>
            <a:r>
              <a:rPr lang="it-IT" sz="1800" b="0" i="1" u="sng" strike="noStrike" baseline="0" dirty="0">
                <a:latin typeface="CIDFont+F1"/>
              </a:rPr>
              <a:t>all’articolo 3, paragrafi 6 e 7, </a:t>
            </a:r>
            <a:r>
              <a:rPr lang="it-IT" sz="1800" b="0" i="1" u="none" strike="noStrike" baseline="0" dirty="0">
                <a:latin typeface="CIDFont+F1"/>
              </a:rPr>
              <a:t>della direttiva 2013/34/UE del Parlamento europeo e del Consiglio del 26 giugno 2013</a:t>
            </a:r>
            <a:r>
              <a:rPr lang="it-IT" dirty="0"/>
              <a:t>»</a:t>
            </a:r>
          </a:p>
          <a:p>
            <a:pPr algn="l">
              <a:spcBef>
                <a:spcPts val="0"/>
              </a:spcBef>
            </a:pPr>
            <a:r>
              <a:rPr lang="it-IT" dirty="0"/>
              <a:t>§ 6 «</a:t>
            </a:r>
            <a:r>
              <a:rPr lang="it-IT" i="1" dirty="0"/>
              <a:t>I gruppi di </a:t>
            </a:r>
            <a:r>
              <a:rPr lang="it-IT" i="1" u="sng" dirty="0"/>
              <a:t>dimensioni medie </a:t>
            </a:r>
            <a:r>
              <a:rPr lang="it-IT" i="1" dirty="0"/>
              <a:t>sono gruppi che non sono piccoli gruppi e sono composti da un'impresa madre e imprese figlie da includere nel bilancio consolidato e che, su base consolidata, alla data di chiusura del bilancio dell'impresa madre non superano i limiti numerici di almeno due dei tre criteri seguenti: a) totale dello stato patrimoniale: 20 000 000 EUR; b) ricavi netti delle vendite e delle prestazioni: 40 000 000 EUR; c) numero medio dei dipendenti occupati durante l'esercizio: 250</a:t>
            </a:r>
            <a:r>
              <a:rPr lang="it-IT" dirty="0"/>
              <a:t>. »</a:t>
            </a:r>
          </a:p>
          <a:p>
            <a:pPr algn="l">
              <a:spcBef>
                <a:spcPts val="0"/>
              </a:spcBef>
            </a:pPr>
            <a:r>
              <a:rPr lang="it-IT" dirty="0"/>
              <a:t>§ 7 «</a:t>
            </a:r>
            <a:r>
              <a:rPr lang="it-IT" i="1" dirty="0"/>
              <a:t>I </a:t>
            </a:r>
            <a:r>
              <a:rPr lang="it-IT" i="1" u="sng" dirty="0"/>
              <a:t>grandi gruppi </a:t>
            </a:r>
            <a:r>
              <a:rPr lang="it-IT" i="1" dirty="0"/>
              <a:t>sono gruppi composti da un'impresa madre e imprese figlie da includere nel bilancio consolidato e che, su base consolidata, alla data di chiusura del bilancio dell'impresa madre superano i limiti numerici di almeno due dei tre criteri seguenti: a) totale dello stato patrimoniale: 20 000 000 EUR; b) ricavi netti delle vendite e delle prestazioni: 40 000 000 EUR; c) numero medio dei dipendenti occupati durante l'esercizio: 250</a:t>
            </a:r>
            <a:r>
              <a:rPr lang="it-IT" dirty="0"/>
              <a:t>»</a:t>
            </a:r>
          </a:p>
          <a:p>
            <a:pPr algn="l">
              <a:spcBef>
                <a:spcPts val="0"/>
              </a:spcBef>
            </a:pPr>
            <a:r>
              <a:rPr lang="it-IT" u="sng" dirty="0"/>
              <a:t>Pertanto sono gruppi di dimensioni rilevanti quelli che superano almeno due tra  a) totale dello stato patrimoniale: 4 000 000 EUR; b) ricavi netti delle vendite e delle prestazioni: 8 000 000 EUR; c) numero medio dei dipendenti occupati durante l'esercizio: 50»</a:t>
            </a:r>
          </a:p>
          <a:p>
            <a:pPr algn="l">
              <a:spcBef>
                <a:spcPts val="0"/>
              </a:spcBef>
            </a:pPr>
            <a:r>
              <a:rPr lang="it-IT" dirty="0"/>
              <a:t>Il gruppo può essere anche contrattuale </a:t>
            </a:r>
          </a:p>
        </p:txBody>
      </p:sp>
    </p:spTree>
    <p:extLst>
      <p:ext uri="{BB962C8B-B14F-4D97-AF65-F5344CB8AC3E}">
        <p14:creationId xmlns:p14="http://schemas.microsoft.com/office/powerpoint/2010/main" val="2487357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2970A6-1983-4608-9685-7A05C7A32452}"/>
              </a:ext>
            </a:extLst>
          </p:cNvPr>
          <p:cNvSpPr>
            <a:spLocks noGrp="1"/>
          </p:cNvSpPr>
          <p:nvPr>
            <p:ph type="title"/>
          </p:nvPr>
        </p:nvSpPr>
        <p:spPr/>
        <p:txBody>
          <a:bodyPr/>
          <a:lstStyle/>
          <a:p>
            <a:pPr algn="ctr"/>
            <a:r>
              <a:rPr lang="it-IT" b="1" dirty="0"/>
              <a:t>La questione della competenza del tribunale delle imprese (art. 27 CCII)</a:t>
            </a:r>
          </a:p>
        </p:txBody>
      </p:sp>
      <p:sp>
        <p:nvSpPr>
          <p:cNvPr id="3" name="Segnaposto contenuto 2">
            <a:extLst>
              <a:ext uri="{FF2B5EF4-FFF2-40B4-BE49-F238E27FC236}">
                <a16:creationId xmlns:a16="http://schemas.microsoft.com/office/drawing/2014/main" id="{24FDC4DA-85A1-46D9-809E-69C2468CA167}"/>
              </a:ext>
            </a:extLst>
          </p:cNvPr>
          <p:cNvSpPr>
            <a:spLocks noGrp="1"/>
          </p:cNvSpPr>
          <p:nvPr>
            <p:ph idx="1"/>
          </p:nvPr>
        </p:nvSpPr>
        <p:spPr/>
        <p:txBody>
          <a:bodyPr>
            <a:normAutofit/>
          </a:bodyPr>
          <a:lstStyle/>
          <a:p>
            <a:pPr algn="l"/>
            <a:r>
              <a:rPr lang="it-IT" dirty="0"/>
              <a:t>«</a:t>
            </a:r>
            <a:r>
              <a:rPr lang="it-IT" sz="1800" b="0" i="1" u="none" strike="noStrike" baseline="0" dirty="0">
                <a:latin typeface="CIDFont+F1"/>
              </a:rPr>
              <a:t>Per i procedimenti di regolazione della crisi o dell’insolvenza e le controversie che ne derivano relativi alle imprese in amministrazione straordinaria e ai gruppi di imprese di rilevante dimensione è competente il tribunale sede delle sezioni specializzate in materia di imprese di cui all’articolo 1 del decreto legislativo 27 giugno 2003, n. 168. Il tribunale sede della sezione specializzata in materia di imprese è individuato a norma dell’articolo 4 del decreto legislativo 27 giugno 2003, n. 168, avuto riguardo al luogo in cui il debitore ha il centro degli interessi principali</a:t>
            </a:r>
            <a:r>
              <a:rPr lang="it-IT" sz="1800" b="0" i="0" u="none" strike="noStrike" baseline="0" dirty="0">
                <a:latin typeface="CIDFont+F1"/>
              </a:rPr>
              <a:t>.</a:t>
            </a:r>
            <a:r>
              <a:rPr lang="it-IT" dirty="0"/>
              <a:t>»</a:t>
            </a:r>
          </a:p>
          <a:p>
            <a:pPr algn="l"/>
            <a:r>
              <a:rPr lang="it-IT" u="sng" dirty="0"/>
              <a:t>La norma è in vigore da marzo 2019</a:t>
            </a:r>
          </a:p>
        </p:txBody>
      </p:sp>
    </p:spTree>
    <p:extLst>
      <p:ext uri="{BB962C8B-B14F-4D97-AF65-F5344CB8AC3E}">
        <p14:creationId xmlns:p14="http://schemas.microsoft.com/office/powerpoint/2010/main" val="21184463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29C418-3B05-4492-9DB5-BC769551C635}"/>
              </a:ext>
            </a:extLst>
          </p:cNvPr>
          <p:cNvSpPr>
            <a:spLocks noGrp="1"/>
          </p:cNvSpPr>
          <p:nvPr>
            <p:ph type="title"/>
          </p:nvPr>
        </p:nvSpPr>
        <p:spPr/>
        <p:txBody>
          <a:bodyPr/>
          <a:lstStyle/>
          <a:p>
            <a:pPr algn="ctr"/>
            <a:r>
              <a:rPr lang="it-IT" b="1" dirty="0"/>
              <a:t>Gruppo e procedimento di allerta (art. 12 CCII)</a:t>
            </a:r>
          </a:p>
        </p:txBody>
      </p:sp>
      <p:sp>
        <p:nvSpPr>
          <p:cNvPr id="3" name="Segnaposto contenuto 2">
            <a:extLst>
              <a:ext uri="{FF2B5EF4-FFF2-40B4-BE49-F238E27FC236}">
                <a16:creationId xmlns:a16="http://schemas.microsoft.com/office/drawing/2014/main" id="{47CAFAF2-BD9E-43B5-8458-2B1901A9174D}"/>
              </a:ext>
            </a:extLst>
          </p:cNvPr>
          <p:cNvSpPr>
            <a:spLocks noGrp="1"/>
          </p:cNvSpPr>
          <p:nvPr>
            <p:ph idx="1"/>
          </p:nvPr>
        </p:nvSpPr>
        <p:spPr/>
        <p:txBody>
          <a:bodyPr/>
          <a:lstStyle/>
          <a:p>
            <a:pPr algn="l"/>
            <a:r>
              <a:rPr lang="it-IT" dirty="0"/>
              <a:t>«</a:t>
            </a:r>
            <a:r>
              <a:rPr lang="it-IT" sz="1800" b="0" i="1" u="none" strike="noStrike" baseline="0" dirty="0">
                <a:latin typeface="CIDFont+F1"/>
              </a:rPr>
              <a:t>Gli strumenti di allerta si applicano ai debitori che svolgono attività imprenditoriale, esclusi le grandi</a:t>
            </a:r>
          </a:p>
          <a:p>
            <a:pPr algn="l"/>
            <a:r>
              <a:rPr lang="it-IT" sz="1800" b="0" i="1" u="none" strike="noStrike" baseline="0" dirty="0">
                <a:latin typeface="CIDFont+F1"/>
              </a:rPr>
              <a:t>imprese, i gruppi di imprese di rilevante dimensioni</a:t>
            </a:r>
            <a:r>
              <a:rPr lang="it-IT" dirty="0"/>
              <a:t>»</a:t>
            </a:r>
          </a:p>
        </p:txBody>
      </p:sp>
    </p:spTree>
    <p:extLst>
      <p:ext uri="{BB962C8B-B14F-4D97-AF65-F5344CB8AC3E}">
        <p14:creationId xmlns:p14="http://schemas.microsoft.com/office/powerpoint/2010/main" val="28093173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3D6362-1713-40E6-96F5-50F4577A49D4}"/>
              </a:ext>
            </a:extLst>
          </p:cNvPr>
          <p:cNvSpPr>
            <a:spLocks noGrp="1"/>
          </p:cNvSpPr>
          <p:nvPr>
            <p:ph type="title"/>
          </p:nvPr>
        </p:nvSpPr>
        <p:spPr/>
        <p:txBody>
          <a:bodyPr/>
          <a:lstStyle/>
          <a:p>
            <a:pPr algn="ctr"/>
            <a:r>
              <a:rPr lang="it-IT" b="1" dirty="0"/>
              <a:t>Gruppo e piano attestato di risanamento (decreto correttivo)</a:t>
            </a:r>
          </a:p>
        </p:txBody>
      </p:sp>
      <p:sp>
        <p:nvSpPr>
          <p:cNvPr id="3" name="Segnaposto contenuto 2">
            <a:extLst>
              <a:ext uri="{FF2B5EF4-FFF2-40B4-BE49-F238E27FC236}">
                <a16:creationId xmlns:a16="http://schemas.microsoft.com/office/drawing/2014/main" id="{C6DBFC9D-1368-42BD-9C41-D07465F512E0}"/>
              </a:ext>
            </a:extLst>
          </p:cNvPr>
          <p:cNvSpPr>
            <a:spLocks noGrp="1"/>
          </p:cNvSpPr>
          <p:nvPr>
            <p:ph idx="1"/>
          </p:nvPr>
        </p:nvSpPr>
        <p:spPr/>
        <p:txBody>
          <a:bodyPr>
            <a:normAutofit/>
          </a:bodyPr>
          <a:lstStyle/>
          <a:p>
            <a:pPr algn="l"/>
            <a:r>
              <a:rPr lang="it-IT" sz="2000" dirty="0"/>
              <a:t>«</a:t>
            </a:r>
            <a:r>
              <a:rPr lang="it-IT" sz="2000" b="0" i="0" u="none" strike="noStrike" baseline="0" dirty="0">
                <a:solidFill>
                  <a:srgbClr val="000000"/>
                </a:solidFill>
                <a:latin typeface="CIDFont+F1"/>
              </a:rPr>
              <a:t>5. Il piano unitario o i piani reciprocamente collegati e interferenti, rivolti ai rispettivi creditori, aventi il contenuto indicato nell’articolo 56, comma 2, devono essere idonei a consentire il risanamento dell’esposizione debitoria di ciascuna impresa e ad</a:t>
            </a:r>
          </a:p>
          <a:p>
            <a:pPr algn="l"/>
            <a:r>
              <a:rPr lang="it-IT" sz="2000" b="0" i="0" u="none" strike="noStrike" baseline="0" dirty="0">
                <a:solidFill>
                  <a:srgbClr val="000000"/>
                </a:solidFill>
                <a:latin typeface="CIDFont+F1"/>
              </a:rPr>
              <a:t>assicurare il riequilibrio complessivo della situazione finanziaria di ognuna. Un professionista indipendente attesta</a:t>
            </a:r>
            <a:r>
              <a:rPr lang="it-IT" sz="2000" b="0" i="0" u="none" strike="noStrike" baseline="0" dirty="0">
                <a:solidFill>
                  <a:srgbClr val="FF0000"/>
                </a:solidFill>
                <a:latin typeface="CIDFont+F4"/>
              </a:rPr>
              <a:t>: </a:t>
            </a:r>
            <a:r>
              <a:rPr lang="it-IT" sz="2000" b="0" i="0" u="none" strike="noStrike" baseline="0" dirty="0">
                <a:solidFill>
                  <a:srgbClr val="FF0000"/>
                </a:solidFill>
                <a:latin typeface="CIDFont+F3"/>
              </a:rPr>
              <a:t>a) </a:t>
            </a:r>
            <a:r>
              <a:rPr lang="it-IT" sz="2000" b="0" i="0" u="none" strike="noStrike" baseline="0" dirty="0">
                <a:solidFill>
                  <a:srgbClr val="000000"/>
                </a:solidFill>
                <a:latin typeface="CIDFont+F1"/>
              </a:rPr>
              <a:t>la veridicità dei dati aziendali</a:t>
            </a:r>
            <a:r>
              <a:rPr lang="it-IT" sz="2000" b="0" i="0" u="none" strike="noStrike" baseline="0" dirty="0">
                <a:solidFill>
                  <a:srgbClr val="FF0000"/>
                </a:solidFill>
                <a:latin typeface="CIDFont+F4"/>
              </a:rPr>
              <a:t>; </a:t>
            </a:r>
            <a:r>
              <a:rPr lang="it-IT" sz="2000" b="0" i="0" u="none" strike="noStrike" baseline="0" dirty="0">
                <a:solidFill>
                  <a:srgbClr val="FF0000"/>
                </a:solidFill>
                <a:latin typeface="CIDFont+F3"/>
              </a:rPr>
              <a:t>b) </a:t>
            </a:r>
            <a:r>
              <a:rPr lang="it-IT" sz="2000" b="0" i="0" u="none" strike="noStrike" baseline="0" dirty="0">
                <a:solidFill>
                  <a:srgbClr val="000000"/>
                </a:solidFill>
                <a:latin typeface="CIDFont+F1"/>
              </a:rPr>
              <a:t>la fattibilità del piano o i piani</a:t>
            </a:r>
            <a:r>
              <a:rPr lang="it-IT" sz="2000" b="0" i="0" u="none" strike="noStrike" baseline="0" dirty="0">
                <a:solidFill>
                  <a:srgbClr val="FF0000"/>
                </a:solidFill>
                <a:latin typeface="CIDFont+F4"/>
              </a:rPr>
              <a:t>; c) le ragioni di maggiore convenienza della scelta di presentare un piano unitario ovvero piani reciprocamente collegati e interferenti invece di un piano autonomo per ciascuna impresa; d) la quantificazione del beneficio stimato per i creditori di ciascuna impresa del gruppo, operata ai sensi del comma 4. L’attestazione contiene anche informazioni analitiche sulla struttura del gruppo e sui vincoli partecipativi o contrattuali esistenti tra le imprese.</a:t>
            </a:r>
            <a:r>
              <a:rPr lang="it-IT" sz="2000" dirty="0"/>
              <a:t>»</a:t>
            </a:r>
          </a:p>
        </p:txBody>
      </p:sp>
    </p:spTree>
    <p:extLst>
      <p:ext uri="{BB962C8B-B14F-4D97-AF65-F5344CB8AC3E}">
        <p14:creationId xmlns:p14="http://schemas.microsoft.com/office/powerpoint/2010/main" val="16935991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EFD7B8-4D94-43EC-BF29-1531F5C14645}"/>
              </a:ext>
            </a:extLst>
          </p:cNvPr>
          <p:cNvSpPr>
            <a:spLocks noGrp="1"/>
          </p:cNvSpPr>
          <p:nvPr>
            <p:ph type="title"/>
          </p:nvPr>
        </p:nvSpPr>
        <p:spPr/>
        <p:txBody>
          <a:bodyPr/>
          <a:lstStyle/>
          <a:p>
            <a:pPr algn="ctr"/>
            <a:r>
              <a:rPr lang="it-IT" b="1" dirty="0"/>
              <a:t>Gruppo e accodi di ristrutturazione (art. 284, 285 CCII, stralcio)</a:t>
            </a:r>
          </a:p>
        </p:txBody>
      </p:sp>
      <p:sp>
        <p:nvSpPr>
          <p:cNvPr id="3" name="Segnaposto contenuto 2">
            <a:extLst>
              <a:ext uri="{FF2B5EF4-FFF2-40B4-BE49-F238E27FC236}">
                <a16:creationId xmlns:a16="http://schemas.microsoft.com/office/drawing/2014/main" id="{2E619383-1F66-417D-8AF8-DAA9D846F505}"/>
              </a:ext>
            </a:extLst>
          </p:cNvPr>
          <p:cNvSpPr>
            <a:spLocks noGrp="1"/>
          </p:cNvSpPr>
          <p:nvPr>
            <p:ph idx="1"/>
          </p:nvPr>
        </p:nvSpPr>
        <p:spPr/>
        <p:txBody>
          <a:bodyPr>
            <a:normAutofit lnSpcReduction="10000"/>
          </a:bodyPr>
          <a:lstStyle/>
          <a:p>
            <a:pPr algn="l"/>
            <a:r>
              <a:rPr lang="it-IT" sz="2400" dirty="0">
                <a:solidFill>
                  <a:srgbClr val="000000"/>
                </a:solidFill>
              </a:rPr>
              <a:t>«</a:t>
            </a:r>
            <a:r>
              <a:rPr lang="it-IT" sz="2400" b="0" i="1" u="none" strike="noStrike" baseline="0" dirty="0"/>
              <a:t>Parimenti può essere proposta con un unico ricorso, da più imprese appartenenti al medesimo gruppo e aventi tutte il proprio centro degli interessi principali nello Stato italiano, la domanda di accesso alla procedura di omologazione di accordi di ristrutturazione dei debiti, ai sensi degli articoli 57, 60 e 61</a:t>
            </a:r>
            <a:r>
              <a:rPr lang="it-IT" sz="2400" b="0" i="0" u="none" strike="noStrike" baseline="0" dirty="0"/>
              <a:t>.</a:t>
            </a:r>
            <a:r>
              <a:rPr lang="it-IT" sz="2400" dirty="0">
                <a:solidFill>
                  <a:srgbClr val="000000"/>
                </a:solidFill>
              </a:rPr>
              <a:t>»</a:t>
            </a:r>
          </a:p>
          <a:p>
            <a:pPr algn="l">
              <a:spcBef>
                <a:spcPts val="0"/>
              </a:spcBef>
            </a:pPr>
            <a:r>
              <a:rPr lang="it-IT" sz="2400" dirty="0">
                <a:solidFill>
                  <a:srgbClr val="000000"/>
                </a:solidFill>
              </a:rPr>
              <a:t>«</a:t>
            </a:r>
            <a:r>
              <a:rPr lang="it-IT" sz="2400" b="0" i="1" u="none" strike="noStrike" baseline="0" dirty="0">
                <a:solidFill>
                  <a:srgbClr val="000000"/>
                </a:solidFill>
              </a:rPr>
              <a:t>I creditori non aderenti possono proporre opposizione all’omologazione degli accordi di ristrutturazione... </a:t>
            </a:r>
          </a:p>
          <a:p>
            <a:pPr algn="l">
              <a:spcBef>
                <a:spcPts val="0"/>
              </a:spcBef>
            </a:pPr>
            <a:r>
              <a:rPr lang="it-IT" sz="2400" b="0" i="1" u="none" strike="noStrike" baseline="0" dirty="0">
                <a:solidFill>
                  <a:srgbClr val="000000"/>
                </a:solidFill>
              </a:rPr>
              <a:t>Il tribunale omologa gli accordi di ristrutturazione qualora ritenga, sulla base di una valutazione complessiva del piano o dei piani collegati, che i creditori possano essere soddisfatti in misura non inferiore a quanto ricaverebbero dalla liquidazione giudiziale della singola </a:t>
            </a:r>
            <a:r>
              <a:rPr lang="it-IT" sz="2400" b="0" i="1" u="none" strike="noStrike" baseline="0" dirty="0">
                <a:solidFill>
                  <a:srgbClr val="FF0000"/>
                </a:solidFill>
              </a:rPr>
              <a:t>impresa</a:t>
            </a:r>
            <a:r>
              <a:rPr lang="it-IT" sz="2400" b="0" i="0" u="none" strike="noStrike" baseline="0" dirty="0">
                <a:solidFill>
                  <a:srgbClr val="000000"/>
                </a:solidFill>
              </a:rPr>
              <a:t>.»</a:t>
            </a:r>
          </a:p>
          <a:p>
            <a:pPr algn="l">
              <a:spcBef>
                <a:spcPts val="0"/>
              </a:spcBef>
            </a:pPr>
            <a:r>
              <a:rPr lang="it-IT" sz="2800" b="0" u="sng" strike="noStrike" baseline="0" dirty="0">
                <a:solidFill>
                  <a:srgbClr val="000000"/>
                </a:solidFill>
              </a:rPr>
              <a:t>Ma i creditori non aderenti debbono essere soddisfatti per intero e gli aderenti possono disporre del loro credito quindi non va fatta alcuna </a:t>
            </a:r>
            <a:r>
              <a:rPr lang="it-IT" sz="2800" b="0" u="sng" strike="noStrike" baseline="0" dirty="0" err="1">
                <a:solidFill>
                  <a:srgbClr val="000000"/>
                </a:solidFill>
              </a:rPr>
              <a:t>verofica</a:t>
            </a:r>
            <a:r>
              <a:rPr lang="it-IT" sz="2800" b="0" u="sng" strike="noStrike" baseline="0" dirty="0">
                <a:solidFill>
                  <a:srgbClr val="000000"/>
                </a:solidFill>
              </a:rPr>
              <a:t> di convenienza</a:t>
            </a:r>
          </a:p>
          <a:p>
            <a:pPr algn="l">
              <a:spcBef>
                <a:spcPts val="0"/>
              </a:spcBef>
            </a:pPr>
            <a:endParaRPr lang="it-IT" sz="2800" b="0" i="0" u="none" strike="noStrike" baseline="0" dirty="0">
              <a:solidFill>
                <a:srgbClr val="000000"/>
              </a:solidFill>
            </a:endParaRPr>
          </a:p>
          <a:p>
            <a:endParaRPr lang="it-IT" dirty="0"/>
          </a:p>
        </p:txBody>
      </p:sp>
    </p:spTree>
    <p:extLst>
      <p:ext uri="{BB962C8B-B14F-4D97-AF65-F5344CB8AC3E}">
        <p14:creationId xmlns:p14="http://schemas.microsoft.com/office/powerpoint/2010/main" val="1775129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14995E-FE64-4A5D-816A-C1CFE6B8CCDE}"/>
              </a:ext>
            </a:extLst>
          </p:cNvPr>
          <p:cNvSpPr>
            <a:spLocks noGrp="1"/>
          </p:cNvSpPr>
          <p:nvPr>
            <p:ph type="title"/>
          </p:nvPr>
        </p:nvSpPr>
        <p:spPr/>
        <p:txBody>
          <a:bodyPr/>
          <a:lstStyle/>
          <a:p>
            <a:pPr algn="ctr"/>
            <a:r>
              <a:rPr lang="it-IT" b="1" dirty="0"/>
              <a:t>Rilevanza giuridica del Gruppo sin dagli Anni ’80/90</a:t>
            </a:r>
          </a:p>
        </p:txBody>
      </p:sp>
      <p:graphicFrame>
        <p:nvGraphicFramePr>
          <p:cNvPr id="6" name="Segnaposto contenuto 5">
            <a:extLst>
              <a:ext uri="{FF2B5EF4-FFF2-40B4-BE49-F238E27FC236}">
                <a16:creationId xmlns:a16="http://schemas.microsoft.com/office/drawing/2014/main" id="{C60AA960-1C74-4BE7-B3BE-174D509F8E55}"/>
              </a:ext>
            </a:extLst>
          </p:cNvPr>
          <p:cNvGraphicFramePr>
            <a:graphicFrameLocks noGrp="1"/>
          </p:cNvGraphicFramePr>
          <p:nvPr>
            <p:ph idx="1"/>
            <p:extLst>
              <p:ext uri="{D42A27DB-BD31-4B8C-83A1-F6EECF244321}">
                <p14:modId xmlns:p14="http://schemas.microsoft.com/office/powerpoint/2010/main" val="359351034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53948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42818-D213-404B-8880-F802826B2CE9}"/>
              </a:ext>
            </a:extLst>
          </p:cNvPr>
          <p:cNvSpPr>
            <a:spLocks noGrp="1"/>
          </p:cNvSpPr>
          <p:nvPr>
            <p:ph type="title"/>
          </p:nvPr>
        </p:nvSpPr>
        <p:spPr/>
        <p:txBody>
          <a:bodyPr/>
          <a:lstStyle/>
          <a:p>
            <a:pPr algn="ctr"/>
            <a:r>
              <a:rPr lang="it-IT" b="1" dirty="0"/>
              <a:t>Le criticità della tesi del consolidamento sostanziale</a:t>
            </a:r>
          </a:p>
        </p:txBody>
      </p:sp>
      <p:sp>
        <p:nvSpPr>
          <p:cNvPr id="3" name="Segnaposto contenuto 2">
            <a:extLst>
              <a:ext uri="{FF2B5EF4-FFF2-40B4-BE49-F238E27FC236}">
                <a16:creationId xmlns:a16="http://schemas.microsoft.com/office/drawing/2014/main" id="{A6E69CEE-A571-47C0-88F1-F2862538B643}"/>
              </a:ext>
            </a:extLst>
          </p:cNvPr>
          <p:cNvSpPr>
            <a:spLocks noGrp="1"/>
          </p:cNvSpPr>
          <p:nvPr>
            <p:ph idx="1"/>
          </p:nvPr>
        </p:nvSpPr>
        <p:spPr/>
        <p:txBody>
          <a:bodyPr>
            <a:normAutofit lnSpcReduction="10000"/>
          </a:bodyPr>
          <a:lstStyle/>
          <a:p>
            <a:r>
              <a:rPr lang="it-IT" dirty="0"/>
              <a:t>Procedere con una confusione, anche solo parziale, dei patrimoni contraddice l’idea di fondo su cui si basa l’organizzazione di gruppo e cioè la parcellizzazione delle responsabilità. Unificare le masse è risultato opposto alla separazione voluta dal Gruppo. Se, però, questa è la volontà del debitore, rinnegare la scelta originaria non dovrebbe essere ostacolo al consolidamento. Il consolidamento può essere uno strumento di riequilibrio se si accerta che l’impresa era unica e che i creditori hanno fatto affidamento su un unico centro soggettivo, avrebbe un significato risarcitorio, ma presupporrebbe una indagine sullo stato soggettivo di affidamento dei creditori</a:t>
            </a:r>
          </a:p>
          <a:p>
            <a:r>
              <a:rPr lang="it-IT" dirty="0"/>
              <a:t>Il potere di interdizione dei soci o dei creditori delle imprese più patrimonializzate resta un problema</a:t>
            </a:r>
          </a:p>
        </p:txBody>
      </p:sp>
    </p:spTree>
    <p:extLst>
      <p:ext uri="{BB962C8B-B14F-4D97-AF65-F5344CB8AC3E}">
        <p14:creationId xmlns:p14="http://schemas.microsoft.com/office/powerpoint/2010/main" val="26276861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75D73E-2906-42DF-A852-3FCAD313B9A7}"/>
              </a:ext>
            </a:extLst>
          </p:cNvPr>
          <p:cNvSpPr>
            <a:spLocks noGrp="1"/>
          </p:cNvSpPr>
          <p:nvPr>
            <p:ph type="title"/>
          </p:nvPr>
        </p:nvSpPr>
        <p:spPr>
          <a:xfrm>
            <a:off x="838200" y="365125"/>
            <a:ext cx="10515600" cy="1410736"/>
          </a:xfrm>
        </p:spPr>
        <p:txBody>
          <a:bodyPr>
            <a:noAutofit/>
          </a:bodyPr>
          <a:lstStyle/>
          <a:p>
            <a:pPr algn="ctr"/>
            <a:r>
              <a:rPr lang="it-IT" sz="3600" b="1" dirty="0"/>
              <a:t>Quanto valgono oggi le regole su responsabilità patrimoniale (art. 2740 c.c.) e su par condicio (art. 2741 c.c.) ?</a:t>
            </a:r>
          </a:p>
        </p:txBody>
      </p:sp>
      <p:sp>
        <p:nvSpPr>
          <p:cNvPr id="3" name="Segnaposto contenuto 2">
            <a:extLst>
              <a:ext uri="{FF2B5EF4-FFF2-40B4-BE49-F238E27FC236}">
                <a16:creationId xmlns:a16="http://schemas.microsoft.com/office/drawing/2014/main" id="{6B1E5013-E690-4EF2-9903-AD9EEA275F4A}"/>
              </a:ext>
            </a:extLst>
          </p:cNvPr>
          <p:cNvSpPr>
            <a:spLocks noGrp="1"/>
          </p:cNvSpPr>
          <p:nvPr>
            <p:ph idx="1"/>
          </p:nvPr>
        </p:nvSpPr>
        <p:spPr/>
        <p:txBody>
          <a:bodyPr/>
          <a:lstStyle/>
          <a:p>
            <a:endParaRPr lang="it-IT" dirty="0"/>
          </a:p>
          <a:p>
            <a:r>
              <a:rPr lang="it-IT" dirty="0"/>
              <a:t>Il dogma della universalità del patrimonio è recessivo: patrimoni separati, patrimoni di scopo, trust, società unipersonali</a:t>
            </a:r>
          </a:p>
          <a:p>
            <a:r>
              <a:rPr lang="it-IT" dirty="0"/>
              <a:t>Il dogma della par condicio è recessivo: classi di creditori e, appunto, compartimentazione di patrimoni</a:t>
            </a:r>
          </a:p>
          <a:p>
            <a:r>
              <a:rPr lang="it-IT" dirty="0"/>
              <a:t>Il discrimine tra limiti alla responsabilità patrimoniale e limiti alla responsabilità per debito</a:t>
            </a:r>
          </a:p>
          <a:p>
            <a:r>
              <a:rPr lang="it-IT" dirty="0"/>
              <a:t>Art. 284, co. 3 CCII: «resta ferma l’autonomia delle rispettive masse attive e passive»</a:t>
            </a:r>
          </a:p>
        </p:txBody>
      </p:sp>
    </p:spTree>
    <p:extLst>
      <p:ext uri="{BB962C8B-B14F-4D97-AF65-F5344CB8AC3E}">
        <p14:creationId xmlns:p14="http://schemas.microsoft.com/office/powerpoint/2010/main" val="35776200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AF0CCE-D671-4C0F-AE8D-C13E4830D05A}"/>
              </a:ext>
            </a:extLst>
          </p:cNvPr>
          <p:cNvSpPr>
            <a:spLocks noGrp="1"/>
          </p:cNvSpPr>
          <p:nvPr>
            <p:ph type="title"/>
          </p:nvPr>
        </p:nvSpPr>
        <p:spPr/>
        <p:txBody>
          <a:bodyPr/>
          <a:lstStyle/>
          <a:p>
            <a:pPr algn="ctr"/>
            <a:r>
              <a:rPr lang="it-IT" b="1" dirty="0"/>
              <a:t>Le possibili scelte del legislatore delegato</a:t>
            </a:r>
          </a:p>
        </p:txBody>
      </p:sp>
      <p:graphicFrame>
        <p:nvGraphicFramePr>
          <p:cNvPr id="4" name="Segnaposto contenuto 3">
            <a:extLst>
              <a:ext uri="{FF2B5EF4-FFF2-40B4-BE49-F238E27FC236}">
                <a16:creationId xmlns:a16="http://schemas.microsoft.com/office/drawing/2014/main" id="{CF3C6318-EA62-4432-A052-14DCB00141D4}"/>
              </a:ext>
            </a:extLst>
          </p:cNvPr>
          <p:cNvGraphicFramePr>
            <a:graphicFrameLocks noGrp="1"/>
          </p:cNvGraphicFramePr>
          <p:nvPr>
            <p:ph idx="1"/>
            <p:extLst>
              <p:ext uri="{D42A27DB-BD31-4B8C-83A1-F6EECF244321}">
                <p14:modId xmlns:p14="http://schemas.microsoft.com/office/powerpoint/2010/main" val="378206959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26975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FD4B78-A63C-4F76-B44A-8C2A145FF2A0}"/>
              </a:ext>
            </a:extLst>
          </p:cNvPr>
          <p:cNvSpPr>
            <a:spLocks noGrp="1"/>
          </p:cNvSpPr>
          <p:nvPr>
            <p:ph type="title"/>
          </p:nvPr>
        </p:nvSpPr>
        <p:spPr/>
        <p:txBody>
          <a:bodyPr/>
          <a:lstStyle/>
          <a:p>
            <a:pPr algn="ctr"/>
            <a:r>
              <a:rPr lang="it-IT" b="1" dirty="0"/>
              <a:t>Il CP di Gruppo (art. 284 CCII) Piano unitari o piani interferenti</a:t>
            </a:r>
          </a:p>
        </p:txBody>
      </p:sp>
      <p:sp>
        <p:nvSpPr>
          <p:cNvPr id="3" name="Segnaposto contenuto 2">
            <a:extLst>
              <a:ext uri="{FF2B5EF4-FFF2-40B4-BE49-F238E27FC236}">
                <a16:creationId xmlns:a16="http://schemas.microsoft.com/office/drawing/2014/main" id="{C0FD7625-E9D1-4C1C-BD36-73D60CD0527D}"/>
              </a:ext>
            </a:extLst>
          </p:cNvPr>
          <p:cNvSpPr>
            <a:spLocks noGrp="1"/>
          </p:cNvSpPr>
          <p:nvPr>
            <p:ph idx="1"/>
          </p:nvPr>
        </p:nvSpPr>
        <p:spPr/>
        <p:txBody>
          <a:bodyPr/>
          <a:lstStyle/>
          <a:p>
            <a:pPr algn="l"/>
            <a:r>
              <a:rPr lang="it-IT" dirty="0"/>
              <a:t>«</a:t>
            </a:r>
            <a:r>
              <a:rPr lang="it-IT" sz="1800" b="0" i="1" u="none" strike="noStrike" baseline="0" dirty="0">
                <a:latin typeface="CIDFont+F1"/>
              </a:rPr>
              <a:t>Più imprese in stato di crisi o di insolvenza appartenenti al medesimo gruppo e aventi ciascuna il</a:t>
            </a:r>
          </a:p>
          <a:p>
            <a:pPr algn="l"/>
            <a:r>
              <a:rPr lang="it-IT" sz="1800" b="0" i="1" u="none" strike="noStrike" baseline="0" dirty="0">
                <a:latin typeface="CIDFont+F1"/>
              </a:rPr>
              <a:t>centro degli interessi principali nello Stato italiano possono proporre con un unico ricorso la domanda di</a:t>
            </a:r>
          </a:p>
          <a:p>
            <a:pPr algn="l"/>
            <a:r>
              <a:rPr lang="it-IT" sz="1800" b="0" i="1" u="none" strike="noStrike" baseline="0" dirty="0">
                <a:latin typeface="CIDFont+F1"/>
              </a:rPr>
              <a:t>accesso al concordato preventivo di cui all’articolo 40 con un piano unitario o con piani reciprocamente</a:t>
            </a:r>
          </a:p>
          <a:p>
            <a:pPr algn="l"/>
            <a:r>
              <a:rPr lang="it-IT" sz="1800" b="0" i="1" u="none" strike="noStrike" baseline="0" dirty="0">
                <a:latin typeface="CIDFont+F1"/>
              </a:rPr>
              <a:t>collegati e interferenti</a:t>
            </a:r>
            <a:r>
              <a:rPr lang="it-IT" sz="1800" b="0" i="0" u="none" strike="noStrike" baseline="0" dirty="0">
                <a:latin typeface="CIDFont+F1"/>
              </a:rPr>
              <a:t>.</a:t>
            </a:r>
            <a:r>
              <a:rPr lang="it-IT" dirty="0"/>
              <a:t>»</a:t>
            </a:r>
          </a:p>
          <a:p>
            <a:pPr algn="l"/>
            <a:r>
              <a:rPr lang="it-IT" dirty="0"/>
              <a:t>Considerata la visione ‘soggettivistica’, accedono al gruppo le più società e non il ‘gruppo’. Ciascuna società deve possedere i requisiti dell’art. 2 e deve trovarsi in crisi/insolvenza (non c’è attrazione di imprese in bonis). Tuttavia la previsione del piano unitario fa pensare alla conferma dell’esistenza di un ‘interesse di gruppo’ distinto</a:t>
            </a:r>
          </a:p>
          <a:p>
            <a:pPr algn="l"/>
            <a:r>
              <a:rPr lang="it-IT" dirty="0"/>
              <a:t>Il CPG è una mera opportunità per il Debitore</a:t>
            </a:r>
          </a:p>
        </p:txBody>
      </p:sp>
    </p:spTree>
    <p:extLst>
      <p:ext uri="{BB962C8B-B14F-4D97-AF65-F5344CB8AC3E}">
        <p14:creationId xmlns:p14="http://schemas.microsoft.com/office/powerpoint/2010/main" val="24697627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FCFBA6-B2FB-4DAE-83FA-B90BC6CB41D0}"/>
              </a:ext>
            </a:extLst>
          </p:cNvPr>
          <p:cNvSpPr>
            <a:spLocks noGrp="1"/>
          </p:cNvSpPr>
          <p:nvPr>
            <p:ph type="title"/>
          </p:nvPr>
        </p:nvSpPr>
        <p:spPr/>
        <p:txBody>
          <a:bodyPr/>
          <a:lstStyle/>
          <a:p>
            <a:pPr algn="ctr"/>
            <a:r>
              <a:rPr lang="it-IT" b="1" dirty="0"/>
              <a:t>Rapporti tra direzione unitaria in bonis e direzione unitaria nel concorso</a:t>
            </a:r>
          </a:p>
        </p:txBody>
      </p:sp>
      <p:sp>
        <p:nvSpPr>
          <p:cNvPr id="3" name="Segnaposto contenuto 2">
            <a:extLst>
              <a:ext uri="{FF2B5EF4-FFF2-40B4-BE49-F238E27FC236}">
                <a16:creationId xmlns:a16="http://schemas.microsoft.com/office/drawing/2014/main" id="{F64E43A4-03F6-4D85-A9DE-C27FC38974EE}"/>
              </a:ext>
            </a:extLst>
          </p:cNvPr>
          <p:cNvSpPr>
            <a:spLocks noGrp="1"/>
          </p:cNvSpPr>
          <p:nvPr>
            <p:ph idx="1"/>
          </p:nvPr>
        </p:nvSpPr>
        <p:spPr/>
        <p:txBody>
          <a:bodyPr/>
          <a:lstStyle/>
          <a:p>
            <a:r>
              <a:rPr lang="it-IT" dirty="0"/>
              <a:t>Nel codice civile la direzione unitaria è, di per sé, virtuosa quando corrisponde ai principi di corretta amministrazione; in caso di abuso si reagisce ex post con le regole sulla responsabilità patrimoniale </a:t>
            </a:r>
          </a:p>
          <a:p>
            <a:r>
              <a:rPr lang="it-IT" dirty="0"/>
              <a:t>Nel CCII, poiché le imprese si trovano già in uno stato di crisi, è sì consentita una gestione unitaria ma questa ex ante deve essere improntata al miglior soddisfacimento dei creditori</a:t>
            </a:r>
          </a:p>
        </p:txBody>
      </p:sp>
    </p:spTree>
    <p:extLst>
      <p:ext uri="{BB962C8B-B14F-4D97-AF65-F5344CB8AC3E}">
        <p14:creationId xmlns:p14="http://schemas.microsoft.com/office/powerpoint/2010/main" val="39318874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8264D3-A9D2-47C4-B070-C0BCFA48CFDE}"/>
              </a:ext>
            </a:extLst>
          </p:cNvPr>
          <p:cNvSpPr>
            <a:spLocks noGrp="1"/>
          </p:cNvSpPr>
          <p:nvPr>
            <p:ph type="title"/>
          </p:nvPr>
        </p:nvSpPr>
        <p:spPr/>
        <p:txBody>
          <a:bodyPr/>
          <a:lstStyle/>
          <a:p>
            <a:pPr algn="ctr"/>
            <a:r>
              <a:rPr lang="it-IT" b="1" dirty="0"/>
              <a:t>Ipotesi di partecipazione di società in bonis alla ristrutturazione concorsuale di gruppo</a:t>
            </a:r>
          </a:p>
        </p:txBody>
      </p:sp>
      <p:sp>
        <p:nvSpPr>
          <p:cNvPr id="3" name="Segnaposto contenuto 2">
            <a:extLst>
              <a:ext uri="{FF2B5EF4-FFF2-40B4-BE49-F238E27FC236}">
                <a16:creationId xmlns:a16="http://schemas.microsoft.com/office/drawing/2014/main" id="{E6ECF4D8-86E2-436B-8934-2CE697CF8B8B}"/>
              </a:ext>
            </a:extLst>
          </p:cNvPr>
          <p:cNvSpPr>
            <a:spLocks noGrp="1"/>
          </p:cNvSpPr>
          <p:nvPr>
            <p:ph idx="1"/>
          </p:nvPr>
        </p:nvSpPr>
        <p:spPr/>
        <p:txBody>
          <a:bodyPr/>
          <a:lstStyle/>
          <a:p>
            <a:r>
              <a:rPr lang="it-IT" dirty="0"/>
              <a:t>Ove esista un interesse della società eterodiretta in bonis a partecipare alla ristrutturazione, ciò è ammissibile (v. modello UNCITRAL)?</a:t>
            </a:r>
          </a:p>
          <a:p>
            <a:r>
              <a:rPr lang="it-IT" dirty="0"/>
              <a:t>La partecipazione alla ristrutturazione presuppone che la società sia in crisi o insolvente</a:t>
            </a:r>
          </a:p>
          <a:p>
            <a:r>
              <a:rPr lang="it-IT" dirty="0"/>
              <a:t>Può partecipare solo dal punto di vista processuale con un intervento nel giudizio? </a:t>
            </a:r>
          </a:p>
          <a:p>
            <a:r>
              <a:rPr lang="it-IT" dirty="0"/>
              <a:t>Può partecipare solo con collegamenti esterni, perché tutti gli effetti, favorevoli e sfavorevoli, sono correlati alle imprese </a:t>
            </a:r>
            <a:r>
              <a:rPr lang="it-IT" u="sng" dirty="0"/>
              <a:t>non</a:t>
            </a:r>
            <a:r>
              <a:rPr lang="it-IT" dirty="0"/>
              <a:t> ‘in bonis’ (il tema si apre, però per la composizione negoziata)</a:t>
            </a:r>
          </a:p>
        </p:txBody>
      </p:sp>
    </p:spTree>
    <p:extLst>
      <p:ext uri="{BB962C8B-B14F-4D97-AF65-F5344CB8AC3E}">
        <p14:creationId xmlns:p14="http://schemas.microsoft.com/office/powerpoint/2010/main" val="228647981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CF4AB-2A59-4936-99C7-614FF6FDC95B}"/>
              </a:ext>
            </a:extLst>
          </p:cNvPr>
          <p:cNvSpPr>
            <a:spLocks noGrp="1"/>
          </p:cNvSpPr>
          <p:nvPr>
            <p:ph type="title"/>
          </p:nvPr>
        </p:nvSpPr>
        <p:spPr/>
        <p:txBody>
          <a:bodyPr/>
          <a:lstStyle/>
          <a:p>
            <a:pPr algn="ctr"/>
            <a:r>
              <a:rPr lang="it-IT" b="1" dirty="0"/>
              <a:t>Domanda, piano, proposta</a:t>
            </a:r>
          </a:p>
        </p:txBody>
      </p:sp>
      <p:sp>
        <p:nvSpPr>
          <p:cNvPr id="3" name="Segnaposto contenuto 2">
            <a:extLst>
              <a:ext uri="{FF2B5EF4-FFF2-40B4-BE49-F238E27FC236}">
                <a16:creationId xmlns:a16="http://schemas.microsoft.com/office/drawing/2014/main" id="{BFB9F35D-14EF-454A-ADEC-C38A1F0CC638}"/>
              </a:ext>
            </a:extLst>
          </p:cNvPr>
          <p:cNvSpPr>
            <a:spLocks noGrp="1"/>
          </p:cNvSpPr>
          <p:nvPr>
            <p:ph idx="1"/>
          </p:nvPr>
        </p:nvSpPr>
        <p:spPr/>
        <p:txBody>
          <a:bodyPr/>
          <a:lstStyle/>
          <a:p>
            <a:r>
              <a:rPr lang="it-IT" dirty="0"/>
              <a:t>Il ricorso (domanda) può essere unico</a:t>
            </a:r>
          </a:p>
          <a:p>
            <a:r>
              <a:rPr lang="it-IT" dirty="0"/>
              <a:t>Il piano può essere unitario o interferente</a:t>
            </a:r>
          </a:p>
          <a:p>
            <a:r>
              <a:rPr lang="it-IT" dirty="0"/>
              <a:t>La proposta deve essere riferita, invece, a ciascuna impresa</a:t>
            </a:r>
          </a:p>
        </p:txBody>
      </p:sp>
    </p:spTree>
    <p:extLst>
      <p:ext uri="{BB962C8B-B14F-4D97-AF65-F5344CB8AC3E}">
        <p14:creationId xmlns:p14="http://schemas.microsoft.com/office/powerpoint/2010/main" val="24138361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F6D444-25D0-40CA-A7ED-EA168586750A}"/>
              </a:ext>
            </a:extLst>
          </p:cNvPr>
          <p:cNvSpPr>
            <a:spLocks noGrp="1"/>
          </p:cNvSpPr>
          <p:nvPr>
            <p:ph type="title"/>
          </p:nvPr>
        </p:nvSpPr>
        <p:spPr/>
        <p:txBody>
          <a:bodyPr/>
          <a:lstStyle/>
          <a:p>
            <a:pPr algn="ctr"/>
            <a:r>
              <a:rPr lang="it-IT" b="1" dirty="0"/>
              <a:t>Il </a:t>
            </a:r>
            <a:r>
              <a:rPr lang="it-IT" b="1" dirty="0" err="1"/>
              <a:t>pre</a:t>
            </a:r>
            <a:r>
              <a:rPr lang="it-IT" b="1" dirty="0"/>
              <a:t>-concordato di gruppo</a:t>
            </a:r>
          </a:p>
        </p:txBody>
      </p:sp>
      <p:sp>
        <p:nvSpPr>
          <p:cNvPr id="3" name="Segnaposto contenuto 2">
            <a:extLst>
              <a:ext uri="{FF2B5EF4-FFF2-40B4-BE49-F238E27FC236}">
                <a16:creationId xmlns:a16="http://schemas.microsoft.com/office/drawing/2014/main" id="{118CB2A1-E41A-4347-81B0-CA12E892E030}"/>
              </a:ext>
            </a:extLst>
          </p:cNvPr>
          <p:cNvSpPr>
            <a:spLocks noGrp="1"/>
          </p:cNvSpPr>
          <p:nvPr>
            <p:ph idx="1"/>
          </p:nvPr>
        </p:nvSpPr>
        <p:spPr/>
        <p:txBody>
          <a:bodyPr/>
          <a:lstStyle/>
          <a:p>
            <a:r>
              <a:rPr lang="it-IT" dirty="0"/>
              <a:t>Pur in assenza di un richiamo espresso deve ritenersi consentito che vi sia un unico ricorso di CP ‘in </a:t>
            </a:r>
            <a:r>
              <a:rPr lang="it-IT" dirty="0" err="1"/>
              <a:t>bianco’</a:t>
            </a:r>
            <a:r>
              <a:rPr lang="it-IT" dirty="0"/>
              <a:t>, ma perché si applichino, da subito, le regole sulla concentrazione procedimentale, occorre che il ricorso sia presentato dalle più imprese.</a:t>
            </a:r>
          </a:p>
          <a:p>
            <a:r>
              <a:rPr lang="it-IT" dirty="0"/>
              <a:t>Si può porre il problema dei tempi perché nei confronti di talune potrebbero pendere ricorsi per la LG</a:t>
            </a:r>
          </a:p>
          <a:p>
            <a:r>
              <a:rPr lang="it-IT" dirty="0"/>
              <a:t>Ed in tal caso dovrebbe prevalere il termine minore</a:t>
            </a:r>
          </a:p>
        </p:txBody>
      </p:sp>
    </p:spTree>
    <p:extLst>
      <p:ext uri="{BB962C8B-B14F-4D97-AF65-F5344CB8AC3E}">
        <p14:creationId xmlns:p14="http://schemas.microsoft.com/office/powerpoint/2010/main" val="27592855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38FFC5-2BB2-497D-A192-86153847D541}"/>
              </a:ext>
            </a:extLst>
          </p:cNvPr>
          <p:cNvSpPr>
            <a:spLocks noGrp="1"/>
          </p:cNvSpPr>
          <p:nvPr>
            <p:ph type="title"/>
          </p:nvPr>
        </p:nvSpPr>
        <p:spPr/>
        <p:txBody>
          <a:bodyPr/>
          <a:lstStyle/>
          <a:p>
            <a:pPr algn="ctr"/>
            <a:r>
              <a:rPr lang="it-IT" b="1" dirty="0"/>
              <a:t>La giustificazione del piano di gruppo (art. 284 CCII)</a:t>
            </a:r>
          </a:p>
        </p:txBody>
      </p:sp>
      <p:sp>
        <p:nvSpPr>
          <p:cNvPr id="3" name="Segnaposto contenuto 2">
            <a:extLst>
              <a:ext uri="{FF2B5EF4-FFF2-40B4-BE49-F238E27FC236}">
                <a16:creationId xmlns:a16="http://schemas.microsoft.com/office/drawing/2014/main" id="{716FBD5F-4A18-4E98-B9FE-4FB01F9BDBB2}"/>
              </a:ext>
            </a:extLst>
          </p:cNvPr>
          <p:cNvSpPr>
            <a:spLocks noGrp="1"/>
          </p:cNvSpPr>
          <p:nvPr>
            <p:ph idx="1"/>
          </p:nvPr>
        </p:nvSpPr>
        <p:spPr/>
        <p:txBody>
          <a:bodyPr>
            <a:normAutofit fontScale="92500" lnSpcReduction="10000"/>
          </a:bodyPr>
          <a:lstStyle/>
          <a:p>
            <a:pPr algn="l">
              <a:spcBef>
                <a:spcPts val="0"/>
              </a:spcBef>
            </a:pPr>
            <a:r>
              <a:rPr lang="it-IT" dirty="0"/>
              <a:t>«</a:t>
            </a:r>
            <a:r>
              <a:rPr lang="it-IT" sz="1800" b="0" i="1" u="none" strike="noStrike" baseline="0" dirty="0">
                <a:solidFill>
                  <a:srgbClr val="000000"/>
                </a:solidFill>
                <a:latin typeface="CIDFont+F1"/>
              </a:rPr>
              <a:t>La domanda proposta ai sensi dei commi 1 e 2 deve contenere l’illustrazione delle ragioni di maggiore</a:t>
            </a:r>
          </a:p>
          <a:p>
            <a:pPr algn="l">
              <a:spcBef>
                <a:spcPts val="0"/>
              </a:spcBef>
            </a:pPr>
            <a:r>
              <a:rPr lang="it-IT" sz="1800" b="0" i="1" u="none" strike="noStrike" baseline="0" dirty="0">
                <a:solidFill>
                  <a:srgbClr val="000000"/>
                </a:solidFill>
                <a:latin typeface="CIDFont+F1"/>
              </a:rPr>
              <a:t>convenienza, in funzione del migliore soddisfacimento dei creditori delle singole imprese, della scelta di</a:t>
            </a:r>
          </a:p>
          <a:p>
            <a:pPr algn="l">
              <a:spcBef>
                <a:spcPts val="0"/>
              </a:spcBef>
            </a:pPr>
            <a:r>
              <a:rPr lang="it-IT" sz="1800" b="0" i="1" u="none" strike="noStrike" baseline="0" dirty="0">
                <a:solidFill>
                  <a:srgbClr val="000000"/>
                </a:solidFill>
                <a:latin typeface="CIDFont+F1"/>
              </a:rPr>
              <a:t>presentare un piano unitario ovvero piani reciprocamente collegati e interferenti invece di un piano autonomo per ciascuna impresa. </a:t>
            </a:r>
            <a:r>
              <a:rPr lang="it-IT" sz="1800" b="0" i="1" u="none" strike="noStrike" baseline="0" dirty="0">
                <a:solidFill>
                  <a:srgbClr val="FF0000"/>
                </a:solidFill>
                <a:latin typeface="CIDFont+F4"/>
              </a:rPr>
              <a:t>Il piano o i piani di cui al comma 1 quantificano il beneficio stimato per i creditori di ciascuna impresa del gruppo, anche per effetto della sussistenza di vantaggi compensativi, conseguiti o fondatamente prevedibili, derivanti dal collegamento o dall’appartenenza al gruppo. La domanda </a:t>
            </a:r>
            <a:r>
              <a:rPr lang="it-IT" sz="1800" b="0" i="1" u="none" strike="noStrike" baseline="0" dirty="0">
                <a:solidFill>
                  <a:srgbClr val="000000"/>
                </a:solidFill>
                <a:latin typeface="CIDFont+F1"/>
              </a:rPr>
              <a:t>deve inoltre fornire informazioni analitiche sulla struttura </a:t>
            </a:r>
            <a:r>
              <a:rPr lang="it-IT" sz="1800" b="0" i="1" u="none" strike="noStrike" baseline="0" dirty="0">
                <a:latin typeface="CIDFont+F1"/>
              </a:rPr>
              <a:t>del gruppo e sui vincoli partecipativi o contrattuali esistenti tra le imprese e indicare il registro delle imprese o i registri delle imprese in cui è stata effettuata la pubblicità ai sensi dell’articolo 2497-</a:t>
            </a:r>
            <a:r>
              <a:rPr lang="it-IT" sz="1800" b="0" i="1" u="none" strike="noStrike" baseline="0" dirty="0">
                <a:latin typeface="CIDFont+F2"/>
              </a:rPr>
              <a:t>bis </a:t>
            </a:r>
            <a:r>
              <a:rPr lang="it-IT" sz="1800" b="0" i="1" u="none" strike="noStrike" baseline="0" dirty="0">
                <a:latin typeface="CIDFont+F1"/>
              </a:rPr>
              <a:t>del codice civile. Il bilancio consolidato di gruppo,</a:t>
            </a:r>
          </a:p>
          <a:p>
            <a:pPr algn="l">
              <a:spcBef>
                <a:spcPts val="0"/>
              </a:spcBef>
            </a:pPr>
            <a:r>
              <a:rPr lang="it-IT" sz="1800" b="0" i="1" u="none" strike="noStrike" baseline="0" dirty="0">
                <a:latin typeface="CIDFont+F1"/>
              </a:rPr>
              <a:t>ove redatto, deve essere allegato al ricorso unitamente alla documentazione prevista, rispettivamente, per</a:t>
            </a:r>
          </a:p>
          <a:p>
            <a:pPr algn="l">
              <a:spcBef>
                <a:spcPts val="0"/>
              </a:spcBef>
            </a:pPr>
            <a:r>
              <a:rPr lang="it-IT" sz="1800" b="0" i="1" u="none" strike="noStrike" baseline="0" dirty="0">
                <a:latin typeface="CIDFont+F1"/>
              </a:rPr>
              <a:t>l’accesso al concordato preventivo o agli accordi di ristrutturazione. Si applica l’articolo 289</a:t>
            </a:r>
            <a:r>
              <a:rPr lang="it-IT" sz="1800" b="0" i="0" u="none" strike="noStrike" baseline="0" dirty="0">
                <a:latin typeface="CIDFont+F1"/>
              </a:rPr>
              <a:t>.</a:t>
            </a:r>
            <a:r>
              <a:rPr lang="it-IT" dirty="0"/>
              <a:t>»</a:t>
            </a:r>
          </a:p>
          <a:p>
            <a:pPr algn="l">
              <a:spcBef>
                <a:spcPts val="0"/>
              </a:spcBef>
            </a:pPr>
            <a:r>
              <a:rPr lang="it-IT" dirty="0"/>
              <a:t>Condizione di accesso al CPG: ‘MSC’ per tutte le imprese del gruppo ? O assenza di pregiudizio (art. 285) ?</a:t>
            </a:r>
          </a:p>
          <a:p>
            <a:pPr algn="l">
              <a:spcBef>
                <a:spcPts val="0"/>
              </a:spcBef>
            </a:pPr>
            <a:r>
              <a:rPr lang="it-IT" dirty="0"/>
              <a:t>Qual è il termine di comparazione? La LG o un CP atomistico? </a:t>
            </a:r>
          </a:p>
          <a:p>
            <a:pPr algn="l">
              <a:spcBef>
                <a:spcPts val="0"/>
              </a:spcBef>
            </a:pPr>
            <a:r>
              <a:rPr lang="it-IT" dirty="0"/>
              <a:t>Anche i trasferimenti infragruppo possono esse spia dell’interesse unitario al superamento unitario della crisi</a:t>
            </a:r>
          </a:p>
        </p:txBody>
      </p:sp>
    </p:spTree>
    <p:extLst>
      <p:ext uri="{BB962C8B-B14F-4D97-AF65-F5344CB8AC3E}">
        <p14:creationId xmlns:p14="http://schemas.microsoft.com/office/powerpoint/2010/main" val="31452235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5BEF44-3A3E-4190-B781-B43CAA5C8478}"/>
              </a:ext>
            </a:extLst>
          </p:cNvPr>
          <p:cNvSpPr>
            <a:spLocks noGrp="1"/>
          </p:cNvSpPr>
          <p:nvPr>
            <p:ph type="title"/>
          </p:nvPr>
        </p:nvSpPr>
        <p:spPr/>
        <p:txBody>
          <a:bodyPr/>
          <a:lstStyle/>
          <a:p>
            <a:pPr algn="ctr"/>
            <a:r>
              <a:rPr lang="it-IT" b="1" dirty="0"/>
              <a:t>Il CP di Gruppo (art. 285 CCII)</a:t>
            </a:r>
          </a:p>
        </p:txBody>
      </p:sp>
      <p:sp>
        <p:nvSpPr>
          <p:cNvPr id="3" name="Segnaposto contenuto 2">
            <a:extLst>
              <a:ext uri="{FF2B5EF4-FFF2-40B4-BE49-F238E27FC236}">
                <a16:creationId xmlns:a16="http://schemas.microsoft.com/office/drawing/2014/main" id="{1753EA58-0B9C-4585-83C7-74114280CCFE}"/>
              </a:ext>
            </a:extLst>
          </p:cNvPr>
          <p:cNvSpPr>
            <a:spLocks noGrp="1"/>
          </p:cNvSpPr>
          <p:nvPr>
            <p:ph idx="1"/>
          </p:nvPr>
        </p:nvSpPr>
        <p:spPr/>
        <p:txBody>
          <a:bodyPr>
            <a:normAutofit fontScale="85000" lnSpcReduction="10000"/>
          </a:bodyPr>
          <a:lstStyle/>
          <a:p>
            <a:pPr algn="l">
              <a:spcBef>
                <a:spcPts val="0"/>
              </a:spcBef>
            </a:pPr>
            <a:r>
              <a:rPr lang="it-IT" dirty="0"/>
              <a:t>«</a:t>
            </a:r>
            <a:r>
              <a:rPr lang="it-IT" sz="1800" b="0" i="1" u="none" strike="noStrike" baseline="0" dirty="0">
                <a:solidFill>
                  <a:srgbClr val="000000"/>
                </a:solidFill>
              </a:rPr>
              <a:t>1. Il piano concordatario o i piani concordatari di gruppo possono prevedere la liquidazione di alcune imprese e la continuazione dell'attività di altre imprese del gruppo. Si applica tuttavia la sola disciplina del concordato in continuità quando, confrontando i flussi complessivi derivanti dalla continuazione dell’attività con i flussi complessivi derivanti dalla liquidazione, risulta che i creditori delle imprese del gruppo sono soddisfatti in misura prevalente dal ricavato prodotto dalla continuità aziendale diretta o indiretta</a:t>
            </a:r>
            <a:r>
              <a:rPr lang="it-IT" sz="1800" b="0" i="1" u="none" strike="noStrike" baseline="0" dirty="0">
                <a:solidFill>
                  <a:srgbClr val="FF0000"/>
                </a:solidFill>
              </a:rPr>
              <a:t>, </a:t>
            </a:r>
            <a:r>
              <a:rPr lang="it-IT" sz="1800" b="0" i="1" u="none" strike="sngStrike" baseline="0" dirty="0">
                <a:solidFill>
                  <a:srgbClr val="FF0000"/>
                </a:solidFill>
              </a:rPr>
              <a:t>ivi compresa la cessione del magazzino</a:t>
            </a:r>
            <a:r>
              <a:rPr lang="it-IT" sz="1800" b="0" i="1" u="none" strike="noStrike" baseline="0" dirty="0">
                <a:solidFill>
                  <a:srgbClr val="000000"/>
                </a:solidFill>
              </a:rPr>
              <a:t>.</a:t>
            </a:r>
            <a:r>
              <a:rPr lang="it-IT" i="1" dirty="0"/>
              <a:t>»</a:t>
            </a:r>
          </a:p>
          <a:p>
            <a:pPr algn="l">
              <a:spcBef>
                <a:spcPts val="0"/>
              </a:spcBef>
            </a:pPr>
            <a:r>
              <a:rPr lang="it-IT" sz="1800" b="0" i="1" u="none" strike="noStrike" baseline="0" dirty="0"/>
              <a:t>2. Il piano o i piani concordatari possono altresì prevedere operazioni contrattuali e riorganizzative, inclusi i trasferimenti di risorse infragruppo, purché un professionista indipendente attesti che dette operazioni sono necessarie ai fini della continuità aziendale per le imprese per le quali essa è prevista nel piano e coerenti con l’obiettivo del miglior soddisfacimento dei creditori di tutte le imprese del gruppo</a:t>
            </a:r>
          </a:p>
          <a:p>
            <a:pPr algn="l">
              <a:spcBef>
                <a:spcPts val="0"/>
              </a:spcBef>
            </a:pPr>
            <a:r>
              <a:rPr lang="it-IT" sz="1800" b="0" i="1" u="none" strike="noStrike" baseline="0" dirty="0">
                <a:solidFill>
                  <a:srgbClr val="000000"/>
                </a:solidFill>
              </a:rPr>
              <a:t>3. Gli effetti pregiudizievoli delle operazioni di cui </a:t>
            </a:r>
            <a:r>
              <a:rPr lang="it-IT" sz="1800" b="0" i="1" u="none" strike="noStrike" baseline="0" dirty="0">
                <a:solidFill>
                  <a:srgbClr val="FF0000"/>
                </a:solidFill>
              </a:rPr>
              <a:t>ai commi 1 e 2 </a:t>
            </a:r>
            <a:r>
              <a:rPr lang="it-IT" sz="1800" b="0" i="1" u="none" strike="noStrike" baseline="0" dirty="0">
                <a:solidFill>
                  <a:srgbClr val="000000"/>
                </a:solidFill>
              </a:rPr>
              <a:t>possono essere contestati dai creditori dissenzienti appartenenti a una classe dissenziente o nel caso di mancata formazione delle classi, dai creditori dissenzienti che rappresentano almeno il venti per cento dei crediti ammessi al voto con riguardo ad una singola </a:t>
            </a:r>
            <a:r>
              <a:rPr lang="it-IT" sz="1800" b="0" i="1" u="none" strike="noStrike" baseline="0" dirty="0">
                <a:solidFill>
                  <a:srgbClr val="FF0000"/>
                </a:solidFill>
              </a:rPr>
              <a:t>impresa</a:t>
            </a:r>
            <a:r>
              <a:rPr lang="it-IT" sz="1800" b="0" i="1" u="none" strike="noStrike" baseline="0" dirty="0">
                <a:solidFill>
                  <a:srgbClr val="000000"/>
                </a:solidFill>
              </a:rPr>
              <a:t>, attraverso l’opposizione all’omologazione del concordato di gruppo. I creditori non aderenti possono proporre opposizione all’omologazione degli accordi di ristrutturazione, o, nel caso di mancata formazione delle classi, dai creditori dissenzienti che rappresentano almeno il venti per cento dei crediti ammessi al voto con riguardo ad una singola società, attraverso l’opposizione all’omologazione del concordato di gruppo. </a:t>
            </a:r>
          </a:p>
          <a:p>
            <a:pPr algn="l">
              <a:spcBef>
                <a:spcPts val="0"/>
              </a:spcBef>
            </a:pPr>
            <a:r>
              <a:rPr lang="it-IT" sz="1800" b="0" i="1" u="none" strike="noStrike" baseline="0" dirty="0">
                <a:solidFill>
                  <a:srgbClr val="000000"/>
                </a:solidFill>
              </a:rPr>
              <a:t>4. Il tribunale omologa il concordato o gli accordi di ristrutturazione qualora ritenga, sulla base di una valutazione complessiva del piano o dei piani collegati, che i creditori possano essere soddisfatti in misura non inferiore a quanto ricaverebbero dalla liquidazione giudiziale della singola </a:t>
            </a:r>
            <a:r>
              <a:rPr lang="it-IT" sz="1800" b="0" i="1" u="none" strike="noStrike" baseline="0" dirty="0">
                <a:solidFill>
                  <a:srgbClr val="FF0000"/>
                </a:solidFill>
              </a:rPr>
              <a:t>impresa</a:t>
            </a:r>
            <a:r>
              <a:rPr lang="it-IT" sz="1800" b="0" i="1" u="none" strike="noStrike" baseline="0" dirty="0">
                <a:solidFill>
                  <a:srgbClr val="000000"/>
                </a:solidFill>
              </a:rPr>
              <a:t>.</a:t>
            </a:r>
          </a:p>
          <a:p>
            <a:pPr algn="l">
              <a:spcBef>
                <a:spcPts val="0"/>
              </a:spcBef>
            </a:pPr>
            <a:r>
              <a:rPr lang="it-IT" sz="1800" b="0" i="1" u="none" strike="noStrike" baseline="0" dirty="0">
                <a:solidFill>
                  <a:srgbClr val="000000"/>
                </a:solidFill>
              </a:rPr>
              <a:t>5. I soci possono far valere il pregiudizio arrecato </a:t>
            </a:r>
            <a:r>
              <a:rPr lang="it-IT" sz="1800" b="0" i="1" u="none" strike="noStrike" baseline="0" dirty="0">
                <a:solidFill>
                  <a:srgbClr val="FF0000"/>
                </a:solidFill>
              </a:rPr>
              <a:t>alla redditività ed al valore della partecipazione sociale </a:t>
            </a:r>
            <a:r>
              <a:rPr lang="it-IT" sz="1800" b="0" i="1" u="none" strike="noStrike" baseline="0" dirty="0">
                <a:solidFill>
                  <a:srgbClr val="000000"/>
                </a:solidFill>
              </a:rPr>
              <a:t>dalle operazioni di cui </a:t>
            </a:r>
            <a:r>
              <a:rPr lang="it-IT" sz="1800" b="0" i="1" u="none" strike="noStrike" baseline="0" dirty="0">
                <a:solidFill>
                  <a:srgbClr val="FF0000"/>
                </a:solidFill>
              </a:rPr>
              <a:t>ai commi 1 e 2, </a:t>
            </a:r>
            <a:r>
              <a:rPr lang="it-IT" sz="1800" b="0" i="1" u="none" strike="noStrike" baseline="0" dirty="0">
                <a:solidFill>
                  <a:srgbClr val="000000"/>
                </a:solidFill>
              </a:rPr>
              <a:t>esclusivamente attraverso l’opposizione all'omologazione del concordato di gruppo. Il tribunale omologa il concordato se esclude la sussistenza </a:t>
            </a:r>
            <a:r>
              <a:rPr lang="it-IT" sz="1800" b="0" i="1" u="none" strike="noStrike" baseline="0" dirty="0">
                <a:solidFill>
                  <a:srgbClr val="FF0000"/>
                </a:solidFill>
              </a:rPr>
              <a:t>del </a:t>
            </a:r>
            <a:r>
              <a:rPr lang="it-IT" sz="1800" b="0" i="1" u="none" strike="noStrike" baseline="0" dirty="0">
                <a:solidFill>
                  <a:srgbClr val="000000"/>
                </a:solidFill>
              </a:rPr>
              <a:t>pregiudizio in considerazione dei vantaggi compensativi derivanti alle singole </a:t>
            </a:r>
            <a:r>
              <a:rPr lang="it-IT" sz="1800" b="0" i="1" u="none" strike="noStrike" baseline="0" dirty="0">
                <a:solidFill>
                  <a:srgbClr val="FF0000"/>
                </a:solidFill>
              </a:rPr>
              <a:t>imprese </a:t>
            </a:r>
            <a:r>
              <a:rPr lang="it-IT" sz="1800" b="0" i="1" u="none" strike="noStrike" baseline="0" dirty="0">
                <a:solidFill>
                  <a:srgbClr val="000000"/>
                </a:solidFill>
              </a:rPr>
              <a:t>dal piano di gruppo</a:t>
            </a:r>
            <a:r>
              <a:rPr lang="it-IT" sz="1800" b="0" i="0" u="none" strike="noStrike" baseline="0" dirty="0">
                <a:solidFill>
                  <a:srgbClr val="000000"/>
                </a:solidFill>
              </a:rPr>
              <a:t>». </a:t>
            </a:r>
            <a:endParaRPr lang="it-IT" dirty="0"/>
          </a:p>
        </p:txBody>
      </p:sp>
    </p:spTree>
    <p:extLst>
      <p:ext uri="{BB962C8B-B14F-4D97-AF65-F5344CB8AC3E}">
        <p14:creationId xmlns:p14="http://schemas.microsoft.com/office/powerpoint/2010/main" val="1778178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82297A-4817-418F-96EE-B5F443C4B488}"/>
              </a:ext>
            </a:extLst>
          </p:cNvPr>
          <p:cNvSpPr>
            <a:spLocks noGrp="1"/>
          </p:cNvSpPr>
          <p:nvPr>
            <p:ph type="title"/>
          </p:nvPr>
        </p:nvSpPr>
        <p:spPr/>
        <p:txBody>
          <a:bodyPr/>
          <a:lstStyle/>
          <a:p>
            <a:pPr algn="ctr"/>
            <a:r>
              <a:rPr lang="it-IT" b="1" dirty="0"/>
              <a:t>Rilevanza del Gruppo nelle situazioni di crisi Anni ‘90</a:t>
            </a:r>
          </a:p>
        </p:txBody>
      </p:sp>
      <p:sp>
        <p:nvSpPr>
          <p:cNvPr id="3" name="Segnaposto contenuto 2">
            <a:extLst>
              <a:ext uri="{FF2B5EF4-FFF2-40B4-BE49-F238E27FC236}">
                <a16:creationId xmlns:a16="http://schemas.microsoft.com/office/drawing/2014/main" id="{E3D2C1D3-9A19-4054-B416-C11EBF17B7E1}"/>
              </a:ext>
            </a:extLst>
          </p:cNvPr>
          <p:cNvSpPr>
            <a:spLocks noGrp="1"/>
          </p:cNvSpPr>
          <p:nvPr>
            <p:ph idx="1"/>
          </p:nvPr>
        </p:nvSpPr>
        <p:spPr/>
        <p:txBody>
          <a:bodyPr/>
          <a:lstStyle/>
          <a:p>
            <a:r>
              <a:rPr lang="it-IT" dirty="0"/>
              <a:t>La maggior parte delle crisi di impresa che hanno coinvolto Gruppi di società sono state gestite </a:t>
            </a:r>
            <a:r>
              <a:rPr lang="it-IT" u="sng" dirty="0"/>
              <a:t>in via stragiudiziale </a:t>
            </a:r>
            <a:r>
              <a:rPr lang="it-IT" dirty="0"/>
              <a:t>con accordi privatistici volti a rimuovere l’insolvenza.</a:t>
            </a:r>
          </a:p>
          <a:p>
            <a:r>
              <a:rPr lang="it-IT" dirty="0"/>
              <a:t>Alla questione della </a:t>
            </a:r>
            <a:r>
              <a:rPr lang="it-IT" dirty="0" err="1"/>
              <a:t>meritevolezza</a:t>
            </a:r>
            <a:r>
              <a:rPr lang="it-IT" dirty="0"/>
              <a:t> delle convenzioni stragiudiziali (art. 1322 c.c.) si sommava la questione della </a:t>
            </a:r>
            <a:r>
              <a:rPr lang="it-IT" dirty="0" err="1"/>
              <a:t>meritevolezza</a:t>
            </a:r>
            <a:r>
              <a:rPr lang="it-IT" dirty="0"/>
              <a:t> di una gestione della crisi organizzata in modo unitario</a:t>
            </a:r>
          </a:p>
          <a:p>
            <a:r>
              <a:rPr lang="it-IT" dirty="0"/>
              <a:t>La soluzione stragiudiziale era ‘imposta’ perché flessibile ed unica per superare le rigidità dei patrimoni atomistici</a:t>
            </a:r>
          </a:p>
          <a:p>
            <a:endParaRPr lang="it-IT" dirty="0"/>
          </a:p>
        </p:txBody>
      </p:sp>
    </p:spTree>
    <p:extLst>
      <p:ext uri="{BB962C8B-B14F-4D97-AF65-F5344CB8AC3E}">
        <p14:creationId xmlns:p14="http://schemas.microsoft.com/office/powerpoint/2010/main" val="28373576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92D985-52D7-410C-9021-46D905E13A0E}"/>
              </a:ext>
            </a:extLst>
          </p:cNvPr>
          <p:cNvSpPr>
            <a:spLocks noGrp="1"/>
          </p:cNvSpPr>
          <p:nvPr>
            <p:ph type="title"/>
          </p:nvPr>
        </p:nvSpPr>
        <p:spPr/>
        <p:txBody>
          <a:bodyPr/>
          <a:lstStyle/>
          <a:p>
            <a:pPr algn="ctr"/>
            <a:r>
              <a:rPr lang="it-IT" b="1" dirty="0"/>
              <a:t>Il CP di gruppo con piano di continuità</a:t>
            </a:r>
          </a:p>
        </p:txBody>
      </p:sp>
      <p:sp>
        <p:nvSpPr>
          <p:cNvPr id="3" name="Segnaposto contenuto 2">
            <a:extLst>
              <a:ext uri="{FF2B5EF4-FFF2-40B4-BE49-F238E27FC236}">
                <a16:creationId xmlns:a16="http://schemas.microsoft.com/office/drawing/2014/main" id="{A5E3B364-4B5C-4A5C-89B8-DFF6833ACF4E}"/>
              </a:ext>
            </a:extLst>
          </p:cNvPr>
          <p:cNvSpPr>
            <a:spLocks noGrp="1"/>
          </p:cNvSpPr>
          <p:nvPr>
            <p:ph idx="1"/>
          </p:nvPr>
        </p:nvSpPr>
        <p:spPr/>
        <p:txBody>
          <a:bodyPr>
            <a:normAutofit fontScale="77500" lnSpcReduction="20000"/>
          </a:bodyPr>
          <a:lstStyle/>
          <a:p>
            <a:r>
              <a:rPr lang="it-IT" dirty="0"/>
              <a:t>La flessibilità (art. 85, 86 CCII) del piano consente che per alcune società si ipotizzi la liquidazione e per altre la continuità. Per esigenze semplificatorie «</a:t>
            </a:r>
            <a:r>
              <a:rPr lang="it-IT" sz="2800" b="0" i="1" u="none" strike="noStrike" baseline="0" dirty="0">
                <a:solidFill>
                  <a:srgbClr val="000000"/>
                </a:solidFill>
              </a:rPr>
              <a:t>Si applica tuttavia la sola disciplina del concordato in continuità quando, confrontando i flussi complessivi derivanti dalla continuazione dell’attività con i flussi complessivi derivanti dalla liquidazione, risulta che i creditori delle imprese del gruppo sono soddisfatti in misura prevalente dal ricavato prodotto dalla continuità aziendale diretta o indiretta».</a:t>
            </a:r>
          </a:p>
          <a:p>
            <a:r>
              <a:rPr lang="it-IT" dirty="0">
                <a:solidFill>
                  <a:srgbClr val="000000"/>
                </a:solidFill>
              </a:rPr>
              <a:t>Si dovrebbe poter applicare l’art. 84 là dove ‘vince’ la presunzione con il mantenimento di almeno metà degli addetti; questa metà si calcola su tutti quelli del gruppo o solo su quelli delle imprese che continuano? </a:t>
            </a:r>
            <a:r>
              <a:rPr lang="it-IT" u="sng" dirty="0">
                <a:solidFill>
                  <a:srgbClr val="000000"/>
                </a:solidFill>
              </a:rPr>
              <a:t>Ipotesi</a:t>
            </a:r>
            <a:r>
              <a:rPr lang="it-IT" dirty="0">
                <a:solidFill>
                  <a:srgbClr val="000000"/>
                </a:solidFill>
              </a:rPr>
              <a:t>: Si può distinguere a seconda che sia un piano unitario (si calcolano tutti) o piani interferenti (si calcolano solo quelli delle imprese che continuano)</a:t>
            </a:r>
          </a:p>
          <a:p>
            <a:r>
              <a:rPr lang="it-IT" dirty="0">
                <a:solidFill>
                  <a:srgbClr val="000000"/>
                </a:solidFill>
              </a:rPr>
              <a:t>All’interno del piano unitario o interferente si deve anche stabilire se sussiste la fattispecie della continuità indiretta secondo i parametri dell’art. 84 CCII</a:t>
            </a:r>
          </a:p>
          <a:p>
            <a:r>
              <a:rPr lang="it-IT" dirty="0">
                <a:solidFill>
                  <a:srgbClr val="000000"/>
                </a:solidFill>
              </a:rPr>
              <a:t>Se il piano è qualificato in continuità i creditori delle imprese per cui si prevede il CP liquidatorio perdono il diritto al 20% e al quid </a:t>
            </a:r>
            <a:r>
              <a:rPr lang="it-IT" dirty="0" err="1">
                <a:solidFill>
                  <a:srgbClr val="000000"/>
                </a:solidFill>
              </a:rPr>
              <a:t>pluris</a:t>
            </a:r>
            <a:endParaRPr lang="it-IT" dirty="0"/>
          </a:p>
        </p:txBody>
      </p:sp>
    </p:spTree>
    <p:extLst>
      <p:ext uri="{BB962C8B-B14F-4D97-AF65-F5344CB8AC3E}">
        <p14:creationId xmlns:p14="http://schemas.microsoft.com/office/powerpoint/2010/main" val="31533276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2BB9CC-9C17-4E9A-AEF8-89CBD98724B2}"/>
              </a:ext>
            </a:extLst>
          </p:cNvPr>
          <p:cNvSpPr>
            <a:spLocks noGrp="1"/>
          </p:cNvSpPr>
          <p:nvPr>
            <p:ph type="title"/>
          </p:nvPr>
        </p:nvSpPr>
        <p:spPr/>
        <p:txBody>
          <a:bodyPr/>
          <a:lstStyle/>
          <a:p>
            <a:pPr algn="ctr"/>
            <a:r>
              <a:rPr lang="it-IT" b="1" dirty="0"/>
              <a:t>Il procedimento di CP di Gruppo (competenza)</a:t>
            </a:r>
          </a:p>
        </p:txBody>
      </p:sp>
      <p:sp>
        <p:nvSpPr>
          <p:cNvPr id="3" name="Segnaposto contenuto 2">
            <a:extLst>
              <a:ext uri="{FF2B5EF4-FFF2-40B4-BE49-F238E27FC236}">
                <a16:creationId xmlns:a16="http://schemas.microsoft.com/office/drawing/2014/main" id="{22C65DA3-9D95-495B-99A9-5C4ADB3F8E59}"/>
              </a:ext>
            </a:extLst>
          </p:cNvPr>
          <p:cNvSpPr>
            <a:spLocks noGrp="1"/>
          </p:cNvSpPr>
          <p:nvPr>
            <p:ph idx="1"/>
          </p:nvPr>
        </p:nvSpPr>
        <p:spPr/>
        <p:txBody>
          <a:bodyPr/>
          <a:lstStyle/>
          <a:p>
            <a:pPr algn="l">
              <a:spcBef>
                <a:spcPts val="0"/>
              </a:spcBef>
            </a:pPr>
            <a:r>
              <a:rPr lang="it-IT" dirty="0"/>
              <a:t>«</a:t>
            </a:r>
            <a:r>
              <a:rPr lang="it-IT" sz="1800" b="0" i="0" u="none" strike="noStrike" baseline="0" dirty="0">
                <a:latin typeface="CIDFont+F1"/>
              </a:rPr>
              <a:t>1. </a:t>
            </a:r>
            <a:r>
              <a:rPr lang="it-IT" sz="1800" b="0" i="1" u="none" strike="noStrike" baseline="0" dirty="0">
                <a:latin typeface="CIDFont+F1"/>
              </a:rPr>
              <a:t>Se le diverse imprese del gruppo hanno il proprio centro degli interessi principali in circoscrizioni</a:t>
            </a:r>
          </a:p>
          <a:p>
            <a:pPr algn="l">
              <a:spcBef>
                <a:spcPts val="0"/>
              </a:spcBef>
            </a:pPr>
            <a:r>
              <a:rPr lang="it-IT" sz="1800" b="0" i="1" u="none" strike="noStrike" baseline="0" dirty="0">
                <a:latin typeface="CIDFont+F1"/>
              </a:rPr>
              <a:t>giudiziarie diverse, è competente il tribunale individuato ai sensi dell’articolo 27 in relazione al centro degli interessi principali della società o ente o persona fisica che, in base alla pubblicità prevista dall’articolo 2497-</a:t>
            </a:r>
            <a:r>
              <a:rPr lang="it-IT" sz="1800" b="0" i="1" u="none" strike="noStrike" baseline="0" dirty="0">
                <a:latin typeface="CIDFont+F2"/>
              </a:rPr>
              <a:t>bis </a:t>
            </a:r>
            <a:r>
              <a:rPr lang="it-IT" sz="1800" b="0" i="1" u="none" strike="noStrike" baseline="0" dirty="0">
                <a:latin typeface="CIDFont+F1"/>
              </a:rPr>
              <a:t>del codice civile, esercita l’attività di direzione e coordinamento oppure, in mancanza, dell’impresa che presenta la maggiore esposizione debitoria in base all’ultimo bilancio approvato</a:t>
            </a:r>
            <a:r>
              <a:rPr lang="it-IT" sz="1800" b="0" i="0" u="none" strike="noStrike" baseline="0" dirty="0">
                <a:latin typeface="CIDFont+F1"/>
              </a:rPr>
              <a:t>».</a:t>
            </a:r>
          </a:p>
          <a:p>
            <a:pPr algn="l">
              <a:spcBef>
                <a:spcPts val="0"/>
              </a:spcBef>
            </a:pPr>
            <a:r>
              <a:rPr lang="it-IT" sz="1800" dirty="0">
                <a:latin typeface="CIDFont+F1"/>
              </a:rPr>
              <a:t>Se c’è la domanda della capogruppo si guarda alla sede di quella, altrimenti si guarda all’impresa con maggiore esposizione debitoria, ma se si tratta di gruppo di rilevanti dimensioni il foro è quello del tribunale distrettuale</a:t>
            </a:r>
            <a:endParaRPr lang="it-IT" dirty="0"/>
          </a:p>
        </p:txBody>
      </p:sp>
    </p:spTree>
    <p:extLst>
      <p:ext uri="{BB962C8B-B14F-4D97-AF65-F5344CB8AC3E}">
        <p14:creationId xmlns:p14="http://schemas.microsoft.com/office/powerpoint/2010/main" val="7680830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F071BF-BC6D-407C-AF47-B20A64CAA5FE}"/>
              </a:ext>
            </a:extLst>
          </p:cNvPr>
          <p:cNvSpPr>
            <a:spLocks noGrp="1"/>
          </p:cNvSpPr>
          <p:nvPr>
            <p:ph type="title"/>
          </p:nvPr>
        </p:nvSpPr>
        <p:spPr/>
        <p:txBody>
          <a:bodyPr/>
          <a:lstStyle/>
          <a:p>
            <a:pPr algn="ctr"/>
            <a:r>
              <a:rPr lang="it-IT" b="1" dirty="0"/>
              <a:t>La concentrazione degli organi</a:t>
            </a:r>
          </a:p>
        </p:txBody>
      </p:sp>
      <p:sp>
        <p:nvSpPr>
          <p:cNvPr id="3" name="Segnaposto contenuto 2">
            <a:extLst>
              <a:ext uri="{FF2B5EF4-FFF2-40B4-BE49-F238E27FC236}">
                <a16:creationId xmlns:a16="http://schemas.microsoft.com/office/drawing/2014/main" id="{D2E44F00-F54E-4293-A070-64DF2DDFD4BD}"/>
              </a:ext>
            </a:extLst>
          </p:cNvPr>
          <p:cNvSpPr>
            <a:spLocks noGrp="1"/>
          </p:cNvSpPr>
          <p:nvPr>
            <p:ph idx="1"/>
          </p:nvPr>
        </p:nvSpPr>
        <p:spPr/>
        <p:txBody>
          <a:bodyPr/>
          <a:lstStyle/>
          <a:p>
            <a:pPr algn="l">
              <a:spcBef>
                <a:spcPts val="0"/>
              </a:spcBef>
            </a:pPr>
            <a:r>
              <a:rPr lang="it-IT" dirty="0"/>
              <a:t>«</a:t>
            </a:r>
            <a:r>
              <a:rPr lang="it-IT" sz="1800" b="0" i="1" u="none" strike="noStrike" baseline="0" dirty="0">
                <a:latin typeface="CIDFont+F1"/>
              </a:rPr>
              <a:t>Il tribunale, se accoglie il ricorso, nomina un unico giudice delegato e un unico commissario giudiziale</a:t>
            </a:r>
          </a:p>
          <a:p>
            <a:pPr algn="l">
              <a:spcBef>
                <a:spcPts val="0"/>
              </a:spcBef>
            </a:pPr>
            <a:r>
              <a:rPr lang="it-IT" sz="1800" b="0" i="1" u="none" strike="noStrike" baseline="0" dirty="0">
                <a:latin typeface="CIDFont+F1"/>
              </a:rPr>
              <a:t>per tutte le imprese del gruppo e dispone il deposito di un unico fondo per le spese di giustizia</a:t>
            </a:r>
            <a:r>
              <a:rPr lang="it-IT" dirty="0"/>
              <a:t>»</a:t>
            </a:r>
          </a:p>
          <a:p>
            <a:pPr algn="l">
              <a:spcBef>
                <a:spcPts val="0"/>
              </a:spcBef>
            </a:pPr>
            <a:r>
              <a:rPr lang="it-IT" dirty="0"/>
              <a:t>«</a:t>
            </a:r>
            <a:r>
              <a:rPr lang="it-IT" sz="1800" i="1" dirty="0"/>
              <a:t>i </a:t>
            </a:r>
            <a:r>
              <a:rPr lang="it-IT" sz="1800" b="0" i="1" u="none" strike="noStrike" baseline="0" dirty="0">
                <a:latin typeface="CIDFont+F1"/>
              </a:rPr>
              <a:t>costi della procedura sono ripartiti fra le imprese del gruppo in </a:t>
            </a:r>
            <a:r>
              <a:rPr lang="it-IT" sz="1800" b="0" i="1" u="sng" strike="noStrike" baseline="0" dirty="0">
                <a:latin typeface="CIDFont+F1"/>
              </a:rPr>
              <a:t>proporzione</a:t>
            </a:r>
            <a:r>
              <a:rPr lang="it-IT" sz="1800" b="0" i="1" u="none" strike="noStrike" baseline="0" dirty="0">
                <a:latin typeface="CIDFont+F1"/>
              </a:rPr>
              <a:t> delle rispettive masse</a:t>
            </a:r>
          </a:p>
          <a:p>
            <a:pPr algn="l">
              <a:spcBef>
                <a:spcPts val="0"/>
              </a:spcBef>
            </a:pPr>
            <a:r>
              <a:rPr lang="it-IT" sz="1800" b="0" i="1" u="none" strike="noStrike" baseline="0" dirty="0">
                <a:latin typeface="CIDFont+F1"/>
              </a:rPr>
              <a:t>attive</a:t>
            </a:r>
            <a:r>
              <a:rPr lang="it-IT" sz="1800" b="0" i="0" u="none" strike="noStrike" baseline="0" dirty="0">
                <a:latin typeface="CIDFont+F1"/>
              </a:rPr>
              <a:t>.</a:t>
            </a:r>
            <a:r>
              <a:rPr lang="it-IT" dirty="0"/>
              <a:t>»</a:t>
            </a:r>
          </a:p>
          <a:p>
            <a:pPr algn="l">
              <a:spcBef>
                <a:spcPts val="0"/>
              </a:spcBef>
            </a:pPr>
            <a:r>
              <a:rPr lang="it-IT" dirty="0"/>
              <a:t>I comitati dei creditori restano distinti.</a:t>
            </a:r>
          </a:p>
          <a:p>
            <a:pPr algn="l">
              <a:spcBef>
                <a:spcPts val="0"/>
              </a:spcBef>
            </a:pPr>
            <a:r>
              <a:rPr lang="it-IT" dirty="0"/>
              <a:t>In caso di CP con piano di liquidazione dovrebbe essere unico il Liquidatore giudiziale</a:t>
            </a:r>
          </a:p>
        </p:txBody>
      </p:sp>
    </p:spTree>
    <p:extLst>
      <p:ext uri="{BB962C8B-B14F-4D97-AF65-F5344CB8AC3E}">
        <p14:creationId xmlns:p14="http://schemas.microsoft.com/office/powerpoint/2010/main" val="2590709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D5FC3-6615-4875-974D-F8979225C757}"/>
              </a:ext>
            </a:extLst>
          </p:cNvPr>
          <p:cNvSpPr>
            <a:spLocks noGrp="1"/>
          </p:cNvSpPr>
          <p:nvPr>
            <p:ph type="title"/>
          </p:nvPr>
        </p:nvSpPr>
        <p:spPr/>
        <p:txBody>
          <a:bodyPr/>
          <a:lstStyle/>
          <a:p>
            <a:pPr algn="ctr"/>
            <a:r>
              <a:rPr lang="it-IT" b="1" dirty="0"/>
              <a:t>La votazione</a:t>
            </a:r>
          </a:p>
        </p:txBody>
      </p:sp>
      <p:sp>
        <p:nvSpPr>
          <p:cNvPr id="3" name="Segnaposto contenuto 2">
            <a:extLst>
              <a:ext uri="{FF2B5EF4-FFF2-40B4-BE49-F238E27FC236}">
                <a16:creationId xmlns:a16="http://schemas.microsoft.com/office/drawing/2014/main" id="{0306D816-D71C-48F2-B4CF-A8B776451D80}"/>
              </a:ext>
            </a:extLst>
          </p:cNvPr>
          <p:cNvSpPr>
            <a:spLocks noGrp="1"/>
          </p:cNvSpPr>
          <p:nvPr>
            <p:ph idx="1"/>
          </p:nvPr>
        </p:nvSpPr>
        <p:spPr/>
        <p:txBody>
          <a:bodyPr/>
          <a:lstStyle/>
          <a:p>
            <a:pPr algn="l">
              <a:spcBef>
                <a:spcPts val="0"/>
              </a:spcBef>
            </a:pPr>
            <a:r>
              <a:rPr lang="it-IT" dirty="0"/>
              <a:t>«</a:t>
            </a:r>
            <a:r>
              <a:rPr lang="it-IT" sz="1800" b="0" i="1" u="none" strike="noStrike" baseline="0" dirty="0">
                <a:solidFill>
                  <a:srgbClr val="000000"/>
                </a:solidFill>
                <a:latin typeface="CIDFont+F1"/>
              </a:rPr>
              <a:t>I creditori di ciascuna delle imprese che hanno proposto la domanda di accesso al concordato di</a:t>
            </a:r>
          </a:p>
          <a:p>
            <a:pPr algn="l">
              <a:spcBef>
                <a:spcPts val="0"/>
              </a:spcBef>
            </a:pPr>
            <a:r>
              <a:rPr lang="it-IT" sz="1800" b="0" i="1" u="none" strike="noStrike" baseline="0" dirty="0">
                <a:solidFill>
                  <a:srgbClr val="000000"/>
                </a:solidFill>
                <a:latin typeface="CIDFont+F1"/>
              </a:rPr>
              <a:t>gruppo, suddivisi per classi qualora tale suddivisione sia prevista dalla legge o dal piano, votano in maniera</a:t>
            </a:r>
          </a:p>
          <a:p>
            <a:pPr algn="l">
              <a:spcBef>
                <a:spcPts val="0"/>
              </a:spcBef>
            </a:pPr>
            <a:r>
              <a:rPr lang="it-IT" sz="1800" b="0" i="1" u="none" strike="noStrike" baseline="0" dirty="0">
                <a:solidFill>
                  <a:srgbClr val="000000"/>
                </a:solidFill>
                <a:latin typeface="CIDFont+F1"/>
              </a:rPr>
              <a:t>contestuale e separata sulla proposta presentata </a:t>
            </a:r>
            <a:r>
              <a:rPr lang="it-IT" sz="1800" b="0" i="1" u="none" strike="noStrike" baseline="0" dirty="0">
                <a:solidFill>
                  <a:srgbClr val="FF0000"/>
                </a:solidFill>
                <a:latin typeface="CIDFont+F4"/>
              </a:rPr>
              <a:t>dall’impresa </a:t>
            </a:r>
            <a:r>
              <a:rPr lang="it-IT" sz="1800" b="0" i="1" u="none" strike="noStrike" baseline="0" dirty="0">
                <a:solidFill>
                  <a:srgbClr val="000000"/>
                </a:solidFill>
                <a:latin typeface="CIDFont+F1"/>
              </a:rPr>
              <a:t>loro debitrice. Il concordato di gruppo è</a:t>
            </a:r>
          </a:p>
          <a:p>
            <a:pPr algn="l">
              <a:spcBef>
                <a:spcPts val="0"/>
              </a:spcBef>
            </a:pPr>
            <a:r>
              <a:rPr lang="it-IT" sz="1800" b="0" i="1" u="none" strike="noStrike" baseline="0" dirty="0">
                <a:solidFill>
                  <a:srgbClr val="000000"/>
                </a:solidFill>
                <a:latin typeface="CIDFont+F1"/>
              </a:rPr>
              <a:t>approvato quando le proposte delle singole imprese </a:t>
            </a:r>
            <a:r>
              <a:rPr lang="it-IT" sz="1800" b="0" i="1" u="none" strike="noStrike" baseline="0" dirty="0">
                <a:latin typeface="CIDFont+F1"/>
              </a:rPr>
              <a:t>del gruppo sono approvate dalla maggioranza prevista</a:t>
            </a:r>
          </a:p>
          <a:p>
            <a:pPr algn="l">
              <a:spcBef>
                <a:spcPts val="0"/>
              </a:spcBef>
            </a:pPr>
            <a:r>
              <a:rPr lang="it-IT" sz="1800" b="0" i="1" u="none" strike="noStrike" baseline="0" dirty="0">
                <a:latin typeface="CIDFont+F1"/>
              </a:rPr>
              <a:t>dall’articolo 109.</a:t>
            </a:r>
          </a:p>
          <a:p>
            <a:pPr algn="l">
              <a:spcBef>
                <a:spcPts val="0"/>
              </a:spcBef>
            </a:pPr>
            <a:r>
              <a:rPr lang="it-IT" sz="1800" b="0" i="1" u="none" strike="noStrike" baseline="0" dirty="0">
                <a:latin typeface="CIDFont+F1"/>
              </a:rPr>
              <a:t>Sono escluse dal voto le imprese del gruppo titolari di crediti nei confronti dell’impresa ammessa alla</a:t>
            </a:r>
          </a:p>
          <a:p>
            <a:pPr algn="l">
              <a:spcBef>
                <a:spcPts val="0"/>
              </a:spcBef>
            </a:pPr>
            <a:r>
              <a:rPr lang="it-IT" sz="1800" b="0" i="1" u="none" strike="noStrike" baseline="0" dirty="0">
                <a:latin typeface="CIDFont+F1"/>
              </a:rPr>
              <a:t>procedura.</a:t>
            </a:r>
            <a:r>
              <a:rPr lang="it-IT" sz="1800" i="1" dirty="0">
                <a:latin typeface="CIDFont+F1"/>
              </a:rPr>
              <a:t>»</a:t>
            </a:r>
          </a:p>
          <a:p>
            <a:pPr algn="l">
              <a:spcBef>
                <a:spcPts val="0"/>
              </a:spcBef>
            </a:pPr>
            <a:r>
              <a:rPr lang="it-IT" sz="1800" dirty="0">
                <a:latin typeface="CIDFont+F1"/>
              </a:rPr>
              <a:t>E’ bizzarro che non possano votare le imprese del gruppo creditrici, neppure se classate, mentre può votare il proponente-creditore se classato</a:t>
            </a:r>
          </a:p>
          <a:p>
            <a:pPr algn="l">
              <a:spcBef>
                <a:spcPts val="0"/>
              </a:spcBef>
            </a:pPr>
            <a:r>
              <a:rPr lang="it-IT" sz="1800" dirty="0">
                <a:latin typeface="CIDFont+F1"/>
              </a:rPr>
              <a:t>Se una votazione non vede raggiunte le maggioranze, la mancata approvazione riguarda il CP di gruppo, il che induce a pensare che quella prevista sia non una mera concentrazione ma un vero consolidamento procedimentale e la stessa ipotesi (pur residuale) in tema di risoluzione pare confermarlo</a:t>
            </a:r>
          </a:p>
          <a:p>
            <a:pPr algn="l">
              <a:spcBef>
                <a:spcPts val="0"/>
              </a:spcBef>
            </a:pPr>
            <a:r>
              <a:rPr lang="it-IT" sz="1800" dirty="0">
                <a:latin typeface="CIDFont+F1"/>
              </a:rPr>
              <a:t>Alla votazione partecipano solo i creditori e non i soci delle imprese del gruppo ma questi possono reagire con l’opposizione alla omologazione</a:t>
            </a:r>
            <a:endParaRPr lang="it-IT" dirty="0"/>
          </a:p>
        </p:txBody>
      </p:sp>
    </p:spTree>
    <p:extLst>
      <p:ext uri="{BB962C8B-B14F-4D97-AF65-F5344CB8AC3E}">
        <p14:creationId xmlns:p14="http://schemas.microsoft.com/office/powerpoint/2010/main" val="35288708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57FCF-7B42-4905-8D1E-47A74CC92199}"/>
              </a:ext>
            </a:extLst>
          </p:cNvPr>
          <p:cNvSpPr>
            <a:spLocks noGrp="1"/>
          </p:cNvSpPr>
          <p:nvPr>
            <p:ph type="title"/>
          </p:nvPr>
        </p:nvSpPr>
        <p:spPr/>
        <p:txBody>
          <a:bodyPr/>
          <a:lstStyle/>
          <a:p>
            <a:pPr algn="ctr"/>
            <a:r>
              <a:rPr lang="it-IT" b="1" dirty="0"/>
              <a:t>L’omologazione</a:t>
            </a:r>
          </a:p>
        </p:txBody>
      </p:sp>
      <p:sp>
        <p:nvSpPr>
          <p:cNvPr id="3" name="Segnaposto contenuto 2">
            <a:extLst>
              <a:ext uri="{FF2B5EF4-FFF2-40B4-BE49-F238E27FC236}">
                <a16:creationId xmlns:a16="http://schemas.microsoft.com/office/drawing/2014/main" id="{911EFEB9-E622-4913-B69D-5D2A2C5AF7F6}"/>
              </a:ext>
            </a:extLst>
          </p:cNvPr>
          <p:cNvSpPr>
            <a:spLocks noGrp="1"/>
          </p:cNvSpPr>
          <p:nvPr>
            <p:ph idx="1"/>
          </p:nvPr>
        </p:nvSpPr>
        <p:spPr/>
        <p:txBody>
          <a:bodyPr/>
          <a:lstStyle/>
          <a:p>
            <a:pPr algn="l"/>
            <a:r>
              <a:rPr lang="it-IT" dirty="0"/>
              <a:t>«</a:t>
            </a:r>
            <a:r>
              <a:rPr lang="it-IT" sz="1800" b="0" i="1" u="none" strike="noStrike" baseline="0" dirty="0">
                <a:solidFill>
                  <a:srgbClr val="FF0000"/>
                </a:solidFill>
                <a:latin typeface="CIDFont+F4"/>
              </a:rPr>
              <a:t>Il tribunale, con il decreto di omologazione, nomina un comitato dei creditori per ciascuna</a:t>
            </a:r>
          </a:p>
          <a:p>
            <a:pPr algn="l"/>
            <a:r>
              <a:rPr lang="it-IT" sz="1800" b="0" i="1" u="none" strike="noStrike" baseline="0" dirty="0">
                <a:solidFill>
                  <a:srgbClr val="FF0000"/>
                </a:solidFill>
                <a:latin typeface="CIDFont+F4"/>
              </a:rPr>
              <a:t>impresa del gruppo e, quando il concordato prevede la cessione dei beni, un unico liquidatore</a:t>
            </a:r>
          </a:p>
          <a:p>
            <a:pPr algn="l"/>
            <a:r>
              <a:rPr lang="it-IT" sz="1800" b="0" i="1" u="none" strike="noStrike" baseline="0" dirty="0">
                <a:solidFill>
                  <a:srgbClr val="FF0000"/>
                </a:solidFill>
                <a:latin typeface="CIDFont+F4"/>
              </a:rPr>
              <a:t>giudiziale per tutte le imprese</a:t>
            </a:r>
            <a:r>
              <a:rPr lang="it-IT" dirty="0"/>
              <a:t>»</a:t>
            </a:r>
          </a:p>
          <a:p>
            <a:pPr algn="l"/>
            <a:r>
              <a:rPr lang="it-IT" dirty="0"/>
              <a:t>Non è concepibile che una impresa in CP di gruppo si sfili opponendosi al CP di gruppo</a:t>
            </a:r>
          </a:p>
          <a:p>
            <a:pPr algn="l"/>
            <a:r>
              <a:rPr lang="it-IT" dirty="0"/>
              <a:t>Va calibrata, invece, la tutela dei diritti dei creditori delle società in bonis che partecipano all’operazione e rispetto ad essi dovrebbero valere le regole di diritto comune</a:t>
            </a:r>
          </a:p>
        </p:txBody>
      </p:sp>
    </p:spTree>
    <p:extLst>
      <p:ext uri="{BB962C8B-B14F-4D97-AF65-F5344CB8AC3E}">
        <p14:creationId xmlns:p14="http://schemas.microsoft.com/office/powerpoint/2010/main" val="3540448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1B5685-E8F3-448A-8850-DEBC4BD69549}"/>
              </a:ext>
            </a:extLst>
          </p:cNvPr>
          <p:cNvSpPr>
            <a:spLocks noGrp="1"/>
          </p:cNvSpPr>
          <p:nvPr>
            <p:ph type="title"/>
          </p:nvPr>
        </p:nvSpPr>
        <p:spPr/>
        <p:txBody>
          <a:bodyPr/>
          <a:lstStyle/>
          <a:p>
            <a:pPr algn="ctr"/>
            <a:r>
              <a:rPr lang="it-IT" b="1" dirty="0"/>
              <a:t>Le patologie successive</a:t>
            </a:r>
          </a:p>
        </p:txBody>
      </p:sp>
      <p:sp>
        <p:nvSpPr>
          <p:cNvPr id="3" name="Segnaposto contenuto 2">
            <a:extLst>
              <a:ext uri="{FF2B5EF4-FFF2-40B4-BE49-F238E27FC236}">
                <a16:creationId xmlns:a16="http://schemas.microsoft.com/office/drawing/2014/main" id="{806A2F13-780F-4099-B2F1-BF179B758DE1}"/>
              </a:ext>
            </a:extLst>
          </p:cNvPr>
          <p:cNvSpPr>
            <a:spLocks noGrp="1"/>
          </p:cNvSpPr>
          <p:nvPr>
            <p:ph idx="1"/>
          </p:nvPr>
        </p:nvSpPr>
        <p:spPr/>
        <p:txBody>
          <a:bodyPr/>
          <a:lstStyle/>
          <a:p>
            <a:pPr algn="l"/>
            <a:r>
              <a:rPr lang="it-IT" dirty="0"/>
              <a:t>«</a:t>
            </a:r>
            <a:r>
              <a:rPr lang="it-IT" sz="1800" b="0" i="1" u="none" strike="noStrike" baseline="0" dirty="0">
                <a:solidFill>
                  <a:srgbClr val="000000"/>
                </a:solidFill>
                <a:latin typeface="CIDFont+F1"/>
              </a:rPr>
              <a:t>Il concordato di gruppo omologato non può essere risolto o annullato quando i presupposti per la</a:t>
            </a:r>
          </a:p>
          <a:p>
            <a:pPr algn="l"/>
            <a:r>
              <a:rPr lang="it-IT" sz="1800" b="0" i="1" u="none" strike="noStrike" baseline="0" dirty="0">
                <a:solidFill>
                  <a:srgbClr val="000000"/>
                </a:solidFill>
                <a:latin typeface="CIDFont+F1"/>
              </a:rPr>
              <a:t>risoluzione o l’annullamento si </a:t>
            </a:r>
            <a:r>
              <a:rPr lang="it-IT" sz="1800" b="0" i="1" u="none" strike="noStrike" baseline="0" dirty="0">
                <a:solidFill>
                  <a:srgbClr val="FF0000"/>
                </a:solidFill>
                <a:latin typeface="CIDFont+F4"/>
              </a:rPr>
              <a:t>verificano </a:t>
            </a:r>
            <a:r>
              <a:rPr lang="it-IT" sz="1800" b="0" i="1" u="none" strike="noStrike" baseline="0" dirty="0">
                <a:solidFill>
                  <a:srgbClr val="000000"/>
                </a:solidFill>
                <a:latin typeface="CIDFont+F1"/>
              </a:rPr>
              <a:t>soltanto rispetto a una o ad alcune imprese del gruppo, a meno</a:t>
            </a:r>
          </a:p>
          <a:p>
            <a:pPr algn="l"/>
            <a:r>
              <a:rPr lang="it-IT" sz="1800" b="0" i="1" u="none" strike="noStrike" baseline="0" dirty="0">
                <a:solidFill>
                  <a:srgbClr val="000000"/>
                </a:solidFill>
                <a:latin typeface="CIDFont+F1"/>
              </a:rPr>
              <a:t>che ne risulti significativamente compromessa l’attuazione del piano anche </a:t>
            </a:r>
            <a:r>
              <a:rPr lang="it-IT" sz="1800" b="0" i="1" u="none" strike="noStrike" baseline="0" dirty="0">
                <a:solidFill>
                  <a:srgbClr val="FF0000"/>
                </a:solidFill>
                <a:latin typeface="CIDFont+F4"/>
              </a:rPr>
              <a:t>da parte </a:t>
            </a:r>
            <a:r>
              <a:rPr lang="it-IT" sz="1800" b="0" i="1" u="none" strike="noStrike" baseline="0" dirty="0">
                <a:solidFill>
                  <a:srgbClr val="000000"/>
                </a:solidFill>
                <a:latin typeface="CIDFont+F1"/>
              </a:rPr>
              <a:t>delle altre</a:t>
            </a:r>
          </a:p>
          <a:p>
            <a:pPr algn="l"/>
            <a:r>
              <a:rPr lang="it-IT" sz="1800" b="0" i="1" u="none" strike="noStrike" baseline="0" dirty="0">
                <a:solidFill>
                  <a:srgbClr val="000000"/>
                </a:solidFill>
                <a:latin typeface="CIDFont+F1"/>
              </a:rPr>
              <a:t>imprese</a:t>
            </a:r>
            <a:r>
              <a:rPr lang="it-IT" sz="1800" b="0" i="0" u="none" strike="noStrike" baseline="0" dirty="0">
                <a:solidFill>
                  <a:srgbClr val="000000"/>
                </a:solidFill>
                <a:latin typeface="CIDFont+F1"/>
              </a:rPr>
              <a:t>.</a:t>
            </a:r>
            <a:r>
              <a:rPr lang="it-IT" dirty="0"/>
              <a:t>»</a:t>
            </a:r>
          </a:p>
          <a:p>
            <a:pPr algn="l"/>
            <a:r>
              <a:rPr lang="it-IT" dirty="0"/>
              <a:t>L’idea di fondo potrebbe essere quella per cui, una volta conquistata l’omologazione è preferibile evitare un default del gruppo ed è meglio lasciar andare alla ‘deriva’ la singola impresa. Questo caso apre, ovviamente, tutti gli scenari relativi alle responsabilità (art. 2497 c.c.)</a:t>
            </a:r>
          </a:p>
        </p:txBody>
      </p:sp>
    </p:spTree>
    <p:extLst>
      <p:ext uri="{BB962C8B-B14F-4D97-AF65-F5344CB8AC3E}">
        <p14:creationId xmlns:p14="http://schemas.microsoft.com/office/powerpoint/2010/main" val="382419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204280-25E3-442E-9087-CF7A8CB97E88}"/>
              </a:ext>
            </a:extLst>
          </p:cNvPr>
          <p:cNvSpPr>
            <a:spLocks noGrp="1"/>
          </p:cNvSpPr>
          <p:nvPr>
            <p:ph type="title"/>
          </p:nvPr>
        </p:nvSpPr>
        <p:spPr/>
        <p:txBody>
          <a:bodyPr/>
          <a:lstStyle/>
          <a:p>
            <a:pPr algn="ctr"/>
            <a:r>
              <a:rPr lang="it-IT" b="1" dirty="0"/>
              <a:t>I vantaggi compensativi espressi (decreto correttivo)</a:t>
            </a:r>
          </a:p>
        </p:txBody>
      </p:sp>
      <p:sp>
        <p:nvSpPr>
          <p:cNvPr id="3" name="Segnaposto contenuto 2">
            <a:extLst>
              <a:ext uri="{FF2B5EF4-FFF2-40B4-BE49-F238E27FC236}">
                <a16:creationId xmlns:a16="http://schemas.microsoft.com/office/drawing/2014/main" id="{246BF00D-7620-461A-942E-890259828E08}"/>
              </a:ext>
            </a:extLst>
          </p:cNvPr>
          <p:cNvSpPr>
            <a:spLocks noGrp="1"/>
          </p:cNvSpPr>
          <p:nvPr>
            <p:ph idx="1"/>
          </p:nvPr>
        </p:nvSpPr>
        <p:spPr/>
        <p:txBody>
          <a:bodyPr>
            <a:normAutofit/>
          </a:bodyPr>
          <a:lstStyle/>
          <a:p>
            <a:pPr algn="l">
              <a:spcBef>
                <a:spcPts val="0"/>
              </a:spcBef>
            </a:pPr>
            <a:r>
              <a:rPr lang="it-IT" dirty="0"/>
              <a:t>«</a:t>
            </a:r>
            <a:r>
              <a:rPr lang="it-IT" sz="1800" b="0" i="0" u="none" strike="noStrike" baseline="0" dirty="0">
                <a:solidFill>
                  <a:srgbClr val="000000"/>
                </a:solidFill>
                <a:latin typeface="CIDFont+F1"/>
              </a:rPr>
              <a:t>4. La domanda proposta ai sensi dei commi 1 e 2 deve contenere l’illustrazione delle ragioni di maggiore</a:t>
            </a:r>
          </a:p>
          <a:p>
            <a:pPr algn="l">
              <a:spcBef>
                <a:spcPts val="0"/>
              </a:spcBef>
            </a:pPr>
            <a:r>
              <a:rPr lang="it-IT" sz="1800" b="0" i="0" u="none" strike="noStrike" baseline="0" dirty="0">
                <a:solidFill>
                  <a:srgbClr val="000000"/>
                </a:solidFill>
                <a:latin typeface="CIDFont+F1"/>
              </a:rPr>
              <a:t>convenienza, in funzione del migliore soddisfacimento dei creditori delle singole imprese, della scelta di</a:t>
            </a:r>
          </a:p>
          <a:p>
            <a:pPr algn="l">
              <a:spcBef>
                <a:spcPts val="0"/>
              </a:spcBef>
            </a:pPr>
            <a:r>
              <a:rPr lang="it-IT" sz="1800" b="0" i="0" u="none" strike="noStrike" baseline="0" dirty="0">
                <a:solidFill>
                  <a:srgbClr val="000000"/>
                </a:solidFill>
                <a:latin typeface="CIDFont+F1"/>
              </a:rPr>
              <a:t>presentare un piano unitario ovvero piani reciprocamente collegati e interferenti invece di un</a:t>
            </a:r>
          </a:p>
          <a:p>
            <a:pPr algn="l">
              <a:spcBef>
                <a:spcPts val="0"/>
              </a:spcBef>
            </a:pPr>
            <a:r>
              <a:rPr lang="it-IT" sz="1800" b="0" i="0" u="none" strike="noStrike" baseline="0" dirty="0">
                <a:solidFill>
                  <a:srgbClr val="000000"/>
                </a:solidFill>
                <a:latin typeface="CIDFont+F1"/>
              </a:rPr>
              <a:t>piano autonomo per ciascuna impresa. </a:t>
            </a:r>
            <a:r>
              <a:rPr lang="it-IT" sz="1800" b="0" i="0" u="none" strike="noStrike" baseline="0" dirty="0">
                <a:solidFill>
                  <a:srgbClr val="FF0000"/>
                </a:solidFill>
                <a:latin typeface="CIDFont+F4"/>
              </a:rPr>
              <a:t>Il piano o i piani di cui al comma 1 quantificano il beneficio</a:t>
            </a:r>
          </a:p>
          <a:p>
            <a:pPr algn="l">
              <a:spcBef>
                <a:spcPts val="0"/>
              </a:spcBef>
            </a:pPr>
            <a:r>
              <a:rPr lang="it-IT" sz="1800" b="0" i="0" u="none" strike="noStrike" baseline="0" dirty="0">
                <a:solidFill>
                  <a:srgbClr val="FF0000"/>
                </a:solidFill>
                <a:latin typeface="CIDFont+F4"/>
              </a:rPr>
              <a:t>stimato per i creditori di ciascuna impresa del gruppo, anche per effetto della sussistenza di</a:t>
            </a:r>
          </a:p>
          <a:p>
            <a:pPr algn="l">
              <a:spcBef>
                <a:spcPts val="0"/>
              </a:spcBef>
            </a:pPr>
            <a:r>
              <a:rPr lang="it-IT" sz="1800" b="0" i="0" u="none" strike="noStrike" baseline="0" dirty="0">
                <a:solidFill>
                  <a:srgbClr val="FF0000"/>
                </a:solidFill>
                <a:latin typeface="CIDFont+F4"/>
              </a:rPr>
              <a:t>vantaggi compensativi, conseguiti o fondatamente prevedibili, derivanti dal collegamento o</a:t>
            </a:r>
          </a:p>
          <a:p>
            <a:pPr algn="l">
              <a:spcBef>
                <a:spcPts val="0"/>
              </a:spcBef>
            </a:pPr>
            <a:r>
              <a:rPr lang="it-IT" sz="1800" b="0" i="0" u="none" strike="noStrike" baseline="0" dirty="0">
                <a:solidFill>
                  <a:srgbClr val="FF0000"/>
                </a:solidFill>
                <a:latin typeface="CIDFont+F4"/>
              </a:rPr>
              <a:t>dall’appartenenza al gruppo.</a:t>
            </a:r>
            <a:r>
              <a:rPr lang="it-IT" dirty="0"/>
              <a:t>»</a:t>
            </a:r>
          </a:p>
          <a:p>
            <a:pPr algn="l">
              <a:spcBef>
                <a:spcPts val="0"/>
              </a:spcBef>
            </a:pPr>
            <a:r>
              <a:rPr lang="it-IT" dirty="0"/>
              <a:t>Potrebbero essere computati anche i vantaggi compensativi prospettici e non attuali, ma devono essere misurabili e concreti </a:t>
            </a:r>
          </a:p>
          <a:p>
            <a:pPr algn="l">
              <a:spcBef>
                <a:spcPts val="0"/>
              </a:spcBef>
            </a:pPr>
            <a:r>
              <a:rPr lang="it-IT" dirty="0"/>
              <a:t>La comparazione va fatta sulla LG della singola impresa e non sul CP monade perché questo presuppone, pur sempre, che il Debitore lo richieda</a:t>
            </a:r>
          </a:p>
        </p:txBody>
      </p:sp>
    </p:spTree>
    <p:extLst>
      <p:ext uri="{BB962C8B-B14F-4D97-AF65-F5344CB8AC3E}">
        <p14:creationId xmlns:p14="http://schemas.microsoft.com/office/powerpoint/2010/main" val="281175008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89556C-5163-4221-89B3-EF193A6C5D8D}"/>
              </a:ext>
            </a:extLst>
          </p:cNvPr>
          <p:cNvSpPr>
            <a:spLocks noGrp="1"/>
          </p:cNvSpPr>
          <p:nvPr>
            <p:ph type="title"/>
          </p:nvPr>
        </p:nvSpPr>
        <p:spPr/>
        <p:txBody>
          <a:bodyPr/>
          <a:lstStyle/>
          <a:p>
            <a:pPr algn="ctr"/>
            <a:r>
              <a:rPr lang="it-IT" b="1" dirty="0"/>
              <a:t>Esempio di trasferimento di risorse</a:t>
            </a:r>
          </a:p>
        </p:txBody>
      </p:sp>
      <p:sp>
        <p:nvSpPr>
          <p:cNvPr id="3" name="Segnaposto contenuto 2">
            <a:extLst>
              <a:ext uri="{FF2B5EF4-FFF2-40B4-BE49-F238E27FC236}">
                <a16:creationId xmlns:a16="http://schemas.microsoft.com/office/drawing/2014/main" id="{4FE88519-586D-4F8B-A493-B856E55A0B31}"/>
              </a:ext>
            </a:extLst>
          </p:cNvPr>
          <p:cNvSpPr>
            <a:spLocks noGrp="1"/>
          </p:cNvSpPr>
          <p:nvPr>
            <p:ph idx="1"/>
          </p:nvPr>
        </p:nvSpPr>
        <p:spPr/>
        <p:txBody>
          <a:bodyPr>
            <a:normAutofit fontScale="92500" lnSpcReduction="10000"/>
          </a:bodyPr>
          <a:lstStyle/>
          <a:p>
            <a:r>
              <a:rPr lang="it-IT" dirty="0"/>
              <a:t>La Capogruppo A trasferisce 100 alla controllata eterodiretta B.</a:t>
            </a:r>
          </a:p>
          <a:p>
            <a:r>
              <a:rPr lang="it-IT" dirty="0"/>
              <a:t>I creditori di A perdono 100</a:t>
            </a:r>
          </a:p>
          <a:p>
            <a:r>
              <a:rPr lang="it-IT" dirty="0"/>
              <a:t>I creditori di B profittano di 100 </a:t>
            </a:r>
          </a:p>
          <a:p>
            <a:r>
              <a:rPr lang="it-IT" dirty="0"/>
              <a:t>Tuttavia se i 100 trasferiti a B, tolgono il peso di garanzie prestate da A per 120 (in moneta concordataria), esiste il vantaggio compensativo</a:t>
            </a:r>
          </a:p>
          <a:p>
            <a:r>
              <a:rPr lang="it-IT" dirty="0"/>
              <a:t>***</a:t>
            </a:r>
          </a:p>
          <a:p>
            <a:r>
              <a:rPr lang="it-IT" dirty="0"/>
              <a:t>La Capogruppo A trasferisce 100 alla controllata eterodiretta B</a:t>
            </a:r>
          </a:p>
          <a:p>
            <a:r>
              <a:rPr lang="it-IT" dirty="0"/>
              <a:t>B utilizza 100 per abbattere il credito e torna a produrre margini positivi</a:t>
            </a:r>
          </a:p>
          <a:p>
            <a:r>
              <a:rPr lang="it-IT" dirty="0"/>
              <a:t>A trae il vantaggio compensativo dalla alienazione della partecipazione in B se il valore di B è superiore a 100</a:t>
            </a:r>
          </a:p>
        </p:txBody>
      </p:sp>
    </p:spTree>
    <p:extLst>
      <p:ext uri="{BB962C8B-B14F-4D97-AF65-F5344CB8AC3E}">
        <p14:creationId xmlns:p14="http://schemas.microsoft.com/office/powerpoint/2010/main" val="386686957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0F6206-C835-4637-97A1-7F068579B109}"/>
              </a:ext>
            </a:extLst>
          </p:cNvPr>
          <p:cNvSpPr>
            <a:spLocks noGrp="1"/>
          </p:cNvSpPr>
          <p:nvPr>
            <p:ph type="title"/>
          </p:nvPr>
        </p:nvSpPr>
        <p:spPr/>
        <p:txBody>
          <a:bodyPr/>
          <a:lstStyle/>
          <a:p>
            <a:pPr algn="ctr"/>
            <a:r>
              <a:rPr lang="it-IT" b="1" dirty="0"/>
              <a:t>Il trasferimento di risorse infragruppo</a:t>
            </a:r>
          </a:p>
        </p:txBody>
      </p:sp>
      <p:sp>
        <p:nvSpPr>
          <p:cNvPr id="3" name="Segnaposto contenuto 2">
            <a:extLst>
              <a:ext uri="{FF2B5EF4-FFF2-40B4-BE49-F238E27FC236}">
                <a16:creationId xmlns:a16="http://schemas.microsoft.com/office/drawing/2014/main" id="{93AB3B17-9A94-4507-A8F0-91F9D4D28CB2}"/>
              </a:ext>
            </a:extLst>
          </p:cNvPr>
          <p:cNvSpPr>
            <a:spLocks noGrp="1"/>
          </p:cNvSpPr>
          <p:nvPr>
            <p:ph idx="1"/>
          </p:nvPr>
        </p:nvSpPr>
        <p:spPr/>
        <p:txBody>
          <a:bodyPr>
            <a:normAutofit fontScale="55000" lnSpcReduction="20000"/>
          </a:bodyPr>
          <a:lstStyle/>
          <a:p>
            <a:r>
              <a:rPr lang="it-IT" sz="2400" dirty="0"/>
              <a:t>«</a:t>
            </a:r>
            <a:r>
              <a:rPr lang="it-IT" sz="2400" b="0" i="1" u="none" strike="noStrike" baseline="0" dirty="0"/>
              <a:t>Il piano o i piani concordatari possono altresì prevedere operazioni contrattuali e riorganizzative, inclusi i trasferimenti di risorse infragruppo, purché un professionista indipendente attesti che dette operazioni sono necessarie ai fini della continuità aziendale per le imprese per le quali essa è prevista nel piano e coerenti con l’obiettivo del miglior soddisfacimento dei creditori di tutte le imprese del gruppo</a:t>
            </a:r>
            <a:r>
              <a:rPr lang="it-IT" sz="2400" dirty="0"/>
              <a:t>»</a:t>
            </a:r>
          </a:p>
          <a:p>
            <a:r>
              <a:rPr lang="it-IT" sz="2400" dirty="0"/>
              <a:t>Il dogma della assoluta separatezza delle masse sembra messo in discussione, pur se solo dal lato attivo.</a:t>
            </a:r>
          </a:p>
          <a:p>
            <a:r>
              <a:rPr lang="it-IT" sz="2400" dirty="0"/>
              <a:t>Le masse passive restano distinte.</a:t>
            </a:r>
          </a:p>
          <a:p>
            <a:r>
              <a:rPr lang="it-IT" sz="2400" dirty="0"/>
              <a:t>Diversamente l’attivo di una impresa può essere destinato ai creditori di altre imprese alla condizione che: (i) per tutti i creditori sia assicurato MSM; (ii) il CP di gruppo sia stato qualificato in continuità; (iii) vi sia attestazione </a:t>
            </a:r>
          </a:p>
          <a:p>
            <a:r>
              <a:rPr lang="it-IT" sz="2400" dirty="0"/>
              <a:t>La continuità viene elevata a giustificazione della deroga alla separatezza degli attivi (v. art. 87 CCII)</a:t>
            </a:r>
          </a:p>
          <a:p>
            <a:r>
              <a:rPr lang="it-IT" sz="2400" dirty="0"/>
              <a:t>Però esiste il dubbio se non sia sufficiente che vi sia ‘assenza di pregiudizio’ </a:t>
            </a:r>
          </a:p>
          <a:p>
            <a:r>
              <a:rPr lang="it-IT" sz="2400" dirty="0"/>
              <a:t>I creditori e i soci (a qualunque impresa appartengano) se vogliono lamentare un pregiudizio debbono fare opposizione alla omologazione del CP di gruppo</a:t>
            </a:r>
          </a:p>
          <a:p>
            <a:r>
              <a:rPr lang="it-IT" sz="2400" dirty="0"/>
              <a:t>Il rimedio della opposizione non è però assorbente perché le azioni dei soci e dei creditori sociali per il risarcimento del danno (art. 2497 c.c.) non possono essere obliterati. La tutela risarcitoria è rimedio altro rispetto all’impugnativa del concordato</a:t>
            </a:r>
          </a:p>
          <a:p>
            <a:r>
              <a:rPr lang="it-IT" sz="2400" dirty="0"/>
              <a:t>Il trasferimento di risorse è escluso nei piani di liquidazione ? Le ragioni di gruppo sussistono solo nella continuità perché la direzione unitaria presuppone una attività economica (non solo </a:t>
            </a:r>
            <a:r>
              <a:rPr lang="it-IT" sz="2400" dirty="0" err="1"/>
              <a:t>dismissiva</a:t>
            </a:r>
            <a:r>
              <a:rPr lang="it-IT" sz="2400" dirty="0"/>
              <a:t>) ?</a:t>
            </a:r>
          </a:p>
          <a:p>
            <a:r>
              <a:rPr lang="it-IT" sz="2400" dirty="0"/>
              <a:t>Esiste, però, anche una lettura ‘minimalista’, secondo la quale il trasferimento di risorse non impatta sul versante patrimoniale ma solo su quello finanziario, talché andrebbero considerati come dei finanziamenti restituibili</a:t>
            </a:r>
          </a:p>
          <a:p>
            <a:r>
              <a:rPr lang="it-IT" sz="2400" dirty="0"/>
              <a:t>Quanto alle operazioni straordinarie, si può immaginare la formazione di un gruppo – con fusioni e scissioni - al fine di proporre il CP ?</a:t>
            </a:r>
          </a:p>
        </p:txBody>
      </p:sp>
    </p:spTree>
    <p:extLst>
      <p:ext uri="{BB962C8B-B14F-4D97-AF65-F5344CB8AC3E}">
        <p14:creationId xmlns:p14="http://schemas.microsoft.com/office/powerpoint/2010/main" val="8173845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0334DA-8D38-42EA-B8BF-DB99C1CE82DC}"/>
              </a:ext>
            </a:extLst>
          </p:cNvPr>
          <p:cNvSpPr>
            <a:spLocks noGrp="1"/>
          </p:cNvSpPr>
          <p:nvPr>
            <p:ph type="title"/>
          </p:nvPr>
        </p:nvSpPr>
        <p:spPr/>
        <p:txBody>
          <a:bodyPr/>
          <a:lstStyle/>
          <a:p>
            <a:pPr algn="ctr"/>
            <a:r>
              <a:rPr lang="it-IT" b="1" dirty="0"/>
              <a:t>Il trattamento dei crediti con garanzie su società del Gruppo</a:t>
            </a:r>
          </a:p>
        </p:txBody>
      </p:sp>
      <p:sp>
        <p:nvSpPr>
          <p:cNvPr id="3" name="Segnaposto contenuto 2">
            <a:extLst>
              <a:ext uri="{FF2B5EF4-FFF2-40B4-BE49-F238E27FC236}">
                <a16:creationId xmlns:a16="http://schemas.microsoft.com/office/drawing/2014/main" id="{3302733D-9F6E-4022-9181-F9C0C6521586}"/>
              </a:ext>
            </a:extLst>
          </p:cNvPr>
          <p:cNvSpPr>
            <a:spLocks noGrp="1"/>
          </p:cNvSpPr>
          <p:nvPr>
            <p:ph idx="1"/>
          </p:nvPr>
        </p:nvSpPr>
        <p:spPr/>
        <p:txBody>
          <a:bodyPr/>
          <a:lstStyle/>
          <a:p>
            <a:r>
              <a:rPr lang="it-IT" dirty="0"/>
              <a:t>Spesso si pone il tema di come trattare i crediti di chi ha una ragione di credito verso una società del gruppo ed una garanzia personale (o reale) su altra società del gruppo. Già in passato taluno riteneva che tali crediti dovessero essere classati ma ora l’art. 85 del CCII lo prevede espressamente come caso tipico di classamento obbligatorio. Vale sia se il CP riguardi l’obbligato principale che se riguardi il garante</a:t>
            </a:r>
          </a:p>
        </p:txBody>
      </p:sp>
    </p:spTree>
    <p:extLst>
      <p:ext uri="{BB962C8B-B14F-4D97-AF65-F5344CB8AC3E}">
        <p14:creationId xmlns:p14="http://schemas.microsoft.com/office/powerpoint/2010/main" val="1349712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453D8F-8ABA-4C92-909A-26F3FA37FDD5}"/>
              </a:ext>
            </a:extLst>
          </p:cNvPr>
          <p:cNvSpPr>
            <a:spLocks noGrp="1"/>
          </p:cNvSpPr>
          <p:nvPr>
            <p:ph type="title"/>
          </p:nvPr>
        </p:nvSpPr>
        <p:spPr/>
        <p:txBody>
          <a:bodyPr/>
          <a:lstStyle/>
          <a:p>
            <a:pPr algn="ctr"/>
            <a:r>
              <a:rPr lang="it-IT" b="1" dirty="0"/>
              <a:t>Il silenzio della Legge fallimentare del 1942</a:t>
            </a:r>
          </a:p>
        </p:txBody>
      </p:sp>
      <p:sp>
        <p:nvSpPr>
          <p:cNvPr id="3" name="Segnaposto contenuto 2">
            <a:extLst>
              <a:ext uri="{FF2B5EF4-FFF2-40B4-BE49-F238E27FC236}">
                <a16:creationId xmlns:a16="http://schemas.microsoft.com/office/drawing/2014/main" id="{FAA68478-415C-4A7B-8F55-4630C2F64102}"/>
              </a:ext>
            </a:extLst>
          </p:cNvPr>
          <p:cNvSpPr>
            <a:spLocks noGrp="1"/>
          </p:cNvSpPr>
          <p:nvPr>
            <p:ph idx="1"/>
          </p:nvPr>
        </p:nvSpPr>
        <p:spPr/>
        <p:txBody>
          <a:bodyPr/>
          <a:lstStyle/>
          <a:p>
            <a:r>
              <a:rPr lang="it-IT" dirty="0"/>
              <a:t>La legge fallimentare nella versione originaria del 1942 non conosceva alcuna disposizione sul Gruppo ma era tutta la partizione dedicata alle società ad essere inadeguata (solo poche norme per le società di capitali, artt. 146, 150) perché si giocava sull’idea dell’imprenditore e al più del socio (art. 147, 148). </a:t>
            </a:r>
          </a:p>
          <a:p>
            <a:r>
              <a:rPr lang="it-IT" dirty="0"/>
              <a:t>Per gestire la crisi del Gruppo occorreva, dunque, collocarsi al di fuori delle norme della legge fallimentare</a:t>
            </a:r>
          </a:p>
          <a:p>
            <a:r>
              <a:rPr lang="it-IT" dirty="0"/>
              <a:t>In caso di insuccesso delle convenzioni privatistiche, venivano dichiarati plurimi fallimenti </a:t>
            </a:r>
          </a:p>
        </p:txBody>
      </p:sp>
    </p:spTree>
    <p:extLst>
      <p:ext uri="{BB962C8B-B14F-4D97-AF65-F5344CB8AC3E}">
        <p14:creationId xmlns:p14="http://schemas.microsoft.com/office/powerpoint/2010/main" val="30923918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A12850-5643-454F-A69E-8F5CE60E5C96}"/>
              </a:ext>
            </a:extLst>
          </p:cNvPr>
          <p:cNvSpPr>
            <a:spLocks noGrp="1"/>
          </p:cNvSpPr>
          <p:nvPr>
            <p:ph type="title"/>
          </p:nvPr>
        </p:nvSpPr>
        <p:spPr/>
        <p:txBody>
          <a:bodyPr/>
          <a:lstStyle/>
          <a:p>
            <a:pPr algn="ctr"/>
            <a:r>
              <a:rPr lang="it-IT" b="1" dirty="0"/>
              <a:t>I costi della procedura di gruppo</a:t>
            </a:r>
          </a:p>
        </p:txBody>
      </p:sp>
      <p:sp>
        <p:nvSpPr>
          <p:cNvPr id="3" name="Segnaposto contenuto 2">
            <a:extLst>
              <a:ext uri="{FF2B5EF4-FFF2-40B4-BE49-F238E27FC236}">
                <a16:creationId xmlns:a16="http://schemas.microsoft.com/office/drawing/2014/main" id="{FCDB1C69-A0D9-4C85-905F-1DE3F9436A23}"/>
              </a:ext>
            </a:extLst>
          </p:cNvPr>
          <p:cNvSpPr>
            <a:spLocks noGrp="1"/>
          </p:cNvSpPr>
          <p:nvPr>
            <p:ph idx="1"/>
          </p:nvPr>
        </p:nvSpPr>
        <p:spPr/>
        <p:txBody>
          <a:bodyPr/>
          <a:lstStyle/>
          <a:p>
            <a:r>
              <a:rPr lang="it-IT" dirty="0"/>
              <a:t>Si ripartiscono in proporzione tra le masse passive delle società per le quali di propone il CP di gruppo (non nel caso di proposte interferenti)</a:t>
            </a:r>
          </a:p>
          <a:p>
            <a:r>
              <a:rPr lang="it-IT" dirty="0"/>
              <a:t>Si guarda alla proporzione della massa attiva ma dovrebbe riguardare solo i costi in senso stretto e non già tutta la prededuzione </a:t>
            </a:r>
          </a:p>
          <a:p>
            <a:r>
              <a:rPr lang="it-IT" dirty="0"/>
              <a:t>Il criterio di ripartizione vale certamente sul lato ‘interno’ e cioè per derogare alla eguaglianza delle quote solidali; si dubita se analogo criterio valga anche all’esterno, oppure se il creditore possa rivolgersi a qualunque delle masse</a:t>
            </a:r>
          </a:p>
        </p:txBody>
      </p:sp>
    </p:spTree>
    <p:extLst>
      <p:ext uri="{BB962C8B-B14F-4D97-AF65-F5344CB8AC3E}">
        <p14:creationId xmlns:p14="http://schemas.microsoft.com/office/powerpoint/2010/main" val="238685534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AEC2D6-E20E-490C-9B35-C6659F136C99}"/>
              </a:ext>
            </a:extLst>
          </p:cNvPr>
          <p:cNvSpPr>
            <a:spLocks noGrp="1"/>
          </p:cNvSpPr>
          <p:nvPr>
            <p:ph type="title"/>
          </p:nvPr>
        </p:nvSpPr>
        <p:spPr/>
        <p:txBody>
          <a:bodyPr/>
          <a:lstStyle/>
          <a:p>
            <a:pPr algn="ctr"/>
            <a:r>
              <a:rPr lang="it-IT" b="1" dirty="0"/>
              <a:t>I voti nell’ambito dell’Gruppo</a:t>
            </a:r>
          </a:p>
        </p:txBody>
      </p:sp>
      <p:sp>
        <p:nvSpPr>
          <p:cNvPr id="3" name="Segnaposto contenuto 2">
            <a:extLst>
              <a:ext uri="{FF2B5EF4-FFF2-40B4-BE49-F238E27FC236}">
                <a16:creationId xmlns:a16="http://schemas.microsoft.com/office/drawing/2014/main" id="{222EEBCB-C988-4289-A2CD-CB1CC5FB277D}"/>
              </a:ext>
            </a:extLst>
          </p:cNvPr>
          <p:cNvSpPr>
            <a:spLocks noGrp="1"/>
          </p:cNvSpPr>
          <p:nvPr>
            <p:ph idx="1"/>
          </p:nvPr>
        </p:nvSpPr>
        <p:spPr/>
        <p:txBody>
          <a:bodyPr/>
          <a:lstStyle/>
          <a:p>
            <a:r>
              <a:rPr lang="it-IT" dirty="0"/>
              <a:t>art. 177 </a:t>
            </a:r>
            <a:r>
              <a:rPr lang="it-IT" dirty="0" err="1"/>
              <a:t>l.fall</a:t>
            </a:r>
            <a:r>
              <a:rPr lang="it-IT" dirty="0"/>
              <a:t>., ora trasfuso nell’art. 109 CCII «</a:t>
            </a:r>
            <a:r>
              <a:rPr lang="it-IT" i="1" dirty="0"/>
              <a:t>Il creditore che propone il concordato ovvero le società da questo controllate, le società controllanti o sottoposte a comune controllo, ai sensi dell'art. 2359, primo comma, del codice civile  possono votare soltanto se la proposta ne prevede l'inserimento in apposita classe</a:t>
            </a:r>
            <a:r>
              <a:rPr lang="it-IT" dirty="0"/>
              <a:t>»</a:t>
            </a:r>
          </a:p>
        </p:txBody>
      </p:sp>
    </p:spTree>
    <p:extLst>
      <p:ext uri="{BB962C8B-B14F-4D97-AF65-F5344CB8AC3E}">
        <p14:creationId xmlns:p14="http://schemas.microsoft.com/office/powerpoint/2010/main" val="9306640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0816A5-C456-4A34-A6FD-EA9F6A32F64F}"/>
              </a:ext>
            </a:extLst>
          </p:cNvPr>
          <p:cNvSpPr>
            <a:spLocks noGrp="1"/>
          </p:cNvSpPr>
          <p:nvPr>
            <p:ph type="title"/>
          </p:nvPr>
        </p:nvSpPr>
        <p:spPr/>
        <p:txBody>
          <a:bodyPr/>
          <a:lstStyle/>
          <a:p>
            <a:pPr algn="ctr"/>
            <a:r>
              <a:rPr lang="it-IT" b="1" dirty="0"/>
              <a:t>Le azioni di inefficacia </a:t>
            </a:r>
            <a:r>
              <a:rPr lang="it-IT" b="1" dirty="0" err="1"/>
              <a:t>intragruppo</a:t>
            </a:r>
            <a:r>
              <a:rPr lang="it-IT" b="1" dirty="0"/>
              <a:t> (art. 290 CCII)</a:t>
            </a:r>
          </a:p>
        </p:txBody>
      </p:sp>
      <p:sp>
        <p:nvSpPr>
          <p:cNvPr id="3" name="Segnaposto contenuto 2">
            <a:extLst>
              <a:ext uri="{FF2B5EF4-FFF2-40B4-BE49-F238E27FC236}">
                <a16:creationId xmlns:a16="http://schemas.microsoft.com/office/drawing/2014/main" id="{BD4D517E-D498-40E5-A39D-048261D9D976}"/>
              </a:ext>
            </a:extLst>
          </p:cNvPr>
          <p:cNvSpPr>
            <a:spLocks noGrp="1"/>
          </p:cNvSpPr>
          <p:nvPr>
            <p:ph idx="1"/>
          </p:nvPr>
        </p:nvSpPr>
        <p:spPr/>
        <p:txBody>
          <a:bodyPr>
            <a:normAutofit/>
          </a:bodyPr>
          <a:lstStyle/>
          <a:p>
            <a:pPr algn="l">
              <a:spcBef>
                <a:spcPts val="0"/>
              </a:spcBef>
            </a:pPr>
            <a:r>
              <a:rPr lang="it-IT" dirty="0"/>
              <a:t>«</a:t>
            </a:r>
            <a:r>
              <a:rPr lang="it-IT" sz="1800" b="0" i="0" u="none" strike="noStrike" baseline="0" dirty="0">
                <a:latin typeface="CIDFont+F4"/>
              </a:rPr>
              <a:t>Nei confronti delle imprese appartenenti al medesimo gruppo possono essere promosse dal</a:t>
            </a:r>
          </a:p>
          <a:p>
            <a:pPr algn="l">
              <a:spcBef>
                <a:spcPts val="0"/>
              </a:spcBef>
            </a:pPr>
            <a:r>
              <a:rPr lang="it-IT" sz="1800" b="0" i="0" u="none" strike="noStrike" baseline="0" dirty="0">
                <a:latin typeface="CIDFont+F4"/>
              </a:rPr>
              <a:t>curatore, sia nel caso di apertura di una procedura unitaria, sia nel caso di apertura di una pluralità di</a:t>
            </a:r>
          </a:p>
          <a:p>
            <a:pPr algn="l">
              <a:spcBef>
                <a:spcPts val="0"/>
              </a:spcBef>
            </a:pPr>
            <a:r>
              <a:rPr lang="it-IT" sz="1800" b="0" i="0" u="none" strike="noStrike" baseline="0" dirty="0">
                <a:latin typeface="CIDFont+F4"/>
              </a:rPr>
              <a:t>procedure, azioni dirette a conseguire la dichiarazione di inefficacia di atti e contratti posti</a:t>
            </a:r>
          </a:p>
          <a:p>
            <a:pPr algn="l">
              <a:spcBef>
                <a:spcPts val="0"/>
              </a:spcBef>
            </a:pPr>
            <a:r>
              <a:rPr lang="it-IT" sz="1800" b="0" i="0" u="none" strike="noStrike" baseline="0" dirty="0">
                <a:latin typeface="CIDFont+F4"/>
              </a:rPr>
              <a:t>in essere nei cinque anni antecedenti il deposito dell’istanza di liquidazione giudiziale, che abbiano</a:t>
            </a:r>
          </a:p>
          <a:p>
            <a:pPr algn="l">
              <a:spcBef>
                <a:spcPts val="0"/>
              </a:spcBef>
            </a:pPr>
            <a:r>
              <a:rPr lang="it-IT" sz="1800" b="0" i="0" u="none" strike="noStrike" baseline="0" dirty="0">
                <a:latin typeface="CIDFont+F4"/>
              </a:rPr>
              <a:t>avuto l’effetto di spostare risorse a favore di un’altra impresa del gruppo con pregiudizio dei</a:t>
            </a:r>
          </a:p>
          <a:p>
            <a:pPr algn="l">
              <a:spcBef>
                <a:spcPts val="0"/>
              </a:spcBef>
            </a:pPr>
            <a:r>
              <a:rPr lang="it-IT" sz="1800" b="0" i="0" u="none" strike="noStrike" baseline="0" dirty="0">
                <a:latin typeface="CIDFont+F4"/>
              </a:rPr>
              <a:t>creditori, fatto salvo il disposto dell’articolo 2497, primo comma, del codice civile.</a:t>
            </a:r>
          </a:p>
          <a:p>
            <a:pPr algn="l">
              <a:spcBef>
                <a:spcPts val="0"/>
              </a:spcBef>
            </a:pPr>
            <a:r>
              <a:rPr lang="it-IT" sz="1800" b="0" i="0" u="none" strike="noStrike" baseline="0" dirty="0">
                <a:latin typeface="CIDFont+F1"/>
              </a:rPr>
              <a:t>Spetta alla società beneficiaria provare di non essere stata a conoscenza del carattere pregiudizievole</a:t>
            </a:r>
          </a:p>
          <a:p>
            <a:pPr algn="l">
              <a:spcBef>
                <a:spcPts val="0"/>
              </a:spcBef>
            </a:pPr>
            <a:r>
              <a:rPr lang="it-IT" sz="1800" b="0" i="0" u="none" strike="noStrike" baseline="0" dirty="0">
                <a:latin typeface="CIDFont+F1"/>
              </a:rPr>
              <a:t>dell’atto o del contratto.</a:t>
            </a:r>
            <a:r>
              <a:rPr lang="it-IT" dirty="0"/>
              <a:t>»</a:t>
            </a:r>
          </a:p>
          <a:p>
            <a:pPr algn="l">
              <a:spcBef>
                <a:spcPts val="0"/>
              </a:spcBef>
            </a:pPr>
            <a:r>
              <a:rPr lang="it-IT" dirty="0"/>
              <a:t>Questi trasferimenti di ricchezza non sembrano al sicuro ma come si concilia la disposizione con l’art. 166 CCII?</a:t>
            </a:r>
          </a:p>
          <a:p>
            <a:pPr algn="l">
              <a:spcBef>
                <a:spcPts val="0"/>
              </a:spcBef>
            </a:pPr>
            <a:r>
              <a:rPr lang="it-IT" dirty="0"/>
              <a:t>Si postula che si tratti di norma speciale (prevalente) fondata sul fatto che possono essere esentati da revocatoria i terzi, ma non le società del gruppo per le quali la protezione assicurata è minore.</a:t>
            </a:r>
          </a:p>
        </p:txBody>
      </p:sp>
    </p:spTree>
    <p:extLst>
      <p:ext uri="{BB962C8B-B14F-4D97-AF65-F5344CB8AC3E}">
        <p14:creationId xmlns:p14="http://schemas.microsoft.com/office/powerpoint/2010/main" val="37117584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03B545-B462-4294-8ECC-8CC22528B838}"/>
              </a:ext>
            </a:extLst>
          </p:cNvPr>
          <p:cNvSpPr>
            <a:spLocks noGrp="1"/>
          </p:cNvSpPr>
          <p:nvPr>
            <p:ph type="title"/>
          </p:nvPr>
        </p:nvSpPr>
        <p:spPr/>
        <p:txBody>
          <a:bodyPr/>
          <a:lstStyle/>
          <a:p>
            <a:pPr algn="ctr"/>
            <a:r>
              <a:rPr lang="it-IT" b="1" dirty="0"/>
              <a:t>CP di gruppo e proposte concorrenti (art. 90 CCII)</a:t>
            </a:r>
          </a:p>
        </p:txBody>
      </p:sp>
      <p:sp>
        <p:nvSpPr>
          <p:cNvPr id="3" name="Segnaposto contenuto 2">
            <a:extLst>
              <a:ext uri="{FF2B5EF4-FFF2-40B4-BE49-F238E27FC236}">
                <a16:creationId xmlns:a16="http://schemas.microsoft.com/office/drawing/2014/main" id="{FC733EB8-B979-462F-A505-118E539D3C7A}"/>
              </a:ext>
            </a:extLst>
          </p:cNvPr>
          <p:cNvSpPr>
            <a:spLocks noGrp="1"/>
          </p:cNvSpPr>
          <p:nvPr>
            <p:ph idx="1"/>
          </p:nvPr>
        </p:nvSpPr>
        <p:spPr/>
        <p:txBody>
          <a:bodyPr/>
          <a:lstStyle/>
          <a:p>
            <a:r>
              <a:rPr lang="it-IT" dirty="0"/>
              <a:t>Occorre chiedersi se le proposte concorrenti siano praticabili nell’ambito di un piano di gruppo. La risposta dovrebbe essere negativa rispetto alle singole entità del gruppo, ma positiva se un terzo intendesse avanzare una proposta, parimenti, di gruppo. In occasione dell’esecuzione, infatti, la direzione unitaria andrebbe ascritta al terzo</a:t>
            </a:r>
          </a:p>
        </p:txBody>
      </p:sp>
    </p:spTree>
    <p:extLst>
      <p:ext uri="{BB962C8B-B14F-4D97-AF65-F5344CB8AC3E}">
        <p14:creationId xmlns:p14="http://schemas.microsoft.com/office/powerpoint/2010/main" val="26547388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BCCCDC-7736-44C1-9342-905F47ADBC4E}"/>
              </a:ext>
            </a:extLst>
          </p:cNvPr>
          <p:cNvSpPr>
            <a:spLocks noGrp="1"/>
          </p:cNvSpPr>
          <p:nvPr>
            <p:ph type="title"/>
          </p:nvPr>
        </p:nvSpPr>
        <p:spPr/>
        <p:txBody>
          <a:bodyPr/>
          <a:lstStyle/>
          <a:p>
            <a:pPr algn="ctr"/>
            <a:r>
              <a:rPr lang="it-IT" b="1" dirty="0"/>
              <a:t>Concordato di liquidazione</a:t>
            </a:r>
          </a:p>
        </p:txBody>
      </p:sp>
      <p:sp>
        <p:nvSpPr>
          <p:cNvPr id="3" name="Segnaposto contenuto 2">
            <a:extLst>
              <a:ext uri="{FF2B5EF4-FFF2-40B4-BE49-F238E27FC236}">
                <a16:creationId xmlns:a16="http://schemas.microsoft.com/office/drawing/2014/main" id="{875BED78-47ED-4DB0-97FA-B44735D809D3}"/>
              </a:ext>
            </a:extLst>
          </p:cNvPr>
          <p:cNvSpPr>
            <a:spLocks noGrp="1"/>
          </p:cNvSpPr>
          <p:nvPr>
            <p:ph idx="1"/>
          </p:nvPr>
        </p:nvSpPr>
        <p:spPr/>
        <p:txBody>
          <a:bodyPr/>
          <a:lstStyle/>
          <a:p>
            <a:r>
              <a:rPr lang="it-IT" dirty="0"/>
              <a:t>Il Codice della crisi non conosce il concordato di liquidazione (ex concordato fallimentare) di gruppo</a:t>
            </a:r>
          </a:p>
          <a:p>
            <a:r>
              <a:rPr lang="it-IT" dirty="0"/>
              <a:t>La legge delega all’art. 3, lett. d) prevedeva: «</a:t>
            </a:r>
            <a:r>
              <a:rPr lang="it-IT" sz="1800" b="0" i="1" u="none" strike="noStrike" baseline="0" dirty="0">
                <a:solidFill>
                  <a:srgbClr val="000000"/>
                </a:solidFill>
                <a:latin typeface="Verdana" panose="020B0604030504040204" pitchFamily="34" charset="0"/>
              </a:rPr>
              <a:t>la disciplina di eventuali proposte di concordato liquidatorio giudiziale, in </a:t>
            </a:r>
            <a:r>
              <a:rPr lang="it-IT" sz="1800" b="0" i="1" u="none" strike="noStrike" baseline="0" dirty="0" err="1">
                <a:solidFill>
                  <a:srgbClr val="000000"/>
                </a:solidFill>
                <a:latin typeface="Verdana" panose="020B0604030504040204" pitchFamily="34" charset="0"/>
              </a:rPr>
              <a:t>conformita'</a:t>
            </a:r>
            <a:r>
              <a:rPr lang="it-IT" sz="1800" b="0" i="1" u="none" strike="noStrike" baseline="0" dirty="0">
                <a:solidFill>
                  <a:srgbClr val="000000"/>
                </a:solidFill>
                <a:latin typeface="Verdana" panose="020B0604030504040204" pitchFamily="34" charset="0"/>
              </a:rPr>
              <a:t> alla disposizione dell'articolo 7, comma 10, lettera d). </a:t>
            </a:r>
            <a:r>
              <a:rPr lang="it-IT" dirty="0"/>
              <a:t>»</a:t>
            </a:r>
          </a:p>
          <a:p>
            <a:r>
              <a:rPr lang="it-IT" dirty="0"/>
              <a:t>Lo si può configurare con ricorso alla analogia? Quali norme da applicare ? Quelle del CP o quelle della LG ?</a:t>
            </a:r>
          </a:p>
        </p:txBody>
      </p:sp>
    </p:spTree>
    <p:extLst>
      <p:ext uri="{BB962C8B-B14F-4D97-AF65-F5344CB8AC3E}">
        <p14:creationId xmlns:p14="http://schemas.microsoft.com/office/powerpoint/2010/main" val="379818446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6A2AEC-8B47-42A4-978D-714613272DCC}"/>
              </a:ext>
            </a:extLst>
          </p:cNvPr>
          <p:cNvSpPr>
            <a:spLocks noGrp="1"/>
          </p:cNvSpPr>
          <p:nvPr>
            <p:ph type="title"/>
          </p:nvPr>
        </p:nvSpPr>
        <p:spPr/>
        <p:txBody>
          <a:bodyPr/>
          <a:lstStyle/>
          <a:p>
            <a:pPr algn="ctr"/>
            <a:r>
              <a:rPr lang="it-IT" b="1" dirty="0"/>
              <a:t>La composizione negoziata nel Gruppo</a:t>
            </a:r>
          </a:p>
        </p:txBody>
      </p:sp>
      <p:sp>
        <p:nvSpPr>
          <p:cNvPr id="3" name="Segnaposto contenuto 2">
            <a:extLst>
              <a:ext uri="{FF2B5EF4-FFF2-40B4-BE49-F238E27FC236}">
                <a16:creationId xmlns:a16="http://schemas.microsoft.com/office/drawing/2014/main" id="{973CB30B-B67A-4FF4-ABA7-E2369B93553E}"/>
              </a:ext>
            </a:extLst>
          </p:cNvPr>
          <p:cNvSpPr>
            <a:spLocks noGrp="1"/>
          </p:cNvSpPr>
          <p:nvPr>
            <p:ph idx="1"/>
          </p:nvPr>
        </p:nvSpPr>
        <p:spPr/>
        <p:txBody>
          <a:bodyPr/>
          <a:lstStyle/>
          <a:p>
            <a:r>
              <a:rPr lang="it-IT" dirty="0"/>
              <a:t>Il </a:t>
            </a:r>
            <a:r>
              <a:rPr lang="it-IT" dirty="0" err="1"/>
              <a:t>d.l.</a:t>
            </a:r>
            <a:r>
              <a:rPr lang="it-IT" dirty="0"/>
              <a:t> 118/2021 ha introdotto nell’ordinamento la composizione negoziata</a:t>
            </a:r>
          </a:p>
          <a:p>
            <a:r>
              <a:rPr lang="it-IT" dirty="0"/>
              <a:t>La composizione negoziata, in funzione di un più probabile buon esito delle trattative, può essere organizzata, sia ‘in </a:t>
            </a:r>
            <a:r>
              <a:rPr lang="it-IT" dirty="0" err="1"/>
              <a:t>ingresso’</a:t>
            </a:r>
            <a:r>
              <a:rPr lang="it-IT" dirty="0"/>
              <a:t>, sia ‘in </a:t>
            </a:r>
            <a:r>
              <a:rPr lang="it-IT" dirty="0" err="1"/>
              <a:t>uscita’</a:t>
            </a:r>
            <a:r>
              <a:rPr lang="it-IT" dirty="0"/>
              <a:t> con una richiesta unitaria e con una soluzione unitaria</a:t>
            </a:r>
          </a:p>
          <a:p>
            <a:r>
              <a:rPr lang="it-IT" dirty="0"/>
              <a:t>La scelta della trattativa, unitaria o separata, deriva sia dalla iniziativa dell’impresa, sia dalle successive interlocuzioni dei creditori con l’esperto</a:t>
            </a:r>
          </a:p>
        </p:txBody>
      </p:sp>
    </p:spTree>
    <p:extLst>
      <p:ext uri="{BB962C8B-B14F-4D97-AF65-F5344CB8AC3E}">
        <p14:creationId xmlns:p14="http://schemas.microsoft.com/office/powerpoint/2010/main" val="224801769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C1204C-CDCA-4DDC-A49B-A207C6ABF597}"/>
              </a:ext>
            </a:extLst>
          </p:cNvPr>
          <p:cNvSpPr>
            <a:spLocks noGrp="1"/>
          </p:cNvSpPr>
          <p:nvPr>
            <p:ph type="title"/>
          </p:nvPr>
        </p:nvSpPr>
        <p:spPr/>
        <p:txBody>
          <a:bodyPr/>
          <a:lstStyle/>
          <a:p>
            <a:pPr algn="ctr"/>
            <a:r>
              <a:rPr lang="it-IT" b="1" dirty="0"/>
              <a:t>Art. 13 </a:t>
            </a:r>
            <a:r>
              <a:rPr lang="it-IT" b="1" dirty="0" err="1"/>
              <a:t>d.l.</a:t>
            </a:r>
            <a:r>
              <a:rPr lang="it-IT" b="1" dirty="0"/>
              <a:t> 118/2021</a:t>
            </a:r>
          </a:p>
        </p:txBody>
      </p:sp>
      <p:sp>
        <p:nvSpPr>
          <p:cNvPr id="3" name="Segnaposto contenuto 2">
            <a:extLst>
              <a:ext uri="{FF2B5EF4-FFF2-40B4-BE49-F238E27FC236}">
                <a16:creationId xmlns:a16="http://schemas.microsoft.com/office/drawing/2014/main" id="{75440574-2134-4BDE-A788-91F9053EBA4B}"/>
              </a:ext>
            </a:extLst>
          </p:cNvPr>
          <p:cNvSpPr>
            <a:spLocks noGrp="1"/>
          </p:cNvSpPr>
          <p:nvPr>
            <p:ph idx="1"/>
          </p:nvPr>
        </p:nvSpPr>
        <p:spPr/>
        <p:txBody>
          <a:bodyPr>
            <a:normAutofit fontScale="55000" lnSpcReduction="20000"/>
          </a:bodyPr>
          <a:lstStyle/>
          <a:p>
            <a:pPr algn="just">
              <a:lnSpc>
                <a:spcPct val="107000"/>
              </a:lnSpc>
              <a:spcAft>
                <a:spcPts val="800"/>
              </a:spcAft>
            </a:pPr>
            <a:r>
              <a:rPr lang="it-IT" sz="2200" dirty="0">
                <a:effectLst/>
                <a:latin typeface="Calibri" panose="020F0502020204030204" pitchFamily="34" charset="0"/>
                <a:ea typeface="Calibri" panose="020F0502020204030204" pitchFamily="34" charset="0"/>
                <a:cs typeface="Times New Roman" panose="02020603050405020304" pitchFamily="18" charset="0"/>
              </a:rPr>
              <a:t>1. Ai fini del presente articolo,  costituisce  gruppo  di  imprese l'insieme delle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200" dirty="0">
                <a:effectLst/>
                <a:latin typeface="Calibri" panose="020F0502020204030204" pitchFamily="34" charset="0"/>
                <a:ea typeface="Calibri" panose="020F0502020204030204" pitchFamily="34" charset="0"/>
                <a:cs typeface="Times New Roman" panose="02020603050405020304" pitchFamily="18" charset="0"/>
              </a:rPr>
              <a:t>, delle imprese  e  degli  enti,  esclusi  lo Stato e gli enti territoriali, che, ai sensi degli  articoli  2497  e 2545-septies del codice civile, esercitano  o  sono  sottoposti  alla direzione e coordinamento di una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200" dirty="0">
                <a:effectLst/>
                <a:latin typeface="Calibri" panose="020F0502020204030204" pitchFamily="34" charset="0"/>
                <a:ea typeface="Calibri" panose="020F0502020204030204" pitchFamily="34" charset="0"/>
                <a:cs typeface="Times New Roman" panose="02020603050405020304" pitchFamily="18" charset="0"/>
              </a:rPr>
              <a:t>,  di  un  ente  o  di  una persona fisica. A tal fine si presume,  salvo  prova  contraria,  che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l'attivita'</a:t>
            </a:r>
            <a:r>
              <a:rPr lang="it-IT" sz="2200" dirty="0">
                <a:effectLst/>
                <a:latin typeface="Calibri" panose="020F0502020204030204" pitchFamily="34" charset="0"/>
                <a:ea typeface="Calibri" panose="020F0502020204030204" pitchFamily="34" charset="0"/>
                <a:cs typeface="Times New Roman" panose="02020603050405020304" pitchFamily="18" charset="0"/>
              </a:rPr>
              <a:t> di direzione e coordinamento delle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200" dirty="0">
                <a:effectLst/>
                <a:latin typeface="Calibri" panose="020F0502020204030204" pitchFamily="34" charset="0"/>
                <a:ea typeface="Calibri" panose="020F0502020204030204" pitchFamily="34" charset="0"/>
                <a:cs typeface="Times New Roman" panose="02020603050405020304" pitchFamily="18" charset="0"/>
              </a:rPr>
              <a:t>  del  gruppo sia esercitata: </a:t>
            </a:r>
          </a:p>
          <a:p>
            <a:pPr algn="just">
              <a:lnSpc>
                <a:spcPct val="107000"/>
              </a:lnSpc>
              <a:spcAft>
                <a:spcPts val="800"/>
              </a:spcAft>
            </a:pPr>
            <a:r>
              <a:rPr lang="it-IT" sz="2200" dirty="0">
                <a:effectLst/>
                <a:latin typeface="Calibri" panose="020F0502020204030204" pitchFamily="34" charset="0"/>
                <a:ea typeface="Calibri" panose="020F0502020204030204" pitchFamily="34" charset="0"/>
                <a:cs typeface="Times New Roman" panose="02020603050405020304" pitchFamily="18" charset="0"/>
              </a:rPr>
              <a:t>    a) dalla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200" dirty="0">
                <a:effectLst/>
                <a:latin typeface="Calibri" panose="020F0502020204030204" pitchFamily="34" charset="0"/>
                <a:ea typeface="Calibri" panose="020F0502020204030204" pitchFamily="34" charset="0"/>
                <a:cs typeface="Times New Roman" panose="02020603050405020304" pitchFamily="18" charset="0"/>
              </a:rPr>
              <a:t>  o  ente  tenuto  al  consolidamento  dei  loro bilanci; </a:t>
            </a:r>
          </a:p>
          <a:p>
            <a:pPr algn="just">
              <a:lnSpc>
                <a:spcPct val="107000"/>
              </a:lnSpc>
              <a:spcAft>
                <a:spcPts val="800"/>
              </a:spcAft>
            </a:pPr>
            <a:r>
              <a:rPr lang="it-IT" sz="2200" dirty="0">
                <a:effectLst/>
                <a:latin typeface="Calibri" panose="020F0502020204030204" pitchFamily="34" charset="0"/>
                <a:ea typeface="Calibri" panose="020F0502020204030204" pitchFamily="34" charset="0"/>
                <a:cs typeface="Times New Roman" panose="02020603050405020304" pitchFamily="18" charset="0"/>
              </a:rPr>
              <a:t>    b) dalla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200" dirty="0">
                <a:effectLst/>
                <a:latin typeface="Calibri" panose="020F0502020204030204" pitchFamily="34" charset="0"/>
                <a:ea typeface="Calibri" panose="020F0502020204030204" pitchFamily="34" charset="0"/>
                <a:cs typeface="Times New Roman" panose="02020603050405020304" pitchFamily="18" charset="0"/>
              </a:rPr>
              <a:t>  o  ente  che  le  controlla,  direttamente  o indirettamente, anche nei casi di controllo congiunto. </a:t>
            </a:r>
          </a:p>
          <a:p>
            <a:pPr algn="just">
              <a:lnSpc>
                <a:spcPct val="107000"/>
              </a:lnSpc>
              <a:spcAft>
                <a:spcPts val="800"/>
              </a:spcAft>
            </a:pPr>
            <a:r>
              <a:rPr lang="it-IT" sz="2200" dirty="0">
                <a:effectLst/>
                <a:latin typeface="Calibri" panose="020F0502020204030204" pitchFamily="34" charset="0"/>
                <a:ea typeface="Calibri" panose="020F0502020204030204" pitchFamily="34" charset="0"/>
                <a:cs typeface="Times New Roman" panose="02020603050405020304" pitchFamily="18" charset="0"/>
              </a:rPr>
              <a:t>  2.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Piu'</a:t>
            </a:r>
            <a:r>
              <a:rPr lang="it-IT" sz="2200" dirty="0">
                <a:effectLst/>
                <a:latin typeface="Calibri" panose="020F0502020204030204" pitchFamily="34" charset="0"/>
                <a:ea typeface="Calibri" panose="020F0502020204030204" pitchFamily="34" charset="0"/>
                <a:cs typeface="Times New Roman" panose="02020603050405020304" pitchFamily="18" charset="0"/>
              </a:rPr>
              <a:t>  imprese  che  si  trovano   nelle   condizioni   indicate nell'articolo 2, comma 1,  appartenenti  al  medesimo  gruppo  e  che hanno, ciascuna, la sede legale nel territorio  dello  Stato  possono chiedere al segretario generale della camera di commercio, industria, artigianato e agricoltura la nomina dell'esperto indipendente di  cui all'articolo 2, comma 2. La nomina avviene con le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modalita'</a:t>
            </a:r>
            <a:r>
              <a:rPr lang="it-IT" sz="2200" dirty="0">
                <a:effectLst/>
                <a:latin typeface="Calibri" panose="020F0502020204030204" pitchFamily="34" charset="0"/>
                <a:ea typeface="Calibri" panose="020F0502020204030204" pitchFamily="34" charset="0"/>
                <a:cs typeface="Times New Roman" panose="02020603050405020304" pitchFamily="18" charset="0"/>
              </a:rPr>
              <a:t>  di  cui all'articolo 3. </a:t>
            </a:r>
          </a:p>
          <a:p>
            <a:pPr algn="just">
              <a:lnSpc>
                <a:spcPct val="107000"/>
              </a:lnSpc>
              <a:spcAft>
                <a:spcPts val="800"/>
              </a:spcAft>
            </a:pPr>
            <a:r>
              <a:rPr lang="it-IT" sz="2200" dirty="0">
                <a:effectLst/>
                <a:latin typeface="Calibri" panose="020F0502020204030204" pitchFamily="34" charset="0"/>
                <a:ea typeface="Calibri" panose="020F0502020204030204" pitchFamily="34" charset="0"/>
                <a:cs typeface="Times New Roman" panose="02020603050405020304" pitchFamily="18" charset="0"/>
              </a:rPr>
              <a:t>  3. L'istanza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2200" dirty="0">
                <a:effectLst/>
                <a:latin typeface="Calibri" panose="020F0502020204030204" pitchFamily="34" charset="0"/>
                <a:ea typeface="Calibri" panose="020F0502020204030204" pitchFamily="34" charset="0"/>
                <a:cs typeface="Times New Roman" panose="02020603050405020304" pitchFamily="18" charset="0"/>
              </a:rPr>
              <a:t> presentata alla  camera  di  commercio,  industria, agricoltura e artigianato ove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2200" dirty="0">
                <a:effectLst/>
                <a:latin typeface="Calibri" panose="020F0502020204030204" pitchFamily="34" charset="0"/>
                <a:ea typeface="Calibri" panose="020F0502020204030204" pitchFamily="34" charset="0"/>
                <a:cs typeface="Times New Roman" panose="02020603050405020304" pitchFamily="18" charset="0"/>
              </a:rPr>
              <a:t> iscritta la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2200" dirty="0">
                <a:effectLst/>
                <a:latin typeface="Calibri" panose="020F0502020204030204" pitchFamily="34" charset="0"/>
                <a:ea typeface="Calibri" panose="020F0502020204030204" pitchFamily="34" charset="0"/>
                <a:cs typeface="Times New Roman" panose="02020603050405020304" pitchFamily="18" charset="0"/>
              </a:rPr>
              <a:t> o  l'ente,  con sede nel territorio  dello  Stato,  che,  in  base  alla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pubblicita'</a:t>
            </a:r>
            <a:r>
              <a:rPr lang="it-IT" sz="2200" dirty="0">
                <a:effectLst/>
                <a:latin typeface="Calibri" panose="020F0502020204030204" pitchFamily="34" charset="0"/>
                <a:ea typeface="Calibri" panose="020F0502020204030204" pitchFamily="34" charset="0"/>
                <a:cs typeface="Times New Roman" panose="02020603050405020304" pitchFamily="18" charset="0"/>
              </a:rPr>
              <a:t> prevista  dall'articolo  2497-bis   del   codice   civile,   esercita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l'attivita'</a:t>
            </a:r>
            <a:r>
              <a:rPr lang="it-IT" sz="2200" dirty="0">
                <a:effectLst/>
                <a:latin typeface="Calibri" panose="020F0502020204030204" pitchFamily="34" charset="0"/>
                <a:ea typeface="Calibri" panose="020F0502020204030204" pitchFamily="34" charset="0"/>
                <a:cs typeface="Times New Roman" panose="02020603050405020304" pitchFamily="18" charset="0"/>
              </a:rPr>
              <a:t>  di  direzione  e  coordinamento  oppure,  in   mancanza, l'impresa con  sede  nel  territorio  dello  Stato  che  presenta  la maggiore esposizione debitoria, costituita dalla voce D  del  passivo nello stato  patrimoniale  prevista  dall'articolo  2424  del  codice civile in  base  all'ultimo  bilancio  approvato  ed  inserito  nella piattaforma telematica ai sensi del comma 4. </a:t>
            </a:r>
          </a:p>
          <a:p>
            <a:pPr algn="just">
              <a:lnSpc>
                <a:spcPct val="107000"/>
              </a:lnSpc>
              <a:spcAft>
                <a:spcPts val="800"/>
              </a:spcAft>
            </a:pPr>
            <a:r>
              <a:rPr lang="it-IT" sz="2200" dirty="0">
                <a:effectLst/>
                <a:latin typeface="Calibri" panose="020F0502020204030204" pitchFamily="34" charset="0"/>
                <a:ea typeface="Calibri" panose="020F0502020204030204" pitchFamily="34" charset="0"/>
                <a:cs typeface="Times New Roman" panose="02020603050405020304" pitchFamily="18" charset="0"/>
              </a:rPr>
              <a:t>  4. L'imprenditore inserisce nella  piattaforma  telematica  di  cui all'articolo 3, oltre alla documentazione indicata  nell'articolo  5, comma 3,  una  relazione  contenente  informazioni  analitiche  sulla struttura del gruppo e  sui  vincoli  partecipativi  o  contrattuali, l'indicazione del registro delle imprese o dei registri delle imprese in cui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e'</a:t>
            </a:r>
            <a:r>
              <a:rPr lang="it-IT" sz="2200" dirty="0">
                <a:effectLst/>
                <a:latin typeface="Calibri" panose="020F0502020204030204" pitchFamily="34" charset="0"/>
                <a:ea typeface="Calibri" panose="020F0502020204030204" pitchFamily="34" charset="0"/>
                <a:cs typeface="Times New Roman" panose="02020603050405020304" pitchFamily="18" charset="0"/>
              </a:rPr>
              <a:t> stata effettuata  la  </a:t>
            </a:r>
            <a:r>
              <a:rPr lang="it-IT" sz="2200" dirty="0" err="1">
                <a:effectLst/>
                <a:latin typeface="Calibri" panose="020F0502020204030204" pitchFamily="34" charset="0"/>
                <a:ea typeface="Calibri" panose="020F0502020204030204" pitchFamily="34" charset="0"/>
                <a:cs typeface="Times New Roman" panose="02020603050405020304" pitchFamily="18" charset="0"/>
              </a:rPr>
              <a:t>pubblicita'</a:t>
            </a:r>
            <a:r>
              <a:rPr lang="it-IT" sz="2200" dirty="0">
                <a:effectLst/>
                <a:latin typeface="Calibri" panose="020F0502020204030204" pitchFamily="34" charset="0"/>
                <a:ea typeface="Calibri" panose="020F0502020204030204" pitchFamily="34" charset="0"/>
                <a:cs typeface="Times New Roman" panose="02020603050405020304" pitchFamily="18" charset="0"/>
              </a:rPr>
              <a:t>  ai  sensi  dell'articolo 2497-bis del codice civile e il bilancio consolidato di  gruppo,  ove redatto. </a:t>
            </a:r>
          </a:p>
          <a:p>
            <a:endParaRPr lang="it-IT" dirty="0"/>
          </a:p>
        </p:txBody>
      </p:sp>
    </p:spTree>
    <p:extLst>
      <p:ext uri="{BB962C8B-B14F-4D97-AF65-F5344CB8AC3E}">
        <p14:creationId xmlns:p14="http://schemas.microsoft.com/office/powerpoint/2010/main" val="14334943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B699EA-9837-4037-AA8F-0B31CDB567FC}"/>
              </a:ext>
            </a:extLst>
          </p:cNvPr>
          <p:cNvSpPr>
            <a:spLocks noGrp="1"/>
          </p:cNvSpPr>
          <p:nvPr>
            <p:ph type="title"/>
          </p:nvPr>
        </p:nvSpPr>
        <p:spPr/>
        <p:txBody>
          <a:bodyPr/>
          <a:lstStyle/>
          <a:p>
            <a:pPr algn="ctr"/>
            <a:r>
              <a:rPr lang="it-IT" b="1" dirty="0"/>
              <a:t>Art. 13 </a:t>
            </a:r>
            <a:r>
              <a:rPr lang="it-IT" b="1" dirty="0" err="1"/>
              <a:t>d.l.</a:t>
            </a:r>
            <a:r>
              <a:rPr lang="it-IT" b="1" dirty="0"/>
              <a:t> 118/2021 (segue)</a:t>
            </a:r>
          </a:p>
        </p:txBody>
      </p:sp>
      <p:sp>
        <p:nvSpPr>
          <p:cNvPr id="3" name="Segnaposto contenuto 2">
            <a:extLst>
              <a:ext uri="{FF2B5EF4-FFF2-40B4-BE49-F238E27FC236}">
                <a16:creationId xmlns:a16="http://schemas.microsoft.com/office/drawing/2014/main" id="{C992896D-D42C-44BE-8C15-8FAF09B614BC}"/>
              </a:ext>
            </a:extLst>
          </p:cNvPr>
          <p:cNvSpPr>
            <a:spLocks noGrp="1"/>
          </p:cNvSpPr>
          <p:nvPr>
            <p:ph idx="1"/>
          </p:nvPr>
        </p:nvSpPr>
        <p:spPr/>
        <p:txBody>
          <a:bodyPr>
            <a:normAutofit fontScale="70000" lnSpcReduction="20000"/>
          </a:bodyPr>
          <a:lstStyle/>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 5. Le misure protettive e cautelari di cui agli articoli 6 e 7 sono adottate dal tribunale competente ai sensi dell'articolo 9 del  regio decreto 16 marzo 1942, n. 267, rispetto alla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dirty="0">
                <a:effectLst/>
                <a:latin typeface="Calibri" panose="020F0502020204030204" pitchFamily="34" charset="0"/>
                <a:ea typeface="Calibri" panose="020F0502020204030204" pitchFamily="34" charset="0"/>
                <a:cs typeface="Times New Roman" panose="02020603050405020304" pitchFamily="18" charset="0"/>
              </a:rPr>
              <a:t> o all'ente che, in base alla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pubblicita'</a:t>
            </a:r>
            <a:r>
              <a:rPr lang="it-IT" sz="1800" dirty="0">
                <a:effectLst/>
                <a:latin typeface="Calibri" panose="020F0502020204030204" pitchFamily="34" charset="0"/>
                <a:ea typeface="Calibri" panose="020F0502020204030204" pitchFamily="34" charset="0"/>
                <a:cs typeface="Times New Roman" panose="02020603050405020304" pitchFamily="18" charset="0"/>
              </a:rPr>
              <a:t> prevista dall'articolo 2497-bis  del  codice civile, esercita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l'attivita'</a:t>
            </a:r>
            <a:r>
              <a:rPr lang="it-IT" sz="1800" dirty="0">
                <a:effectLst/>
                <a:latin typeface="Calibri" panose="020F0502020204030204" pitchFamily="34" charset="0"/>
                <a:ea typeface="Calibri" panose="020F0502020204030204" pitchFamily="34" charset="0"/>
                <a:cs typeface="Times New Roman" panose="02020603050405020304" pitchFamily="18" charset="0"/>
              </a:rPr>
              <a:t> di direzione e coordinamento oppure,  in mancanza, all'impresa che presenta la maggiore esposizione  debitoria come definita nel comma 3. </a:t>
            </a:r>
          </a:p>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  6. L'esperto assolve ai compiti di cui all'articolo 2, comma 2,  in modo unitario per tutte le imprese che  hanno  presentato  l'istanza, salvo che lo svolgimento congiunto non renda  eccessivamente  gravose le trattative. In  tal  caso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1800" dirty="0">
                <a:effectLst/>
                <a:latin typeface="Calibri" panose="020F0502020204030204" pitchFamily="34" charset="0"/>
                <a:ea typeface="Calibri" panose="020F0502020204030204" pitchFamily="34" charset="0"/>
                <a:cs typeface="Times New Roman" panose="02020603050405020304" pitchFamily="18" charset="0"/>
              </a:rPr>
              <a:t>  decidere  che  le  trattative  si svolgano per singole imprese. </a:t>
            </a:r>
          </a:p>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  7. Le imprese partecipanti al  gruppo  che  non  si  trovano  nelle condizioni indicate nell'articolo  2,  comma  1,  possono,  anche  su invito dell'esperto, partecipare alle trattative. </a:t>
            </a:r>
          </a:p>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  8. Quando le imprese appartenenti ad un medesimo gruppo  presentano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piu'</a:t>
            </a:r>
            <a:r>
              <a:rPr lang="it-IT" sz="1800" dirty="0">
                <a:effectLst/>
                <a:latin typeface="Calibri" panose="020F0502020204030204" pitchFamily="34" charset="0"/>
                <a:ea typeface="Calibri" panose="020F0502020204030204" pitchFamily="34" charset="0"/>
                <a:cs typeface="Times New Roman" panose="02020603050405020304" pitchFamily="18" charset="0"/>
              </a:rPr>
              <a:t> istanze ai  sensi  dell'articolo  2,  comma  1,  e  gli  esperti nominati, sentiti i richiedenti e  i  creditori,  propongono  che  la composizione negoziata si svolga in modo  unitario  oppure  per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piu'</a:t>
            </a:r>
            <a:r>
              <a:rPr lang="it-IT" sz="1800" dirty="0">
                <a:effectLst/>
                <a:latin typeface="Calibri" panose="020F0502020204030204" pitchFamily="34" charset="0"/>
                <a:ea typeface="Calibri" panose="020F0502020204030204" pitchFamily="34" charset="0"/>
                <a:cs typeface="Times New Roman" panose="02020603050405020304" pitchFamily="18" charset="0"/>
              </a:rPr>
              <a:t> imprese  appositamente  individuate,  la  composizione  prosegue  con l'esperto designato di comune accordo fra quelli nominati. In difetto di designazione, la composizione prosegue con  l'esperto  nominato  a seguito della prima istanza presentata. </a:t>
            </a:r>
          </a:p>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  9. I finanziamenti  eseguiti  in  favore  di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societa'</a:t>
            </a:r>
            <a:r>
              <a:rPr lang="it-IT" sz="1800" dirty="0">
                <a:effectLst/>
                <a:latin typeface="Calibri" panose="020F0502020204030204" pitchFamily="34" charset="0"/>
                <a:ea typeface="Calibri" panose="020F0502020204030204" pitchFamily="34" charset="0"/>
                <a:cs typeface="Times New Roman" panose="02020603050405020304" pitchFamily="18" charset="0"/>
              </a:rPr>
              <a:t>  controllate oppure sottoposte a comune controllo,  in  qualsiasi  forma  pattuiti dopo la presentazione dell'istanza di cui all'articolo  2,  comma  1, sono  esclusi  dalla  postergazione  di  cui  agli  articoli  2467  e 2497-quinquies del codice civile,  sempre  che  l'imprenditore  abbia informato preventivamente l'esperto ai sensi dell'articolo  9,  comma 2, e che  l'esperto,  dopo  avere  segnalato  che  l'operazione  </a:t>
            </a:r>
            <a:r>
              <a:rPr lang="it-IT" sz="1800" dirty="0" err="1">
                <a:effectLst/>
                <a:latin typeface="Calibri" panose="020F0502020204030204" pitchFamily="34" charset="0"/>
                <a:ea typeface="Calibri" panose="020F0502020204030204" pitchFamily="34" charset="0"/>
                <a:cs typeface="Times New Roman" panose="02020603050405020304" pitchFamily="18" charset="0"/>
              </a:rPr>
              <a:t>puo'</a:t>
            </a:r>
            <a:r>
              <a:rPr lang="it-IT" sz="1800" dirty="0">
                <a:effectLst/>
                <a:latin typeface="Calibri" panose="020F0502020204030204" pitchFamily="34" charset="0"/>
                <a:ea typeface="Calibri" panose="020F0502020204030204" pitchFamily="34" charset="0"/>
                <a:cs typeface="Times New Roman" panose="02020603050405020304" pitchFamily="18" charset="0"/>
              </a:rPr>
              <a:t> arrecare pregiudizio ai creditori,  non  abbia  iscritto  il  proprio dissenso ai sensi dell'articolo 9, comma 4. </a:t>
            </a:r>
          </a:p>
          <a:p>
            <a:pPr algn="just">
              <a:lnSpc>
                <a:spcPct val="107000"/>
              </a:lnSpc>
              <a:spcAft>
                <a:spcPts val="800"/>
              </a:spcAft>
            </a:pPr>
            <a:r>
              <a:rPr lang="it-IT" sz="1800" dirty="0">
                <a:effectLst/>
                <a:latin typeface="Calibri" panose="020F0502020204030204" pitchFamily="34" charset="0"/>
                <a:ea typeface="Calibri" panose="020F0502020204030204" pitchFamily="34" charset="0"/>
                <a:cs typeface="Times New Roman" panose="02020603050405020304" pitchFamily="18" charset="0"/>
              </a:rPr>
              <a:t>  10. Al termine delle trattative,  le  imprese  del  gruppo  possono stipulare, in via unitaria, uno dei contratti di cui all'articolo 11, comma  1,  ovvero  accedere  separatamente  alle  soluzioni  di   cui all'articolo 11. </a:t>
            </a:r>
            <a:endParaRPr lang="it-IT" dirty="0"/>
          </a:p>
        </p:txBody>
      </p:sp>
    </p:spTree>
    <p:extLst>
      <p:ext uri="{BB962C8B-B14F-4D97-AF65-F5344CB8AC3E}">
        <p14:creationId xmlns:p14="http://schemas.microsoft.com/office/powerpoint/2010/main" val="3960021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D9FEDE-84B6-486C-BC25-EE60276617CC}"/>
              </a:ext>
            </a:extLst>
          </p:cNvPr>
          <p:cNvSpPr>
            <a:spLocks noGrp="1"/>
          </p:cNvSpPr>
          <p:nvPr>
            <p:ph type="title"/>
          </p:nvPr>
        </p:nvSpPr>
        <p:spPr/>
        <p:txBody>
          <a:bodyPr/>
          <a:lstStyle/>
          <a:p>
            <a:pPr algn="ctr"/>
            <a:r>
              <a:rPr lang="it-IT" b="1" dirty="0"/>
              <a:t>Le innovazioni apportate dalla ‘Legge-Prodi’</a:t>
            </a:r>
          </a:p>
        </p:txBody>
      </p:sp>
      <p:sp>
        <p:nvSpPr>
          <p:cNvPr id="3" name="Segnaposto contenuto 2">
            <a:extLst>
              <a:ext uri="{FF2B5EF4-FFF2-40B4-BE49-F238E27FC236}">
                <a16:creationId xmlns:a16="http://schemas.microsoft.com/office/drawing/2014/main" id="{3156FC39-789F-4A4F-8E32-93EC4A4D44E2}"/>
              </a:ext>
            </a:extLst>
          </p:cNvPr>
          <p:cNvSpPr>
            <a:spLocks noGrp="1"/>
          </p:cNvSpPr>
          <p:nvPr>
            <p:ph idx="1"/>
          </p:nvPr>
        </p:nvSpPr>
        <p:spPr/>
        <p:txBody>
          <a:bodyPr/>
          <a:lstStyle/>
          <a:p>
            <a:r>
              <a:rPr lang="it-IT" dirty="0"/>
              <a:t>La prima legge sulla amministrazione straordinaria (1979) introduce per la prima volta un rilievo del Gruppo ai fini di una gestione unitaria (</a:t>
            </a:r>
            <a:r>
              <a:rPr lang="it-IT" dirty="0" err="1"/>
              <a:t>recte</a:t>
            </a:r>
            <a:r>
              <a:rPr lang="it-IT" dirty="0"/>
              <a:t>, un poco più unitaria) del Gruppo</a:t>
            </a:r>
          </a:p>
          <a:p>
            <a:r>
              <a:rPr lang="it-IT" dirty="0"/>
              <a:t>Tuttavia le disposizioni si applicano solo per gestire la crisi già conclamata (con attrazione e conversione), per riequilibrare alcuni rapporti fra le società (azioni revocatorie aggravate) </a:t>
            </a:r>
          </a:p>
          <a:p>
            <a:r>
              <a:rPr lang="it-IT" dirty="0"/>
              <a:t>Queste regole vengono considerate non esportabili per le procedure ordinarie, ma così anche tutte quelle di altri comparti del diritto societario</a:t>
            </a:r>
          </a:p>
          <a:p>
            <a:r>
              <a:rPr lang="it-IT" dirty="0"/>
              <a:t>Il diritto societario sembra porsi, sempre, come un ‘avamposto’ </a:t>
            </a:r>
          </a:p>
        </p:txBody>
      </p:sp>
    </p:spTree>
    <p:extLst>
      <p:ext uri="{BB962C8B-B14F-4D97-AF65-F5344CB8AC3E}">
        <p14:creationId xmlns:p14="http://schemas.microsoft.com/office/powerpoint/2010/main" val="3013790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49811F-0B77-43D7-9EBD-37D08DD7FD9F}"/>
              </a:ext>
            </a:extLst>
          </p:cNvPr>
          <p:cNvSpPr>
            <a:spLocks noGrp="1"/>
          </p:cNvSpPr>
          <p:nvPr>
            <p:ph type="title"/>
          </p:nvPr>
        </p:nvSpPr>
        <p:spPr/>
        <p:txBody>
          <a:bodyPr/>
          <a:lstStyle/>
          <a:p>
            <a:pPr algn="ctr"/>
            <a:r>
              <a:rPr lang="it-IT" b="1" dirty="0"/>
              <a:t>Crisi del Gruppo e crisi nel Gruppo</a:t>
            </a:r>
          </a:p>
        </p:txBody>
      </p:sp>
      <p:sp>
        <p:nvSpPr>
          <p:cNvPr id="3" name="Segnaposto contenuto 2">
            <a:extLst>
              <a:ext uri="{FF2B5EF4-FFF2-40B4-BE49-F238E27FC236}">
                <a16:creationId xmlns:a16="http://schemas.microsoft.com/office/drawing/2014/main" id="{53677F78-B746-49DF-AE80-AB66AD528D67}"/>
              </a:ext>
            </a:extLst>
          </p:cNvPr>
          <p:cNvSpPr>
            <a:spLocks noGrp="1"/>
          </p:cNvSpPr>
          <p:nvPr>
            <p:ph idx="1"/>
          </p:nvPr>
        </p:nvSpPr>
        <p:spPr/>
        <p:txBody>
          <a:bodyPr/>
          <a:lstStyle/>
          <a:p>
            <a:r>
              <a:rPr lang="it-IT" dirty="0"/>
              <a:t>Vanno tenuti distinti due fenomeni</a:t>
            </a:r>
          </a:p>
          <a:p>
            <a:r>
              <a:rPr lang="it-IT" dirty="0"/>
              <a:t>La crisi può investire tutte (o quasi) le imprese di un Gruppo o, soprattutto, la c.d. ‘capogruppo’; in tal caso si pone un problema di gestione unitaria</a:t>
            </a:r>
          </a:p>
          <a:p>
            <a:r>
              <a:rPr lang="it-IT" dirty="0"/>
              <a:t>La crisi può investire alcune entità del Gruppo nel qual caso si tratta di verificare come si rifletta sulle altre imprese (ad es., tema dei finanziamenti postergati, delle azioni di responsabilità) </a:t>
            </a:r>
          </a:p>
        </p:txBody>
      </p:sp>
    </p:spTree>
    <p:extLst>
      <p:ext uri="{BB962C8B-B14F-4D97-AF65-F5344CB8AC3E}">
        <p14:creationId xmlns:p14="http://schemas.microsoft.com/office/powerpoint/2010/main" val="580483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50C1D9-FFBC-44C5-A699-655FD058EA8F}"/>
              </a:ext>
            </a:extLst>
          </p:cNvPr>
          <p:cNvSpPr>
            <a:spLocks noGrp="1"/>
          </p:cNvSpPr>
          <p:nvPr>
            <p:ph type="title"/>
          </p:nvPr>
        </p:nvSpPr>
        <p:spPr/>
        <p:txBody>
          <a:bodyPr/>
          <a:lstStyle/>
          <a:p>
            <a:pPr algn="ctr"/>
            <a:r>
              <a:rPr lang="it-IT" b="1" dirty="0"/>
              <a:t>Il perimetro della indagine</a:t>
            </a:r>
          </a:p>
        </p:txBody>
      </p:sp>
      <p:sp>
        <p:nvSpPr>
          <p:cNvPr id="3" name="Segnaposto contenuto 2">
            <a:extLst>
              <a:ext uri="{FF2B5EF4-FFF2-40B4-BE49-F238E27FC236}">
                <a16:creationId xmlns:a16="http://schemas.microsoft.com/office/drawing/2014/main" id="{69BAF023-E59E-45A3-A666-D4F4FE242132}"/>
              </a:ext>
            </a:extLst>
          </p:cNvPr>
          <p:cNvSpPr>
            <a:spLocks noGrp="1"/>
          </p:cNvSpPr>
          <p:nvPr>
            <p:ph idx="1"/>
          </p:nvPr>
        </p:nvSpPr>
        <p:spPr/>
        <p:txBody>
          <a:bodyPr>
            <a:normAutofit fontScale="77500" lnSpcReduction="20000"/>
          </a:bodyPr>
          <a:lstStyle/>
          <a:p>
            <a:r>
              <a:rPr lang="it-IT" dirty="0"/>
              <a:t>Quando si parla di gestione della crisi di Gruppo bisogna operare un regolamento di confini. Accade spesso che temi che riguardano il Gruppo si confondano con temi quali la ‘</a:t>
            </a:r>
            <a:r>
              <a:rPr lang="it-IT" dirty="0" err="1"/>
              <a:t>supersocietà</a:t>
            </a:r>
            <a:r>
              <a:rPr lang="it-IT" dirty="0"/>
              <a:t>’</a:t>
            </a:r>
          </a:p>
          <a:p>
            <a:r>
              <a:rPr lang="it-IT" dirty="0"/>
              <a:t>È noto che sin dagli Anni ‘60 per fronteggiare le situazioni di gravi dissesti al cospetto di patrimoni incapienti si è andati alla ricerca di altri patrimoni aggredibili.</a:t>
            </a:r>
          </a:p>
          <a:p>
            <a:r>
              <a:rPr lang="it-IT" dirty="0"/>
              <a:t>Le teorie del ‘socio-tiranno’, della fallibilità del socio unico, della fallibilità dell’impresa-holder, della fallibilità della società-holding occulta/apparente.</a:t>
            </a:r>
          </a:p>
          <a:p>
            <a:r>
              <a:rPr lang="it-IT" dirty="0"/>
              <a:t>Le novità introdotte dalla riforma societaria del 2003, e l’approdo alla teoria della ‘</a:t>
            </a:r>
            <a:r>
              <a:rPr lang="it-IT" dirty="0" err="1"/>
              <a:t>supersocietà</a:t>
            </a:r>
            <a:r>
              <a:rPr lang="it-IT" dirty="0"/>
              <a:t> di fatto’</a:t>
            </a:r>
          </a:p>
          <a:p>
            <a:r>
              <a:rPr lang="it-IT" dirty="0"/>
              <a:t>La residualità dei rimedi ortodossi (azioni di responsabilità), le azioni contro i ‘complici’ del dissesto</a:t>
            </a:r>
          </a:p>
          <a:p>
            <a:r>
              <a:rPr lang="it-IT" dirty="0"/>
              <a:t>Alla crisi di gruppo si risponde – in via fisiologica - con la procedura di gruppo, mentre se emergono le patologie si ‘aggredisce’ con la ‘</a:t>
            </a:r>
            <a:r>
              <a:rPr lang="it-IT" dirty="0" err="1"/>
              <a:t>supersocietà</a:t>
            </a:r>
            <a:r>
              <a:rPr lang="it-IT" dirty="0"/>
              <a:t>’ (art. </a:t>
            </a:r>
            <a:r>
              <a:rPr lang="it-IT"/>
              <a:t>256 CCII)</a:t>
            </a:r>
            <a:endParaRPr lang="it-IT" dirty="0"/>
          </a:p>
        </p:txBody>
      </p:sp>
    </p:spTree>
    <p:extLst>
      <p:ext uri="{BB962C8B-B14F-4D97-AF65-F5344CB8AC3E}">
        <p14:creationId xmlns:p14="http://schemas.microsoft.com/office/powerpoint/2010/main" val="399881894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1281</TotalTime>
  <Words>9578</Words>
  <Application>Microsoft Office PowerPoint</Application>
  <PresentationFormat>Widescreen</PresentationFormat>
  <Paragraphs>382</Paragraphs>
  <Slides>67</Slides>
  <Notes>0</Notes>
  <HiddenSlides>0</HiddenSlides>
  <MMClips>0</MMClips>
  <ScaleCrop>false</ScaleCrop>
  <HeadingPairs>
    <vt:vector size="6" baseType="variant">
      <vt:variant>
        <vt:lpstr>Caratteri utilizzati</vt:lpstr>
      </vt:variant>
      <vt:variant>
        <vt:i4>11</vt:i4>
      </vt:variant>
      <vt:variant>
        <vt:lpstr>Tema</vt:lpstr>
      </vt:variant>
      <vt:variant>
        <vt:i4>1</vt:i4>
      </vt:variant>
      <vt:variant>
        <vt:lpstr>Titoli diapositive</vt:lpstr>
      </vt:variant>
      <vt:variant>
        <vt:i4>67</vt:i4>
      </vt:variant>
    </vt:vector>
  </HeadingPairs>
  <TitlesOfParts>
    <vt:vector size="79" baseType="lpstr">
      <vt:lpstr>Arial</vt:lpstr>
      <vt:lpstr>Calibri</vt:lpstr>
      <vt:lpstr>Calibri Light</vt:lpstr>
      <vt:lpstr>Century Gothic</vt:lpstr>
      <vt:lpstr>CIDFont+F1</vt:lpstr>
      <vt:lpstr>CIDFont+F2</vt:lpstr>
      <vt:lpstr>CIDFont+F3</vt:lpstr>
      <vt:lpstr>CIDFont+F4</vt:lpstr>
      <vt:lpstr>Oxygen-Regular</vt:lpstr>
      <vt:lpstr>Times New Roman</vt:lpstr>
      <vt:lpstr>Verdana</vt:lpstr>
      <vt:lpstr>Tema di Office</vt:lpstr>
      <vt:lpstr>Composizione della crisi dei gruppi</vt:lpstr>
      <vt:lpstr>Itinerario della esposizione</vt:lpstr>
      <vt:lpstr>I postulati tradizionali</vt:lpstr>
      <vt:lpstr>Rilevanza giuridica del Gruppo sin dagli Anni ’80/90</vt:lpstr>
      <vt:lpstr>Rilevanza del Gruppo nelle situazioni di crisi Anni ‘90</vt:lpstr>
      <vt:lpstr>Il silenzio della Legge fallimentare del 1942</vt:lpstr>
      <vt:lpstr>Le innovazioni apportate dalla ‘Legge-Prodi’</vt:lpstr>
      <vt:lpstr>Crisi del Gruppo e crisi nel Gruppo</vt:lpstr>
      <vt:lpstr>Il perimetro della indagine</vt:lpstr>
      <vt:lpstr>Esclusione degli argomenti eccentrici</vt:lpstr>
      <vt:lpstr>La nozione di Gruppo (a legislazione vigente)</vt:lpstr>
      <vt:lpstr>Rilevanza della direzione unitaria</vt:lpstr>
      <vt:lpstr>Il concordato preventivo di gruppo fino alla riforma del 2005</vt:lpstr>
      <vt:lpstr>La riforma societaria del 2003 e la Legge-Marzano (con appendice Alitalia)</vt:lpstr>
      <vt:lpstr>La riforma fallimentare del 2005/2006</vt:lpstr>
      <vt:lpstr>Qualche ‘luce’ sulla rilevanza del Gruppo dopo al riforma 2005/2006</vt:lpstr>
      <vt:lpstr>I riflessi sulle esperienze pratiche</vt:lpstr>
      <vt:lpstr>Le tipologie di ‘consolidamento’</vt:lpstr>
      <vt:lpstr>Le barriere processuali</vt:lpstr>
      <vt:lpstr>Le barriere sostanziali</vt:lpstr>
      <vt:lpstr>Alcune possibili tecniche </vt:lpstr>
      <vt:lpstr>Le criticità della tecnica della fusione preventiva</vt:lpstr>
      <vt:lpstr>L’affaire La Spezia e il ‘metodo-SNC’</vt:lpstr>
      <vt:lpstr>La diffusione dell’esperienza e la stroncatura della Cassazione (sent. 20559/2015)</vt:lpstr>
      <vt:lpstr>L’errore nel ‘focus’ della decisione</vt:lpstr>
      <vt:lpstr>Gli arresti successivi della Cassazione (sent. 19014/2017)</vt:lpstr>
      <vt:lpstr>Gli arresti successivi della Cassazione (sent. 26005/2018)</vt:lpstr>
      <vt:lpstr>Gli arresti successivi della Cassazione (sent. 18761/2018)</vt:lpstr>
      <vt:lpstr>Gli arresti successivi della Cassazione (sent. 30445/2019)</vt:lpstr>
      <vt:lpstr>Il CP di Gruppo a legislazione invariata (ciò che si può …ragionevolmente prevedere)</vt:lpstr>
      <vt:lpstr>Piani attestati e accordi di ristrutturazione: i vantaggi competitivi</vt:lpstr>
      <vt:lpstr>Legge delega 155/2017 (art.3); principi generali</vt:lpstr>
      <vt:lpstr>Legge delega 155/2017 (art.3); CP di gruppo</vt:lpstr>
      <vt:lpstr>Il d.lgs. 14/2019</vt:lpstr>
      <vt:lpstr>Le nozioni di Gruppo</vt:lpstr>
      <vt:lpstr>La questione della competenza del tribunale delle imprese (art. 27 CCII)</vt:lpstr>
      <vt:lpstr>Gruppo e procedimento di allerta (art. 12 CCII)</vt:lpstr>
      <vt:lpstr>Gruppo e piano attestato di risanamento (decreto correttivo)</vt:lpstr>
      <vt:lpstr>Gruppo e accodi di ristrutturazione (art. 284, 285 CCII, stralcio)</vt:lpstr>
      <vt:lpstr>Le criticità della tesi del consolidamento sostanziale</vt:lpstr>
      <vt:lpstr>Quanto valgono oggi le regole su responsabilità patrimoniale (art. 2740 c.c.) e su par condicio (art. 2741 c.c.) ?</vt:lpstr>
      <vt:lpstr>Le possibili scelte del legislatore delegato</vt:lpstr>
      <vt:lpstr>Il CP di Gruppo (art. 284 CCII) Piano unitari o piani interferenti</vt:lpstr>
      <vt:lpstr>Rapporti tra direzione unitaria in bonis e direzione unitaria nel concorso</vt:lpstr>
      <vt:lpstr>Ipotesi di partecipazione di società in bonis alla ristrutturazione concorsuale di gruppo</vt:lpstr>
      <vt:lpstr>Domanda, piano, proposta</vt:lpstr>
      <vt:lpstr>Il pre-concordato di gruppo</vt:lpstr>
      <vt:lpstr>La giustificazione del piano di gruppo (art. 284 CCII)</vt:lpstr>
      <vt:lpstr>Il CP di Gruppo (art. 285 CCII)</vt:lpstr>
      <vt:lpstr>Il CP di gruppo con piano di continuità</vt:lpstr>
      <vt:lpstr>Il procedimento di CP di Gruppo (competenza)</vt:lpstr>
      <vt:lpstr>La concentrazione degli organi</vt:lpstr>
      <vt:lpstr>La votazione</vt:lpstr>
      <vt:lpstr>L’omologazione</vt:lpstr>
      <vt:lpstr>Le patologie successive</vt:lpstr>
      <vt:lpstr>I vantaggi compensativi espressi (decreto correttivo)</vt:lpstr>
      <vt:lpstr>Esempio di trasferimento di risorse</vt:lpstr>
      <vt:lpstr>Il trasferimento di risorse infragruppo</vt:lpstr>
      <vt:lpstr>Il trattamento dei crediti con garanzie su società del Gruppo</vt:lpstr>
      <vt:lpstr>I costi della procedura di gruppo</vt:lpstr>
      <vt:lpstr>I voti nell’ambito dell’Gruppo</vt:lpstr>
      <vt:lpstr>Le azioni di inefficacia intragruppo (art. 290 CCII)</vt:lpstr>
      <vt:lpstr>CP di gruppo e proposte concorrenti (art. 90 CCII)</vt:lpstr>
      <vt:lpstr>Concordato di liquidazione</vt:lpstr>
      <vt:lpstr>La composizione negoziata nel Gruppo</vt:lpstr>
      <vt:lpstr>Art. 13 d.l. 118/2021</vt:lpstr>
      <vt:lpstr>Art. 13 d.l. 118/2021 (segue)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Composizione della crisi dei gruppi</dc:title>
  <dc:creator>Massimo Fabiani</dc:creator>
  <cp:lastModifiedBy>Massimo Fabiani</cp:lastModifiedBy>
  <cp:revision>76</cp:revision>
  <dcterms:created xsi:type="dcterms:W3CDTF">2020-08-26T08:55:17Z</dcterms:created>
  <dcterms:modified xsi:type="dcterms:W3CDTF">2021-09-16T09:30:19Z</dcterms:modified>
</cp:coreProperties>
</file>