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57" r:id="rId4"/>
    <p:sldId id="266" r:id="rId5"/>
    <p:sldId id="258" r:id="rId6"/>
    <p:sldId id="267" r:id="rId7"/>
    <p:sldId id="259" r:id="rId8"/>
    <p:sldId id="268" r:id="rId9"/>
    <p:sldId id="269" r:id="rId10"/>
    <p:sldId id="260" r:id="rId11"/>
    <p:sldId id="261" r:id="rId12"/>
    <p:sldId id="270" r:id="rId13"/>
    <p:sldId id="262" r:id="rId14"/>
    <p:sldId id="271" r:id="rId15"/>
    <p:sldId id="263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B126E-7C49-4469-B866-6E3315F2C59D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51952-2F05-4459-95FD-2C8A8673C4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907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3EE57A-A85F-4894-93B2-1D69617A6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173BFF3-2F3F-4C3A-96B4-E76183E6B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4FD877-28FA-41FE-8A7A-33591349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FD73-AC63-4256-8257-9EA3FF53D150}" type="datetime1">
              <a:rPr lang="it-IT" smtClean="0"/>
              <a:t>03/11/2020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0E1616-7D2B-4259-BD2D-92981B1B3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48E473-0C36-4DCE-9249-0E630A90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639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FE2FEB-69EE-4056-BAEC-BE7E819C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48527AA-941B-4604-BD5A-E1E075246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81AE9F-5FAC-48BC-BDC8-57FA10C8C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500A-7323-4840-A1B3-0311E3A2472C}" type="datetime1">
              <a:rPr lang="it-IT" smtClean="0"/>
              <a:t>03/11/2020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7CCE06-625E-416F-9026-8589FD66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5222B0-2E71-4FE0-93D8-23C1BC8E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86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01BE7A7-0297-40FB-BC4D-7223DEA23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426C64-41BD-48E8-A9BA-5DF0FCFC7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87E431-2BBD-4961-8EEB-BF5353597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42F-0154-4701-88E5-F5518BAEFBEE}" type="datetime1">
              <a:rPr lang="it-IT" smtClean="0"/>
              <a:t>03/11/2020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776D53-74A0-45C0-B423-C1833B644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799062-FB5D-4B75-A812-8897F9DE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09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3A2294-ADD3-4A4E-8723-89DEA1E72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1D5057-4628-44D8-BF45-2CD28F5CE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029355-E8EC-4B45-BCF6-CFE4A9E0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4F51-2AA5-4A09-8AF1-AC0085721398}" type="datetime1">
              <a:rPr lang="it-IT" smtClean="0"/>
              <a:t>03/11/2020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E87834-8F20-4D1F-AE3C-9874DF471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0B1FFC-06BC-4AF6-BABA-865EF46A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20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941AB4-CC40-4F9B-A5C3-37F65A2D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E6CB92-611C-49C3-B700-6981EC64C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DCAE45-C92B-472B-848D-C9B8F736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2EE3-C70D-4F39-B603-3DDC56D02C89}" type="datetime1">
              <a:rPr lang="it-IT" smtClean="0"/>
              <a:t>03/11/2020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E34BA9-DBDF-4EE4-8CC1-F0941015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B4AC60-A660-400F-AE5B-64C7ECD0D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80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919E39-1763-46BE-8765-9EC5C549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DD2E46-EAD2-4972-856A-B0D2ECABD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C8688C6-931F-4D2F-850E-D064EF848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E1174F-4B7C-4877-A904-E90FBE5A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61C-D1AF-494C-929C-992A3B9A50F9}" type="datetime1">
              <a:rPr lang="it-IT" smtClean="0"/>
              <a:t>03/11/2020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9EAC28-8ACE-486A-BB1A-E59399909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CB8F6C-6350-4B66-B048-4531DB01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57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026BF-A027-44C8-9C4C-44CC3B4C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D4BE85-7037-41DC-924E-9B738412E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BF82D38-04CD-4FF6-857E-43138A8F6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B398597-EAD1-4349-8647-93DE4BFFA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BEFE8F-2417-4B12-BB46-A6D0F3E32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146C162-7303-4691-9C3E-973693ECF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2AA7-C64D-4C61-A07F-07D7E607D4BA}" type="datetime1">
              <a:rPr lang="it-IT" smtClean="0"/>
              <a:t>03/11/2020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7B186BF-9530-4B8F-A22C-DEA10DBA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840EFCB-4540-4442-A6BB-E87C716A8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0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5AEBDF-0A49-402E-AE04-CE3FD5D5F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6DE6856-01CD-450F-9C4D-A38E257EB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C3A-89FF-4C74-A38B-1FE3944F9BBA}" type="datetime1">
              <a:rPr lang="it-IT" smtClean="0"/>
              <a:t>03/11/2020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B46E5B-3F0F-40AA-AC0D-0707A9A1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3BB8718-E78F-449F-90E9-4E757F8D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22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5AEEC12-5EED-41EA-8C08-F656C0206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72E5-F219-4220-80B3-DF862DA6B530}" type="datetime1">
              <a:rPr lang="it-IT" smtClean="0"/>
              <a:t>03/11/2020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2C775F6-3CAF-44E7-A0B1-BD163908F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CC20A00-7F45-407F-8248-FD97A0068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37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FC1438-B2A7-43B1-83BA-4302E66F6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A33F20-0154-4F0B-A45A-A5789A0C2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C2633C-A9CB-460D-9A23-0D6B6B5D8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3DDF62C-5A66-4BDC-9D6C-46CAC4C4A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FE56-0C86-4A9C-A422-C454E2F48440}" type="datetime1">
              <a:rPr lang="it-IT" smtClean="0"/>
              <a:t>03/11/2020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71A743-6B48-4EFC-A09B-9D5A539C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0272F0-6779-4C5D-B765-6B7ECCA2C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18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367F89-A340-427B-8CC8-3CE9181E5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266D84C-E7E3-4D25-BE92-01AA2764E7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2562CE-B3C2-42FC-816A-170C62F70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297DF14-9C78-46DE-8B10-1F5FE6935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477C-1001-424E-833E-B652E0D038D8}" type="datetime1">
              <a:rPr lang="it-IT" smtClean="0"/>
              <a:t>03/11/2020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B5D28E-FE90-4929-BEF6-7C53B8FB9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DE9CB4-1744-48F3-970E-64D4A997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96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064EDD5-4A21-4684-A661-B1436B997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4D4A89-D451-4C6C-A736-3E9B67EB1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A738A1-D1D8-4DD0-B10D-A81EF53808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2844E-FAD4-4C0F-9272-DCEC9ED4C765}" type="datetime1">
              <a:rPr lang="it-IT" smtClean="0"/>
              <a:t>03/11/2020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4EC0B0-83CA-4EBA-A4B0-46D159D97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A015DB-6EBF-4D38-9536-A70A76F43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65127-A270-4BA5-90BF-87D46783C4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8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7A07A0-8AF0-4BBC-AD9C-888A248CCD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latin typeface="Century Gothic" panose="020B0502020202020204" pitchFamily="34" charset="0"/>
              </a:rPr>
              <a:t>SCUOLA SUPERIORE DELLA MAGISTRATURA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C64A92F-5492-48BF-B157-DFCE9628FF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IL CODICE DELLA CRISI D’IMPRESA E LE MISURE D’ALLERTA </a:t>
            </a:r>
          </a:p>
          <a:p>
            <a:r>
              <a:rPr lang="it-IT" sz="16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4 NOVEMBRE 2020</a:t>
            </a:r>
          </a:p>
          <a:p>
            <a:r>
              <a:rPr lang="it-IT" sz="16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La dimensione teleologica degli assetti organizzativi dell’impresa </a:t>
            </a:r>
          </a:p>
          <a:p>
            <a:r>
              <a:rPr lang="it-IT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Prof. Avv. Massimo Fabiani</a:t>
            </a:r>
            <a:endParaRPr lang="it-IT" sz="1200" dirty="0">
              <a:latin typeface="Century Gothic" panose="020B050202020202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1F154AE-4569-4B09-8B90-02AA63724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837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B7A551-D00E-4A7B-9059-F94C3558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La concreta attuazione degli assetti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F1B455-C899-4A96-AF8F-2A1BD34E7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Quali sono gli assetti che si possono considerare adeguati</a:t>
            </a:r>
          </a:p>
          <a:p>
            <a:r>
              <a:rPr lang="it-IT" dirty="0"/>
              <a:t>Ispirazione dalle regole di settore, dal d.lgs. 175/2016, dal d.lgs. 231/2001</a:t>
            </a:r>
          </a:p>
          <a:p>
            <a:r>
              <a:rPr lang="it-IT" u="sng" dirty="0"/>
              <a:t>Assetti organizzativi</a:t>
            </a:r>
          </a:p>
          <a:p>
            <a:r>
              <a:rPr lang="it-IT" u="sng" dirty="0"/>
              <a:t>Assetti amministrativi</a:t>
            </a:r>
          </a:p>
          <a:p>
            <a:r>
              <a:rPr lang="it-IT" dirty="0"/>
              <a:t>Compliance, risk management, rischi sicurezza lavoro, rischi riciclaggio, rischi privacy</a:t>
            </a:r>
          </a:p>
          <a:p>
            <a:r>
              <a:rPr lang="it-IT" u="sng" dirty="0"/>
              <a:t>Assetti contabili</a:t>
            </a:r>
          </a:p>
          <a:p>
            <a:r>
              <a:rPr lang="it-IT" dirty="0"/>
              <a:t>Sistema informatico (o altro) di rilevazione dei dati contabili</a:t>
            </a:r>
          </a:p>
          <a:p>
            <a:r>
              <a:rPr lang="it-IT" dirty="0"/>
              <a:t>Pianificazione, rendiconti finanziari, budget</a:t>
            </a:r>
          </a:p>
          <a:p>
            <a:r>
              <a:rPr lang="it-IT" dirty="0"/>
              <a:t>Il fattore ‘umano’ &gt; non solo indici ma anche capacità di comprensione dei fenomeni correlati al declino dell’impresa &gt; la valutazione di impatto del prodotto e del mercato</a:t>
            </a:r>
          </a:p>
          <a:p>
            <a:r>
              <a:rPr lang="it-IT" dirty="0"/>
              <a:t>Indispensabilità di assunzione di informazioni per anticipare, di molto, la percezione della crisi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4BD901-BC5F-4F30-A31F-2B397B8A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353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BF47F7-B56C-4A3F-99A9-3190654E3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Le clausole generali 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D1A875-195E-4292-818A-CEAC47E9C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regole sugli assetti sono considerate clausole generali</a:t>
            </a:r>
          </a:p>
          <a:p>
            <a:r>
              <a:rPr lang="it-IT" dirty="0"/>
              <a:t>Sindacato sugli assetti (dall’interno ai fini della revoca degli amministratori) (dall’esterno nel procedimento ex art. 2409 c.c. o nelle azioni di responsabilità) 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42C6DF-0E5E-47DA-9AD8-8FC28432A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11</a:t>
            </a:fld>
            <a:endParaRPr lang="it-IT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83534BA8-0265-4085-AE77-E551815DC098}"/>
              </a:ext>
            </a:extLst>
          </p:cNvPr>
          <p:cNvSpPr/>
          <p:nvPr/>
        </p:nvSpPr>
        <p:spPr>
          <a:xfrm>
            <a:off x="1876425" y="3714749"/>
            <a:ext cx="7181850" cy="2105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ctr">
              <a:buAutoNum type="romanLcParenBoth"/>
            </a:pPr>
            <a:r>
              <a:rPr lang="it-IT" dirty="0"/>
              <a:t>Responsabilità per atti di gestione</a:t>
            </a:r>
          </a:p>
          <a:p>
            <a:pPr marL="400050" indent="-400050" algn="ctr">
              <a:buAutoNum type="romanLcParenBoth"/>
            </a:pPr>
            <a:r>
              <a:rPr lang="it-IT" dirty="0"/>
              <a:t>Responsabilità per attività</a:t>
            </a:r>
          </a:p>
          <a:p>
            <a:pPr marL="400050" indent="-400050" algn="ctr">
              <a:buAutoNum type="romanLcParenBoth"/>
            </a:pPr>
            <a:r>
              <a:rPr lang="it-IT" dirty="0"/>
              <a:t>Responsabilità per atti di organizzazione</a:t>
            </a:r>
          </a:p>
        </p:txBody>
      </p:sp>
    </p:spTree>
    <p:extLst>
      <p:ext uri="{BB962C8B-B14F-4D97-AF65-F5344CB8AC3E}">
        <p14:creationId xmlns:p14="http://schemas.microsoft.com/office/powerpoint/2010/main" val="264000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5B84FE-A176-45A8-9897-0659CA417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Century Gothic" panose="020B0502020202020204" pitchFamily="34" charset="0"/>
              </a:rPr>
              <a:t>Assetti e </a:t>
            </a:r>
            <a:r>
              <a:rPr lang="it-IT" b="1" i="1" dirty="0">
                <a:latin typeface="Century Gothic" panose="020B0502020202020204" pitchFamily="34" charset="0"/>
              </a:rPr>
              <a:t>business </a:t>
            </a:r>
            <a:r>
              <a:rPr lang="it-IT" b="1" i="1" dirty="0" err="1">
                <a:latin typeface="Century Gothic" panose="020B0502020202020204" pitchFamily="34" charset="0"/>
              </a:rPr>
              <a:t>judgement</a:t>
            </a:r>
            <a:r>
              <a:rPr lang="it-IT" b="1" i="1" dirty="0">
                <a:latin typeface="Century Gothic" panose="020B0502020202020204" pitchFamily="34" charset="0"/>
              </a:rPr>
              <a:t> rule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5BBC8C-664E-47EE-86E3-89A445A1E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Procedimentalizzazione e grado di responsabilità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Discrezionalità </a:t>
            </a:r>
            <a:r>
              <a:rPr lang="it-IT" i="1" dirty="0"/>
              <a:t>vs.</a:t>
            </a:r>
            <a:r>
              <a:rPr lang="it-IT" dirty="0"/>
              <a:t> rigidità dei modelli organizzativi</a:t>
            </a:r>
          </a:p>
          <a:p>
            <a:r>
              <a:rPr lang="it-IT" dirty="0"/>
              <a:t>Libertà d’impresa (41 cost.) </a:t>
            </a:r>
            <a:r>
              <a:rPr lang="it-IT" i="1" dirty="0"/>
              <a:t>vs.</a:t>
            </a:r>
            <a:r>
              <a:rPr lang="it-IT" dirty="0"/>
              <a:t> utilità sociale e solidarietà (artt. 2 e 41 cost.)</a:t>
            </a:r>
          </a:p>
          <a:p>
            <a:r>
              <a:rPr lang="it-IT" i="1" dirty="0"/>
              <a:t>BJR</a:t>
            </a:r>
            <a:r>
              <a:rPr lang="it-IT" dirty="0"/>
              <a:t> nella predisposizione degli assetti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E032BD4-6019-4516-B6A5-683C93F5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12</a:t>
            </a:fld>
            <a:endParaRPr lang="it-IT"/>
          </a:p>
        </p:txBody>
      </p:sp>
      <p:sp>
        <p:nvSpPr>
          <p:cNvPr id="5" name="Freccia in su 4">
            <a:extLst>
              <a:ext uri="{FF2B5EF4-FFF2-40B4-BE49-F238E27FC236}">
                <a16:creationId xmlns:a16="http://schemas.microsoft.com/office/drawing/2014/main" id="{ABF45764-7F41-4F16-B39A-1FC12DF5CAFF}"/>
              </a:ext>
            </a:extLst>
          </p:cNvPr>
          <p:cNvSpPr/>
          <p:nvPr/>
        </p:nvSpPr>
        <p:spPr>
          <a:xfrm>
            <a:off x="7953375" y="2038349"/>
            <a:ext cx="1714499" cy="1952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Più elevata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51A275A4-D38B-4FA2-B8D5-72A3E3E546FD}"/>
              </a:ext>
            </a:extLst>
          </p:cNvPr>
          <p:cNvSpPr/>
          <p:nvPr/>
        </p:nvSpPr>
        <p:spPr>
          <a:xfrm>
            <a:off x="9734550" y="2048669"/>
            <a:ext cx="1714500" cy="1952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Meno elevata</a:t>
            </a:r>
          </a:p>
        </p:txBody>
      </p:sp>
    </p:spTree>
    <p:extLst>
      <p:ext uri="{BB962C8B-B14F-4D97-AF65-F5344CB8AC3E}">
        <p14:creationId xmlns:p14="http://schemas.microsoft.com/office/powerpoint/2010/main" val="184435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3CBC99-D942-47C8-A0AE-68ED84DF0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Assetti adeguati e allerta 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8505E4-5C93-4C39-B756-93F257C68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Funzionalizzazione degli assetti alla crisi (art. 14 d.lgs. 175/2016)</a:t>
            </a:r>
          </a:p>
          <a:p>
            <a:r>
              <a:rPr lang="it-IT" dirty="0"/>
              <a:t>Funzionalizzazione degli assetti alla allerta (art. 14 d.lgs. 14/2019)</a:t>
            </a:r>
          </a:p>
          <a:p>
            <a:r>
              <a:rPr lang="it-IT" dirty="0"/>
              <a:t>Allerta = scommessa </a:t>
            </a:r>
          </a:p>
          <a:p>
            <a:r>
              <a:rPr lang="it-IT" dirty="0"/>
              <a:t>Valore della dimensione ideale dell’allerta 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5B07D0A-8901-4824-BE95-0BDE1CCE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52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3BE0A4-8AD6-4CF3-8E84-07871E62F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Century Gothic" panose="020B0502020202020204" pitchFamily="34" charset="0"/>
              </a:rPr>
              <a:t>Il grande equivoco della crisi quale probabilità di insolvenza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607D4C-A260-49E3-A54C-50DCEAC20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Allerta e crisi quale probabile insolvenza</a:t>
            </a:r>
          </a:p>
          <a:p>
            <a:r>
              <a:rPr lang="it-IT" dirty="0"/>
              <a:t>L’inidoneità ad intercettare il declino dell’impresa quale perdita di valore</a:t>
            </a:r>
          </a:p>
          <a:p>
            <a:r>
              <a:rPr lang="it-IT" dirty="0"/>
              <a:t>La transizione dalla perdita di valore alla perdita della garanzia patrimoniale </a:t>
            </a:r>
          </a:p>
          <a:p>
            <a:r>
              <a:rPr lang="it-IT" dirty="0"/>
              <a:t>Adeguatezza degli assetti per la rilevazione della pre-crisi</a:t>
            </a:r>
          </a:p>
          <a:p>
            <a:r>
              <a:rPr lang="it-IT" dirty="0"/>
              <a:t>Il malfunzionamento dell’impresa e la perdita di profitto; gli interessi dei soci e poi dei creditori</a:t>
            </a:r>
          </a:p>
          <a:p>
            <a:r>
              <a:rPr lang="it-IT" dirty="0"/>
              <a:t>La pre-crisi e le soluzioni diverse da quelle del CCII come mezzo per condividere la concorrenza non contaminata </a:t>
            </a:r>
          </a:p>
          <a:p>
            <a:r>
              <a:rPr lang="it-IT" dirty="0"/>
              <a:t>Il dovere di solidarietà tra imprese per interrompere le catene seriali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5FE61B-6C20-43BF-A554-F83C8707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297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CD2E67-4BE9-4BA6-8F56-BFDFBBBC9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Gli adeguati assetti finanziari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E2BF92-5976-40AB-A1EE-F640AC971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1600" dirty="0">
                <a:latin typeface="Century Gothic" panose="020B0502020202020204" pitchFamily="34" charset="0"/>
              </a:rPr>
              <a:t>‘omissione’ nell’art. 2381 c.c. degli </a:t>
            </a:r>
            <a:r>
              <a:rPr lang="it-IT" sz="1600" u="sng" dirty="0">
                <a:latin typeface="Century Gothic" panose="020B0502020202020204" pitchFamily="34" charset="0"/>
              </a:rPr>
              <a:t>assetti finanziari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Struttura finanziaria e rapporto fra risorse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Decisioni dei soci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Controllo sulla adeguatezza da parte degli amministratori </a:t>
            </a:r>
          </a:p>
          <a:p>
            <a:pPr marR="719455" algn="just">
              <a:lnSpc>
                <a:spcPct val="115000"/>
              </a:lnSpc>
              <a:spcAft>
                <a:spcPts val="800"/>
              </a:spcAft>
            </a:pPr>
            <a:r>
              <a:rPr lang="it-IT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si preme l’acceleratore sugli assetti si corre il rischio di compromettere la libertà d’iniziativa economica dell’impresa, ma, per converso, non è tollerabile per i terzi (sempre nell’ottica dei principi solidaristici) che l’assetto finanziario della società non sia adeguatamente calibrato alla intrapresa economica e ciò per il fatto che le risorse finanziarie sono al fondo ciò che consente di soddisfare, in un clima di ordinarietà, i creditori.</a:t>
            </a:r>
          </a:p>
          <a:p>
            <a:pPr marR="719455" algn="just">
              <a:lnSpc>
                <a:spcPct val="115000"/>
              </a:lnSpc>
              <a:spcAft>
                <a:spcPts val="800"/>
              </a:spcAft>
            </a:pPr>
            <a:r>
              <a:rPr lang="it-IT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mancata espressa disciplina di assetti adeguati a vigilare sulla struttura finanziaria della società esprime una </a:t>
            </a:r>
            <a:r>
              <a:rPr lang="it-IT" sz="16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tensione di fondo </a:t>
            </a:r>
            <a:r>
              <a:rPr lang="it-IT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i diversi valori in giuoco: discrezionalità organizzativa </a:t>
            </a:r>
            <a:r>
              <a:rPr lang="it-IT" sz="16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vs.</a:t>
            </a:r>
            <a:r>
              <a:rPr lang="it-IT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protezione degli interessi altri. Trovare il punto di equilibrio è esercizio complesso e delicato, ma proprio la </a:t>
            </a:r>
            <a:r>
              <a:rPr lang="it-IT" sz="16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polifunzionalità degli assetti </a:t>
            </a:r>
            <a:r>
              <a:rPr lang="it-IT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da strumenti di supporto per l’ordinaria attività a strumenti di supporto per le situazioni di patologia – potrebbe essere la chiave di volta per offrire tutela ai terzi senza comprimere i diritti degli investitori. 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662FFC0-EFD1-49AB-BD5C-61C182A1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320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90B10C-3970-4C18-A110-31C802FC1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D68C23-8DC0-4AB3-A50A-EF32881D0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8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Il Codice della crisi secondo una corrente lettura avrebbe esaltato il ruolo degli assetti organizzativi, amministrativi e contabili delle società elevandolo a cardine dell’emersione tempestiva della crisi d’impresa; nel contributo, invece, si postula che gli assetti sono materia di diritto dell’impresa e non di diritto della crisi e che la loro 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ratio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va rinvenuta, 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inter alia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, nel principio costituzionale di solidarietà sociale. L’inserzione nel codice della crisi, tuttavia, consente di contestualizzarli e renderli meno vaghi 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85FF8E9-B0E4-43B0-B5A2-FEE06BF9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48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1D97A7-E9BB-48B3-862D-2916A4A24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it-IT" sz="18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</a:br>
            <a:r>
              <a:rPr lang="it-IT" sz="18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it-IT" sz="48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Un quadro d’insieme 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55579C-E10D-4CB3-B3AB-697FABF82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d.lgs. 14/2019 e le regole societarie</a:t>
            </a:r>
          </a:p>
          <a:p>
            <a:r>
              <a:rPr lang="it-IT" dirty="0"/>
              <a:t>Talune incluse nel CCII</a:t>
            </a:r>
          </a:p>
          <a:p>
            <a:r>
              <a:rPr lang="it-IT" dirty="0"/>
              <a:t>Talune come modifiche al </a:t>
            </a:r>
            <a:r>
              <a:rPr lang="it-IT" dirty="0" err="1"/>
              <a:t>cod.civ</a:t>
            </a:r>
            <a:r>
              <a:rPr lang="it-IT" dirty="0"/>
              <a:t>.</a:t>
            </a:r>
          </a:p>
          <a:p>
            <a:r>
              <a:rPr lang="it-IT" dirty="0"/>
              <a:t>Grande attenzione al tema degli ASSETTI </a:t>
            </a:r>
          </a:p>
          <a:p>
            <a:r>
              <a:rPr lang="it-IT" dirty="0"/>
              <a:t>&gt; impatto sulle imprese </a:t>
            </a:r>
          </a:p>
          <a:p>
            <a:r>
              <a:rPr lang="it-IT" dirty="0"/>
              <a:t>&gt; confine con l’allerta</a:t>
            </a:r>
          </a:p>
          <a:p>
            <a:r>
              <a:rPr lang="it-IT" dirty="0"/>
              <a:t>Norme sugli assetti come </a:t>
            </a:r>
            <a:r>
              <a:rPr lang="it-IT" u="sng" dirty="0"/>
              <a:t>regole di diritto dell’impresa, poi come regole di diritto delle società e, infine, come regole sul diritto della crisi in virtù della congiunzione «anche»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E22B0C-2B19-4431-B2BD-DAEBC2A3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73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8AC3BC-9424-4605-B676-8FD3E61A2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Century Gothic" panose="020B0502020202020204" pitchFamily="34" charset="0"/>
              </a:rPr>
              <a:t>La cornice normativa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73A973-A40D-4AB5-B174-A9697FB35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175D6419-E28B-4F8A-9248-26146ACEB0A0}"/>
              </a:ext>
            </a:extLst>
          </p:cNvPr>
          <p:cNvSpPr/>
          <p:nvPr/>
        </p:nvSpPr>
        <p:spPr>
          <a:xfrm>
            <a:off x="2381249" y="2276475"/>
            <a:ext cx="3076575" cy="1733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Cod.civ</a:t>
            </a:r>
            <a:r>
              <a:rPr lang="it-IT" dirty="0"/>
              <a:t>. (ante d.lgs. 14/2019)</a:t>
            </a:r>
          </a:p>
          <a:p>
            <a:pPr algn="ctr"/>
            <a:r>
              <a:rPr lang="it-IT" dirty="0"/>
              <a:t>Artt. 2381, 2403 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C2C40BFA-9489-496B-938F-231C2F308680}"/>
              </a:ext>
            </a:extLst>
          </p:cNvPr>
          <p:cNvSpPr/>
          <p:nvPr/>
        </p:nvSpPr>
        <p:spPr>
          <a:xfrm>
            <a:off x="7667624" y="2009775"/>
            <a:ext cx="3352801" cy="2266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Soggetti:</a:t>
            </a:r>
          </a:p>
          <a:p>
            <a:pPr algn="ctr"/>
            <a:r>
              <a:rPr lang="it-IT" dirty="0"/>
              <a:t>Amministratori delegati (cura)</a:t>
            </a:r>
          </a:p>
          <a:p>
            <a:pPr algn="ctr"/>
            <a:r>
              <a:rPr lang="it-IT" dirty="0" err="1"/>
              <a:t>CdA</a:t>
            </a:r>
            <a:r>
              <a:rPr lang="it-IT" dirty="0"/>
              <a:t> (valutazione)</a:t>
            </a:r>
          </a:p>
          <a:p>
            <a:pPr algn="ctr"/>
            <a:r>
              <a:rPr lang="it-IT" dirty="0"/>
              <a:t>Sindaci (vigilanza)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B23C5B5F-0668-4404-A275-0732CA1945E3}"/>
              </a:ext>
            </a:extLst>
          </p:cNvPr>
          <p:cNvSpPr/>
          <p:nvPr/>
        </p:nvSpPr>
        <p:spPr>
          <a:xfrm>
            <a:off x="2200275" y="4144962"/>
            <a:ext cx="3543300" cy="17335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CCII</a:t>
            </a:r>
          </a:p>
          <a:p>
            <a:pPr algn="ctr"/>
            <a:r>
              <a:rPr lang="it-IT" dirty="0"/>
              <a:t>Art.3 (doveri del debitore)</a:t>
            </a:r>
          </a:p>
          <a:p>
            <a:pPr algn="ctr"/>
            <a:r>
              <a:rPr lang="it-IT" dirty="0"/>
              <a:t>Art. 14 (verifica dell’assetto da parte dei sindaci)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F1CE1B22-D081-49F3-A19F-6B023118B0A5}"/>
              </a:ext>
            </a:extLst>
          </p:cNvPr>
          <p:cNvSpPr/>
          <p:nvPr/>
        </p:nvSpPr>
        <p:spPr>
          <a:xfrm>
            <a:off x="7534275" y="4460875"/>
            <a:ext cx="3676650" cy="12731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Cod.civ</a:t>
            </a:r>
            <a:r>
              <a:rPr lang="it-IT" dirty="0"/>
              <a:t>. (post. D.lgs. 14/2019)</a:t>
            </a:r>
          </a:p>
          <a:p>
            <a:pPr algn="ctr"/>
            <a:r>
              <a:rPr lang="it-IT" dirty="0"/>
              <a:t>Art. 2086</a:t>
            </a:r>
          </a:p>
          <a:p>
            <a:pPr algn="ctr"/>
            <a:r>
              <a:rPr lang="it-IT" dirty="0"/>
              <a:t>Artt. 2257, 2380-bis, 2475,2409novies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A9D61CC3-58DD-4D69-9874-356705469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90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E235EB-DCA1-41B8-96DF-8C921F492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La riforma societaria del 2003 e la progressiva emersione della tematica degli assetti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C8ECF3-D58C-4B18-9AE2-F62778DF3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Art. 2381 c.c. norma-matrice</a:t>
            </a:r>
          </a:p>
          <a:p>
            <a:r>
              <a:rPr lang="it-IT" dirty="0"/>
              <a:t>Atti di organizzazione &gt; corretta gestione imprenditoriale</a:t>
            </a:r>
          </a:p>
          <a:p>
            <a:r>
              <a:rPr lang="it-IT" u="sng" dirty="0"/>
              <a:t>Precedenti legislativi </a:t>
            </a:r>
            <a:r>
              <a:rPr lang="it-IT" dirty="0"/>
              <a:t>‘ispiranti’</a:t>
            </a:r>
          </a:p>
          <a:p>
            <a:r>
              <a:rPr lang="it-IT" dirty="0"/>
              <a:t>Società quotate (TUF)</a:t>
            </a:r>
          </a:p>
          <a:p>
            <a:r>
              <a:rPr lang="it-IT" dirty="0"/>
              <a:t>Istituti di credito (TUB)</a:t>
            </a:r>
          </a:p>
          <a:p>
            <a:r>
              <a:rPr lang="it-IT" dirty="0"/>
              <a:t>Regolamenti </a:t>
            </a:r>
          </a:p>
          <a:p>
            <a:r>
              <a:rPr lang="it-IT" dirty="0"/>
              <a:t>&gt; Bankitalia</a:t>
            </a:r>
          </a:p>
          <a:p>
            <a:r>
              <a:rPr lang="it-IT" dirty="0"/>
              <a:t>&gt; Consob</a:t>
            </a:r>
          </a:p>
          <a:p>
            <a:r>
              <a:rPr lang="it-IT" dirty="0"/>
              <a:t>Codici di autodisciplina (Borsa italiana)</a:t>
            </a:r>
          </a:p>
          <a:p>
            <a:r>
              <a:rPr lang="it-IT" dirty="0"/>
              <a:t>D.lgs. 231/2001 (responsabilità penale degli enti)</a:t>
            </a:r>
          </a:p>
          <a:p>
            <a:r>
              <a:rPr lang="it-IT" dirty="0"/>
              <a:t>D.lgs. 175/2016 (società pubbliche)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97A604D-69BC-42C9-976A-EA2FFA8E4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35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E1B624-92C0-4C49-B59C-FE620C8AD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Century Gothic" panose="020B0502020202020204" pitchFamily="34" charset="0"/>
              </a:rPr>
              <a:t>Adeguatezza, proporzionalità, dimensioni, attività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5E4EBD-373E-4A7A-A8A1-FA5A2443D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principi per la costituzione di assetti</a:t>
            </a:r>
          </a:p>
          <a:p>
            <a:r>
              <a:rPr lang="it-IT" dirty="0"/>
              <a:t>Adeguatezza</a:t>
            </a:r>
          </a:p>
          <a:p>
            <a:r>
              <a:rPr lang="it-IT" dirty="0"/>
              <a:t>Proporzionalità</a:t>
            </a:r>
          </a:p>
          <a:p>
            <a:r>
              <a:rPr lang="it-IT" dirty="0"/>
              <a:t>Tipologia di attività</a:t>
            </a:r>
          </a:p>
          <a:p>
            <a:r>
              <a:rPr lang="it-IT" dirty="0"/>
              <a:t>Dimensioni dell’impresa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2C341C-125F-4028-9D14-CF3E66F55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00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C01B1F-3FC2-4E80-98ED-9798A28E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L’impresa e l’organizzazione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3A1337-72B0-4322-9941-34BEB7505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Modifica dell’art. 2086 c.c.</a:t>
            </a:r>
          </a:p>
          <a:p>
            <a:r>
              <a:rPr lang="it-IT" dirty="0"/>
              <a:t>Disposizione sul diritto dell’impresa</a:t>
            </a:r>
          </a:p>
          <a:p>
            <a:r>
              <a:rPr lang="it-IT" dirty="0"/>
              <a:t>Scissione 1° e 2° comma &gt; </a:t>
            </a:r>
            <a:r>
              <a:rPr lang="it-IT" i="1" dirty="0"/>
              <a:t>ratio</a:t>
            </a:r>
          </a:p>
          <a:p>
            <a:r>
              <a:rPr lang="it-IT" dirty="0"/>
              <a:t>Assetti e necessario collegamento con Organizzazione</a:t>
            </a:r>
          </a:p>
          <a:p>
            <a:r>
              <a:rPr lang="it-IT" dirty="0"/>
              <a:t>Impresa individuale – imprenditore ‘capo’ dell’impresa</a:t>
            </a:r>
          </a:p>
          <a:p>
            <a:r>
              <a:rPr lang="it-IT" dirty="0"/>
              <a:t>Impresa collettiva – amministratori</a:t>
            </a:r>
          </a:p>
          <a:p>
            <a:r>
              <a:rPr lang="it-IT" dirty="0"/>
              <a:t>Gli assetti riguardano tutte le imprese (cfr., art. 3 CCII: strumenti di rilevazione della crisi presuppongono assetto organizzativo) 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E4423A4-8D0D-4008-A1D3-D9DE25DD8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965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49238-1CE3-40A7-AB9C-330770EC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Century Gothic" panose="020B0502020202020204" pitchFamily="34" charset="0"/>
              </a:rPr>
              <a:t>Funzionalizzazione degli assetti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776A7F-56AC-4166-8C0B-E71DF1EEE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Ragione della organizzazione di assetti</a:t>
            </a:r>
          </a:p>
          <a:p>
            <a:r>
              <a:rPr lang="it-IT" dirty="0"/>
              <a:t>Lato interno &gt; perseguimento oggetto sociale – sviluppo dell’impresa – profitto per i soci</a:t>
            </a:r>
          </a:p>
          <a:p>
            <a:r>
              <a:rPr lang="it-IT" dirty="0"/>
              <a:t>Lato esterno &gt; funzione sociale dell’impresa (art. 41 cost.) – tutela dei terzi (art. 2 cost.9 </a:t>
            </a:r>
          </a:p>
          <a:p>
            <a:r>
              <a:rPr lang="it-IT" dirty="0"/>
              <a:t>Assetti quali presidio per i terzi e per il mercato concorrenziale</a:t>
            </a:r>
          </a:p>
          <a:p>
            <a:r>
              <a:rPr lang="it-IT" dirty="0"/>
              <a:t>‘</a:t>
            </a:r>
            <a:r>
              <a:rPr lang="it-IT" dirty="0" err="1"/>
              <a:t>decettività</a:t>
            </a:r>
            <a:r>
              <a:rPr lang="it-IT" dirty="0"/>
              <a:t>’ dell’art. 2086, 2° comma, seconda parte c.c.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D9A1F4-B4C8-4A55-BEFE-D85C93001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690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D1814D-4B61-45A1-8B16-A76A6E78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>
                <a:latin typeface="Century Gothic" panose="020B0502020202020204" pitchFamily="34" charset="0"/>
              </a:rPr>
              <a:t>La previsione della crisi come strumento di individuazione degli assetti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80FA71-C7D2-44E4-B90C-564E25EFD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L’art. 2086 c.c. potrebbe far pensare che gli assetti sono funzionali al rilievo della crisi e non ANCHE al rilievo della crisi</a:t>
            </a:r>
          </a:p>
          <a:p>
            <a:r>
              <a:rPr lang="it-IT" dirty="0"/>
              <a:t>L’utilità della previsione si rinviene nella più agevole conformazione di quali assetti possano reputarsi adeguati</a:t>
            </a:r>
          </a:p>
          <a:p>
            <a:r>
              <a:rPr lang="it-IT" dirty="0"/>
              <a:t>Se gli assetti servono anche ai fini della percezione della crisi, l’organizzazione deve consentire in ogni momento l’inserimento di dati numerici che compongono gli indici CNDCEC (es. DSCR)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A4F320-F6A7-412F-9215-073AD902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5127-A270-4BA5-90BF-87D46783C41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8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1143</Words>
  <Application>Microsoft Office PowerPoint</Application>
  <PresentationFormat>Widescreen</PresentationFormat>
  <Paragraphs>129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Times New Roman</vt:lpstr>
      <vt:lpstr>Tema di Office</vt:lpstr>
      <vt:lpstr>SCUOLA SUPERIORE DELLA MAGISTRATURA</vt:lpstr>
      <vt:lpstr>abstract</vt:lpstr>
      <vt:lpstr>  Un quadro d’insieme </vt:lpstr>
      <vt:lpstr>La cornice normativa</vt:lpstr>
      <vt:lpstr>La riforma societaria del 2003 e la progressiva emersione della tematica degli assetti</vt:lpstr>
      <vt:lpstr>Adeguatezza, proporzionalità, dimensioni, attività </vt:lpstr>
      <vt:lpstr>L’impresa e l’organizzazione </vt:lpstr>
      <vt:lpstr>Funzionalizzazione degli assetti</vt:lpstr>
      <vt:lpstr>La previsione della crisi come strumento di individuazione degli assetti</vt:lpstr>
      <vt:lpstr>La concreta attuazione degli assetti </vt:lpstr>
      <vt:lpstr>Le clausole generali </vt:lpstr>
      <vt:lpstr>Assetti e business judgement rule</vt:lpstr>
      <vt:lpstr>Assetti adeguati e allerta </vt:lpstr>
      <vt:lpstr>Il grande equivoco della crisi quale probabilità di insolvenza</vt:lpstr>
      <vt:lpstr>Gli adeguati assetti finanziari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SUPERIORE DELLA MAGISTRATURA</dc:title>
  <dc:creator>Masismo Fabiani</dc:creator>
  <cp:lastModifiedBy>Massimo Fabiani</cp:lastModifiedBy>
  <cp:revision>14</cp:revision>
  <dcterms:created xsi:type="dcterms:W3CDTF">2020-11-03T11:29:18Z</dcterms:created>
  <dcterms:modified xsi:type="dcterms:W3CDTF">2020-11-03T14:43:16Z</dcterms:modified>
</cp:coreProperties>
</file>