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70" r:id="rId10"/>
    <p:sldId id="263" r:id="rId11"/>
    <p:sldId id="264" r:id="rId12"/>
    <p:sldId id="271" r:id="rId13"/>
    <p:sldId id="266" r:id="rId14"/>
    <p:sldId id="267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F92B7-4AEB-49F7-8E76-6C65C3C6C31F}" type="datetimeFigureOut">
              <a:rPr lang="it-IT" smtClean="0"/>
              <a:t>26/11/2020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CC76A3-61BC-47F1-8BA4-520DF09F86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7913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EE7024-5C35-46A1-A563-92C83F0EB1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71BA3B7-C11C-4F98-A6B4-261F24FDCD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5414989-0386-43D3-8634-2CF66A35D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2A615-AD2C-4C6A-9C33-B6A32B0658E6}" type="datetime1">
              <a:rPr lang="it-IT" smtClean="0"/>
              <a:t>26/11/2020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FD6E8F-A044-4972-B2ED-E52F316C3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DD1EC6F-06D7-4827-9021-0BF405EBF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333B-0870-4510-A3DB-BF6E059EB6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9191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F7E837-770D-4237-A94A-6B3F5752E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269D1F2-A501-4B53-AD46-1699F20E64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8B8331E-691B-4D89-B4C4-A59366886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26E5-7593-45E0-AA93-143CFCA2D0BA}" type="datetime1">
              <a:rPr lang="it-IT" smtClean="0"/>
              <a:t>26/11/2020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E365838-CA5F-4EBE-964E-D5AC2FC3F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D73C2F0-B89A-46C5-A9BE-8D443EA2D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333B-0870-4510-A3DB-BF6E059EB6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9024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7F89EE2-44B3-441A-88E5-F75B9D3962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B7685DF-54C8-4485-9660-C7D3416407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F9155DC-FD33-47B1-86FD-F724C6A96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3E3E-FAFB-45FC-886D-86E3F9BE5474}" type="datetime1">
              <a:rPr lang="it-IT" smtClean="0"/>
              <a:t>26/11/2020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5A0F490-AF3D-432F-B82A-973F9DC52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63BC396-0B86-4889-8F40-E8AE5C6E8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333B-0870-4510-A3DB-BF6E059EB6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5427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1C90A9-F7C0-48F5-AB4B-71309C078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84EB2A-855F-4689-BCB8-043924FD9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F958B13-7D8B-4BC8-91C4-D3E2DC9E2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4C22F-4D63-442F-963B-901481F87335}" type="datetime1">
              <a:rPr lang="it-IT" smtClean="0"/>
              <a:t>26/11/2020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0BF8F4-6483-46F4-9865-E22477BC6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B7D725C-7F61-4887-8512-3ECA772B2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333B-0870-4510-A3DB-BF6E059EB6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256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5755CB-E404-4C2E-981E-C0B28A58A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F3C08FE-233D-4360-A66A-62F310B6B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12E015-93CE-4BFC-8127-FE835D8B8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B7BCC-F509-4A24-807E-56ACDD0A3C51}" type="datetime1">
              <a:rPr lang="it-IT" smtClean="0"/>
              <a:t>26/11/2020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83422E-53C3-4622-B612-DF3D75E79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2BC63EA-7A96-4486-A6D2-3D60F15E5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333B-0870-4510-A3DB-BF6E059EB6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6089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6A116F-729C-4FBE-A1BA-8F28ECB26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42ADE0-853B-4AEA-8E11-7EF6C8FD12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2604836-23BD-4F51-B047-8FDA35B6AC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7CC7FCF-E827-4296-83B5-6D66228C6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F1BA-03B0-4778-B783-4E52272F403B}" type="datetime1">
              <a:rPr lang="it-IT" smtClean="0"/>
              <a:t>26/11/2020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522DCAB-E73B-47D8-B9F8-353841F9D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0BDCCF6-D15E-4191-9317-5E9916DF5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333B-0870-4510-A3DB-BF6E059EB6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5373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A356FC-BB5C-4B21-A572-336E7F252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669499E-2A27-4930-AF21-0BC53108AB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6EE2663-682C-4E5A-8D44-03A88E90CD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671C546-F3ED-4F35-8AEF-24E991F9AC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307CED0-3ECB-408E-9CDF-2D0C621F56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9F64934-8F1C-4654-A3AC-5E1FF4CB9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96B19-128C-4F46-9E36-F36C1D728A75}" type="datetime1">
              <a:rPr lang="it-IT" smtClean="0"/>
              <a:t>26/11/2020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D2DB4A1-DF33-4D8F-889E-04AB92180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19AE375-CED9-49CA-9032-8B06BAEE3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333B-0870-4510-A3DB-BF6E059EB6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0950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5C250A-9197-41A9-9751-DBD823362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1899361-2E5B-4CD5-9A65-9B1085505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F6F2D-94CE-468D-8B0C-D4C90F245FD6}" type="datetime1">
              <a:rPr lang="it-IT" smtClean="0"/>
              <a:t>26/11/2020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ECBF178-39D3-4F09-9432-857AE6DE1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C88DD2D-7138-48F0-BDD7-604893852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333B-0870-4510-A3DB-BF6E059EB6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2535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DB7B3B8-F784-407A-917F-E375E904E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76FB-F601-457C-9402-DD5B3AB552FF}" type="datetime1">
              <a:rPr lang="it-IT" smtClean="0"/>
              <a:t>26/11/2020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28E550B-DB2E-4D43-A081-62E4ADF2D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37D4237-725E-439D-9209-3BE30DE3D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333B-0870-4510-A3DB-BF6E059EB6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5278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BA2C07-7B76-4FB6-A346-757665345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F71F65-6339-49EF-850B-EA9E2CDFA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9344D48-CD4E-4088-AF70-7560C23B20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442851E-48F6-4F62-9727-A5E96F9B1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EAC3-F9ED-463C-BC59-63A011FC8386}" type="datetime1">
              <a:rPr lang="it-IT" smtClean="0"/>
              <a:t>26/11/2020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114F91D-CADB-4F54-B3FB-189AAC9DB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EC7733-8A67-4364-8912-9E83F07DA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333B-0870-4510-A3DB-BF6E059EB6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6946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AB3DFB-43C4-4D2A-A11C-1CD5AF602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0B04330-7655-4F47-A7D9-4AC348E903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DD62E62-48E8-42B8-BB90-7F983FE276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2F512CE-21B1-463A-8A01-E1568DE52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E6A0-2702-4D03-ABCE-AB1DF586156D}" type="datetime1">
              <a:rPr lang="it-IT" smtClean="0"/>
              <a:t>26/11/2020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8588542-9722-4B3F-9B19-D7414CD51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1A13698-0682-4A96-8685-FBC6A8188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333B-0870-4510-A3DB-BF6E059EB6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50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595C8BE-27BA-40D3-9DF0-96005A33C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9AB9915-45A8-4577-A736-5D5721AF93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5526C4-88D0-4E64-A467-F145385E5E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5F2C0-9DE8-4166-82DE-5480159228A8}" type="datetime1">
              <a:rPr lang="it-IT" smtClean="0"/>
              <a:t>26/11/2020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E5A60D1-9EA4-4490-8A45-9261F32636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0F63F97-587F-4B35-B880-7ED01BBFC0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9333B-0870-4510-A3DB-BF6E059EB6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1288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7C20B0-5610-48E3-B0CD-5BEFB599AA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EAAF189-D50F-4C6E-9D73-59032EA1F2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AA23ABD1-322B-4296-8A4F-3B1D25EAD7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0730"/>
            <a:ext cx="12192000" cy="5656540"/>
          </a:xfrm>
          <a:prstGeom prst="rect">
            <a:avLst/>
          </a:prstGeom>
        </p:spPr>
      </p:pic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3CB2044-B1C2-4CF3-AB72-A8496F21E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333B-0870-4510-A3DB-BF6E059EB6A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3436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8C1704-E5D4-470D-973F-C8A316DC7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La questione della legittimazione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A2FB8E-00E3-4E32-AF2B-B2E60FDD3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curatore può proporre:</a:t>
            </a:r>
          </a:p>
          <a:p>
            <a:r>
              <a:rPr lang="it-IT" dirty="0"/>
              <a:t>(a) Le azioni relative ai diritti che si trovano nel patrimonio del fallito</a:t>
            </a:r>
          </a:p>
          <a:p>
            <a:r>
              <a:rPr lang="it-IT" dirty="0"/>
              <a:t>(b) le azioni nuove che nascono dal fallimento</a:t>
            </a:r>
          </a:p>
          <a:p>
            <a:r>
              <a:rPr lang="it-IT" dirty="0"/>
              <a:t>(c) le azioni che spettavano, già, ai creditori e che la legge trasferisce al curatore (artt. 66 e 146 </a:t>
            </a:r>
            <a:r>
              <a:rPr lang="it-IT" dirty="0" err="1"/>
              <a:t>l.fall</a:t>
            </a:r>
            <a:r>
              <a:rPr lang="it-IT" dirty="0"/>
              <a:t>.)</a:t>
            </a:r>
          </a:p>
          <a:p>
            <a:r>
              <a:rPr lang="it-IT" b="1" dirty="0"/>
              <a:t>Può proporre anche altre azioni che sarebbero spettate ai creditori ?</a:t>
            </a:r>
          </a:p>
          <a:p>
            <a:r>
              <a:rPr lang="it-IT" b="1" dirty="0"/>
              <a:t>Esiste una generalizzata legittimazione ? Questa legittimazione vale le azioni di reintegrazione della garanzia patrimoniale?</a:t>
            </a:r>
          </a:p>
          <a:p>
            <a:r>
              <a:rPr lang="it-IT" b="1" dirty="0"/>
              <a:t>Oppure prevale la regola di cui all’art. 81 c.p.c. ?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ED6661A-F00C-4963-A44F-2636EA5E7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333B-0870-4510-A3DB-BF6E059EB6AD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5503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0FF894-3BAB-4A57-8098-37D71036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it-IT" dirty="0"/>
            </a:br>
            <a:br>
              <a:rPr lang="it-IT" dirty="0"/>
            </a:br>
            <a:r>
              <a:rPr lang="it-IT" b="1" dirty="0"/>
              <a:t>Il fallimento del simulato alienante</a:t>
            </a:r>
            <a:br>
              <a:rPr lang="it-IT" dirty="0"/>
            </a:b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89F128-958B-485D-B364-546CC043C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(A) Il curatore può far valere nei confronti dell’altro contraente la simulazione assoluta del contratto dispositivo al fine di rendere inefficace (nullo) l’atto dispositivo e così </a:t>
            </a:r>
            <a:r>
              <a:rPr lang="it-IT" dirty="0" err="1"/>
              <a:t>riconvogliarlo</a:t>
            </a:r>
            <a:r>
              <a:rPr lang="it-IT" dirty="0"/>
              <a:t> alla garanzia dei creditori</a:t>
            </a:r>
          </a:p>
          <a:p>
            <a:r>
              <a:rPr lang="it-IT" dirty="0"/>
              <a:t>(B) Il curatore assume la posizione del fallito ed agisce nei confronti del simulato acquirente salvi i diritti dei terzi e fermo restando il principio di pubblicità (trascrizione della domanda). In questo caso l’azione del curatore non è attratta dall’art. 24 </a:t>
            </a:r>
            <a:r>
              <a:rPr lang="it-IT" dirty="0" err="1"/>
              <a:t>l.fall</a:t>
            </a:r>
            <a:r>
              <a:rPr lang="it-IT" dirty="0"/>
              <a:t>. e il curatore non può avvalersi della prova testimoniale o presuntiva</a:t>
            </a:r>
          </a:p>
          <a:p>
            <a:r>
              <a:rPr lang="it-IT" dirty="0"/>
              <a:t>(C) Il curatore del simulato alienante assume la posizione dei creditori (art. 1416, comma 2, c.c.) al fine di avvantaggiarsi del regime probatorio (art. 1417 comma 1, prima parte, c.c.)</a:t>
            </a:r>
          </a:p>
          <a:p>
            <a:r>
              <a:rPr lang="it-IT" b="1" dirty="0"/>
              <a:t>La conclusione (sub C) è ammissibile ? Quale norma attribuisce al curatore i diritti dei creditori ?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B427558-D091-495B-AAFB-A76E33A6F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333B-0870-4510-A3DB-BF6E059EB6AD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3280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35B4A7-5F7D-496E-97C2-0B42DE2C2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Il fallimento del simulato acquirente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28BA92-216B-4122-AEBE-424AC6425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Il curatore ha appreso all’attivo fallimentare un bene. Colui che aveva alienato il bene assume che il contratto fosse simulato e propone azione di simulazione.</a:t>
            </a:r>
          </a:p>
          <a:p>
            <a:r>
              <a:rPr lang="it-IT" dirty="0"/>
              <a:t>Se l’azione è stata proposta prima del fallimento del simulato acquirente, la si può ritenere una azione «quesita» (art. 72, comma 5, </a:t>
            </a:r>
            <a:r>
              <a:rPr lang="it-IT" dirty="0" err="1"/>
              <a:t>l.fall</a:t>
            </a:r>
            <a:r>
              <a:rPr lang="it-IT" dirty="0"/>
              <a:t>.) e come tale opponibile a condizione che sia stata trascritta la domanda giudiziale là dove previsto in relazione alle tipologie di beni/diritti. Ai fini, però, di ottenere la restituzione del bene deve essere proposta domanda di restituzione (art. 103 </a:t>
            </a:r>
            <a:r>
              <a:rPr lang="it-IT" dirty="0" err="1"/>
              <a:t>l.fall</a:t>
            </a:r>
            <a:r>
              <a:rPr lang="it-IT" dirty="0"/>
              <a:t>.), eventualmente con riassunzione della domanda di simulazione (o con restituzione condizionata).</a:t>
            </a:r>
          </a:p>
          <a:p>
            <a:r>
              <a:rPr lang="it-IT" dirty="0"/>
              <a:t>Se l’azione non è stata proposta prima del fallimento, il principio di cristallizzazione della massa attiva impedisce che il bene/diritto possa essere estromesso dalla massa attiva qualora sia fatta valere una azione costitutiva. Diviene, dunque, centrale procedere alla qualificazione dell’azione di simulazione come azione costitutiva (inefficacia) o di mero accertamento (nullità)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EBCDC8A-22FF-479F-A939-BB3F54E9A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333B-0870-4510-A3DB-BF6E059EB6AD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0206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C8B0CD-4598-4A65-9349-2DB0E15CB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it-IT" dirty="0"/>
            </a:br>
            <a:r>
              <a:rPr lang="it-IT" b="1" dirty="0"/>
              <a:t>L’eccezione di simulazione</a:t>
            </a:r>
            <a:br>
              <a:rPr lang="it-IT" b="1" dirty="0"/>
            </a:b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96559A-73E8-42F9-9272-A9CD2CFE2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(a) Quando il curatore agisce per l’adempimento di un contratto e cioè fa valere un diritto già appartenuto al fallito, l’altro simulato contraente può eccepire la simulazione senza limiti di opponibilità delle prove, ma con i limiti probatori sulla prova testimoniale e presuntiva</a:t>
            </a:r>
          </a:p>
          <a:p>
            <a:r>
              <a:rPr lang="it-IT" dirty="0"/>
              <a:t>(b) Quando il curatore agisce in revocatoria e dunque assume la posizione di terzo, l’eccezione di simulazione impone che la prova sia munita dei requisiti di cui all’art. 2704 c.c.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21D9A22-2193-411C-AFFC-1B953885E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333B-0870-4510-A3DB-BF6E059EB6AD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3305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6F6607-0F22-4588-8930-C58F3E452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it-IT" dirty="0"/>
            </a:br>
            <a:r>
              <a:rPr lang="it-IT" b="1" dirty="0"/>
              <a:t>La prova nei processi di simulazione in cui è parte il curatore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A8BA27-B9B0-47AE-AD32-90C38D3F8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L’applicazione delle due regole fissate nell’art. 1417 c.c. dipende dal modo con cui il curatore fa valere la simulazione</a:t>
            </a:r>
          </a:p>
          <a:p>
            <a:r>
              <a:rPr lang="it-IT" dirty="0"/>
              <a:t>(i) se il curatore agisce in luogo del simulato alienante la prova non può essere né testimoniale né presuntiva</a:t>
            </a:r>
          </a:p>
          <a:p>
            <a:r>
              <a:rPr lang="it-IT" dirty="0"/>
              <a:t>(ii) se si ammette che il curatore possa agire in luogo dei creditori del simulato alienante tutte le prove sono ammesse</a:t>
            </a:r>
          </a:p>
          <a:p>
            <a:r>
              <a:rPr lang="it-IT" dirty="0"/>
              <a:t>(iii) il convenuto in azione di simulazione può opporre solo le prove assistite da data certa quando il curatore promuove azione revocatoria</a:t>
            </a:r>
          </a:p>
          <a:p>
            <a:r>
              <a:rPr lang="it-IT" dirty="0"/>
              <a:t>(iv) il convenuto in azione di simulazione non può dedurre le prove testimoniali e presuntive ma le altre prove non necessitano di data certa se il curatore </a:t>
            </a:r>
            <a:r>
              <a:rPr lang="it-IT"/>
              <a:t>non agisce come terzo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C362FD8-9792-4BB5-9943-C9E04B23B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333B-0870-4510-A3DB-BF6E059EB6AD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9060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2CAE83-968F-4CCF-947C-38CB58E53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>
                <a:latin typeface="Century Gothic" panose="020B0502020202020204" pitchFamily="34" charset="0"/>
              </a:rPr>
              <a:t>SEMINARIO DI STUDI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76AAE3-861A-4311-87F6-18ECD2604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>
            <a:normAutofit fontScale="92500" lnSpcReduction="20000"/>
          </a:bodyPr>
          <a:lstStyle/>
          <a:p>
            <a:endParaRPr lang="it-IT" sz="2800" b="1" i="0" u="none" strike="noStrike" baseline="0" dirty="0">
              <a:solidFill>
                <a:srgbClr val="5F5A52"/>
              </a:solidFill>
              <a:latin typeface="Garamond-Bold"/>
            </a:endParaRPr>
          </a:p>
          <a:p>
            <a:pPr marL="0" indent="0" algn="ctr">
              <a:buNone/>
            </a:pPr>
            <a:r>
              <a:rPr lang="it-IT" sz="4000" b="1" i="0" u="none" strike="noStrike" baseline="0" dirty="0">
                <a:solidFill>
                  <a:srgbClr val="5F5A52"/>
                </a:solidFill>
                <a:latin typeface="Century Gothic" panose="020B0502020202020204" pitchFamily="34" charset="0"/>
              </a:rPr>
              <a:t>Simulazione assoluta del contratto e</a:t>
            </a:r>
            <a:br>
              <a:rPr lang="it-IT" sz="4000" b="1" i="0" u="none" strike="noStrike" baseline="0" dirty="0">
                <a:solidFill>
                  <a:srgbClr val="5F5A52"/>
                </a:solidFill>
                <a:latin typeface="Century Gothic" panose="020B0502020202020204" pitchFamily="34" charset="0"/>
              </a:rPr>
            </a:br>
            <a:r>
              <a:rPr lang="it-IT" sz="4000" b="1" i="0" u="none" strike="noStrike" baseline="0" dirty="0">
                <a:solidFill>
                  <a:srgbClr val="5F5A52"/>
                </a:solidFill>
                <a:latin typeface="Century Gothic" panose="020B0502020202020204" pitchFamily="34" charset="0"/>
              </a:rPr>
              <a:t>processo. La simulazione nei processi fallimentari</a:t>
            </a:r>
            <a:endParaRPr lang="it-IT" sz="4000" b="1" dirty="0">
              <a:solidFill>
                <a:srgbClr val="5F5A52"/>
              </a:solidFill>
              <a:latin typeface="Garamond-Bold"/>
            </a:endParaRPr>
          </a:p>
          <a:p>
            <a:endParaRPr lang="it-IT" sz="2800" b="1" i="0" u="none" strike="noStrike" baseline="0" dirty="0">
              <a:solidFill>
                <a:srgbClr val="5F5A52"/>
              </a:solidFill>
              <a:latin typeface="Garamond-Bold"/>
            </a:endParaRPr>
          </a:p>
          <a:p>
            <a:endParaRPr lang="it-IT" b="1" dirty="0">
              <a:solidFill>
                <a:srgbClr val="5F5A52"/>
              </a:solidFill>
              <a:latin typeface="Garamond-Bold"/>
            </a:endParaRPr>
          </a:p>
          <a:p>
            <a:endParaRPr lang="it-IT" sz="2800" b="1" i="0" u="none" strike="noStrike" baseline="0" dirty="0">
              <a:solidFill>
                <a:srgbClr val="5F5A52"/>
              </a:solidFill>
              <a:latin typeface="Garamond-Bold"/>
            </a:endParaRPr>
          </a:p>
          <a:p>
            <a:endParaRPr lang="it-IT" b="1" dirty="0">
              <a:solidFill>
                <a:srgbClr val="5F5A52"/>
              </a:solidFill>
              <a:latin typeface="Garamond-Bold"/>
            </a:endParaRPr>
          </a:p>
          <a:p>
            <a:pPr marL="0" indent="0" algn="ctr">
              <a:buNone/>
            </a:pPr>
            <a:r>
              <a:rPr lang="it-IT" sz="2800" b="1" i="0" u="none" strike="noStrike" baseline="0" dirty="0">
                <a:solidFill>
                  <a:srgbClr val="5F5A52"/>
                </a:solidFill>
                <a:latin typeface="Garamond-Bold"/>
              </a:rPr>
              <a:t>Venerdì 27 novembre 2020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5F5A52"/>
                </a:solidFill>
                <a:latin typeface="Garamond-Bold"/>
              </a:rPr>
              <a:t>Prof. Massimo Fabiani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5D7E412-CA7B-420F-BE45-87F8607D2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333B-0870-4510-A3DB-BF6E059EB6AD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5285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6653CD-1F1F-4BE5-BF74-58B49BA5A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Quadro d’insieme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067A0A-A0D7-4375-934B-1311BB95F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simulazione assoluta nei negozi stipulati dal fallito</a:t>
            </a:r>
          </a:p>
          <a:p>
            <a:r>
              <a:rPr lang="it-IT" dirty="0"/>
              <a:t>L’azione di simulazione e l’art. 24 </a:t>
            </a:r>
            <a:r>
              <a:rPr lang="it-IT" dirty="0" err="1"/>
              <a:t>l.fall</a:t>
            </a:r>
            <a:r>
              <a:rPr lang="it-IT" dirty="0"/>
              <a:t>.</a:t>
            </a:r>
          </a:p>
          <a:p>
            <a:r>
              <a:rPr lang="it-IT" dirty="0"/>
              <a:t>La cornice dell’art. 24 </a:t>
            </a:r>
            <a:r>
              <a:rPr lang="it-IT" dirty="0" err="1"/>
              <a:t>l.fall</a:t>
            </a:r>
            <a:r>
              <a:rPr lang="it-IT" dirty="0"/>
              <a:t>. (art. 32 CCII)</a:t>
            </a:r>
          </a:p>
          <a:p>
            <a:r>
              <a:rPr lang="it-IT" dirty="0"/>
              <a:t>La questione della legittimazione</a:t>
            </a:r>
          </a:p>
          <a:p>
            <a:r>
              <a:rPr lang="it-IT" dirty="0"/>
              <a:t>Il fallimento del simulato alienante e del simulato acquirente</a:t>
            </a:r>
          </a:p>
          <a:p>
            <a:r>
              <a:rPr lang="it-IT" dirty="0"/>
              <a:t>L’azione di simulazione contro il curatore</a:t>
            </a:r>
          </a:p>
          <a:p>
            <a:r>
              <a:rPr lang="it-IT" dirty="0"/>
              <a:t>L’eccezione di simulazione</a:t>
            </a:r>
          </a:p>
          <a:p>
            <a:r>
              <a:rPr lang="it-IT" dirty="0"/>
              <a:t>La prova nei processi di simulazione in cui è parte il curatore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D93287D-3EF2-457C-8298-B9C7ACD31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333B-0870-4510-A3DB-BF6E059EB6A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8643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26D0CB-9602-454C-8468-F4437F99D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it-IT" dirty="0"/>
            </a:br>
            <a:r>
              <a:rPr lang="it-IT" b="1" dirty="0"/>
              <a:t>La simulazione assoluta nei negozi stipulati dal fallito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B21B94-C95A-4A34-B6CA-4A6F4D257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Si assume che:</a:t>
            </a:r>
          </a:p>
          <a:p>
            <a:r>
              <a:rPr lang="it-IT" dirty="0"/>
              <a:t>(i) prima del fallimento vi sia stato un negozio e nel quale una delle parti sia poi fallita</a:t>
            </a:r>
          </a:p>
          <a:p>
            <a:r>
              <a:rPr lang="it-IT" dirty="0"/>
              <a:t>(ii) il contraente poi fallito sia colui che ha disposto di un bene</a:t>
            </a:r>
          </a:p>
          <a:p>
            <a:r>
              <a:rPr lang="it-IT" dirty="0"/>
              <a:t>(iii) il contraente poi fallito sia colui che ha acquistato un bene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FF39570-550E-4A1D-B65C-773600111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333B-0870-4510-A3DB-BF6E059EB6A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9659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306082-714F-4A47-AC2D-72AC7D183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L’azione di simulazione e l’art. 24 </a:t>
            </a:r>
            <a:r>
              <a:rPr lang="it-IT" b="1" dirty="0" err="1"/>
              <a:t>l.fall</a:t>
            </a:r>
            <a:r>
              <a:rPr lang="it-IT" b="1" dirty="0"/>
              <a:t>.</a:t>
            </a:r>
            <a:br>
              <a:rPr lang="it-IT" b="1" dirty="0"/>
            </a:b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20FB7B-62D5-4CC8-8EDA-4CA6BF977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L’impatto della tradizione</a:t>
            </a:r>
          </a:p>
          <a:p>
            <a:r>
              <a:rPr lang="it-IT" dirty="0"/>
              <a:t>Si postula, genericamente (da </a:t>
            </a:r>
            <a:r>
              <a:rPr lang="it-IT" dirty="0" err="1"/>
              <a:t>Candian</a:t>
            </a:r>
            <a:r>
              <a:rPr lang="it-IT" dirty="0"/>
              <a:t> in poi) che l’azione di simulazione sia una di quelle attratte alla competenza del tribunale fallimentare</a:t>
            </a:r>
          </a:p>
          <a:p>
            <a:r>
              <a:rPr lang="it-IT" dirty="0"/>
              <a:t>In senso opposto ma senza particolari spiegazioni (Fabiani, De Santis, Guglielmucci)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993DF33-FDDF-4E1D-BD32-900701E75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333B-0870-4510-A3DB-BF6E059EB6A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6736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8AD683-91AA-4815-8CAF-F4591AF60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La cornice dell’art. 24 </a:t>
            </a:r>
            <a:r>
              <a:rPr lang="it-IT" b="1" dirty="0" err="1"/>
              <a:t>l.fall</a:t>
            </a:r>
            <a:r>
              <a:rPr lang="it-IT" b="1" dirty="0"/>
              <a:t>. (art. 32 CCII)</a:t>
            </a:r>
            <a:br>
              <a:rPr lang="it-IT" b="1" dirty="0"/>
            </a:b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A51ED3-7795-43A4-AE45-A676F71E1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L’art. 24 </a:t>
            </a:r>
            <a:r>
              <a:rPr lang="it-IT" dirty="0" err="1"/>
              <a:t>l.fall</a:t>
            </a:r>
            <a:r>
              <a:rPr lang="it-IT" dirty="0"/>
              <a:t>. non disciplina le attribuzione del tribunale fallimentare come organo della procedura</a:t>
            </a:r>
          </a:p>
          <a:p>
            <a:r>
              <a:rPr lang="it-IT" dirty="0"/>
              <a:t>L’art. 24 </a:t>
            </a:r>
            <a:r>
              <a:rPr lang="it-IT" dirty="0" err="1"/>
              <a:t>l.fall</a:t>
            </a:r>
            <a:r>
              <a:rPr lang="it-IT" dirty="0"/>
              <a:t> è una norma attributiva di competenza per materia e per territorio (in questo senso si può definire ‘funzionale’) e potrebbe essere allocata nel codice di procedura civile (e dovrebbe essere trattata unitamente alle ipotesi di competenza esclusiva); va valutato se oltre ad essere esclusiva sia anche inderogabile </a:t>
            </a:r>
          </a:p>
          <a:p>
            <a:r>
              <a:rPr lang="it-IT" dirty="0"/>
              <a:t>L’art. 24 </a:t>
            </a:r>
            <a:r>
              <a:rPr lang="it-IT" dirty="0" err="1"/>
              <a:t>l.fall</a:t>
            </a:r>
            <a:r>
              <a:rPr lang="it-IT" dirty="0"/>
              <a:t>. in quanto norma sulla competenza non attiene al rito; va dunque trattata separatamente la questione di rito (e, di riflesso, di competenza, per tutto ciò che concerna la formazione dello stato passivo)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B58121F-D0AE-4FBE-A9D5-063959BE9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333B-0870-4510-A3DB-BF6E059EB6AD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9949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B2A16A-C5D1-41D6-A6A9-712AA4C07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…Le cause che ne derivano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4DA8B5-F99C-46D3-BA1A-D8E505908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Possibili criteri interpretativi</a:t>
            </a:r>
          </a:p>
          <a:p>
            <a:r>
              <a:rPr lang="it-IT" dirty="0"/>
              <a:t>(i) criterio estensivo: tutte le azioni in cui è parte un fallimento</a:t>
            </a:r>
          </a:p>
          <a:p>
            <a:r>
              <a:rPr lang="it-IT" dirty="0"/>
              <a:t>(ii) criterio mediano: tutte le azioni di massa</a:t>
            </a:r>
          </a:p>
          <a:p>
            <a:r>
              <a:rPr lang="it-IT" dirty="0"/>
              <a:t>(iii) criterio restrittivo: tutte le cause che non possono esistere se non è dichiarato un fallimento o quelle che ne vengono influenzate</a:t>
            </a:r>
          </a:p>
          <a:p>
            <a:r>
              <a:rPr lang="it-IT" dirty="0"/>
              <a:t>(iv) criterio iper-restrittivo: solo le cause che presuppongono necessariamente la dichiarazione di fallimento e solo quelle iniziate dopo il fallimento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0A11FF6-C4E4-4F96-8719-12CD7711F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333B-0870-4510-A3DB-BF6E059EB6AD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1818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D1A311-BF52-4D86-8F17-8D60C90E4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Il criterio estensivo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77CD37-8BDA-4EA5-8D22-D4B68EAC7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Talora praticato in qualche decisione di merito e occasionalmente, negli Anni ‘90 in qualche decisione di legittimità, è criterio ora superato</a:t>
            </a:r>
          </a:p>
          <a:p>
            <a:r>
              <a:rPr lang="it-IT" dirty="0"/>
              <a:t>Es. azione con la quale il curatore agisce in giudizio per riscuotere il credito di un terzo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24ED1B9-4E57-4159-A028-6636EBD4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333B-0870-4510-A3DB-BF6E059EB6AD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2666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4DE211-EDEC-4C39-A90D-6B581777A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Le azioni di massa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ACAA64-5FAB-472E-BA80-C9345FC49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Non esiste nella legge fallimentare alcuna definizione di azioni che derivano dal fallimento</a:t>
            </a:r>
          </a:p>
          <a:p>
            <a:r>
              <a:rPr lang="it-IT" dirty="0"/>
              <a:t>Parimenti non esiste una definizione di azioni di massa</a:t>
            </a:r>
          </a:p>
          <a:p>
            <a:r>
              <a:rPr lang="it-IT" dirty="0"/>
              <a:t>Tuttavia le due definizioni non sono coincidenti perché la categoria delle azioni di massa è più ampia in quanto vi ricomprende quelle preesistenti ma attribuite per legge al curatore (artt. 66 e 146 </a:t>
            </a:r>
            <a:r>
              <a:rPr lang="it-IT" dirty="0" err="1"/>
              <a:t>l.fall</a:t>
            </a:r>
            <a:r>
              <a:rPr lang="it-IT" dirty="0"/>
              <a:t>.)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DD15BFF-7426-4775-BC61-1F1A2021C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9333B-0870-4510-A3DB-BF6E059EB6AD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21210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1249</Words>
  <Application>Microsoft Office PowerPoint</Application>
  <PresentationFormat>Widescreen</PresentationFormat>
  <Paragraphs>84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Garamond-Bold</vt:lpstr>
      <vt:lpstr>Tema di Office</vt:lpstr>
      <vt:lpstr>Presentazione standard di PowerPoint</vt:lpstr>
      <vt:lpstr>SEMINARIO DI STUDI</vt:lpstr>
      <vt:lpstr>Quadro d’insieme</vt:lpstr>
      <vt:lpstr> La simulazione assoluta nei negozi stipulati dal fallito </vt:lpstr>
      <vt:lpstr>L’azione di simulazione e l’art. 24 l.fall. </vt:lpstr>
      <vt:lpstr>La cornice dell’art. 24 l.fall. (art. 32 CCII) </vt:lpstr>
      <vt:lpstr>…Le cause che ne derivano </vt:lpstr>
      <vt:lpstr>Il criterio estensivo</vt:lpstr>
      <vt:lpstr>Le azioni di massa</vt:lpstr>
      <vt:lpstr>La questione della legittimazione </vt:lpstr>
      <vt:lpstr>  Il fallimento del simulato alienante  </vt:lpstr>
      <vt:lpstr>Il fallimento del simulato acquirente</vt:lpstr>
      <vt:lpstr> L’eccezione di simulazione  </vt:lpstr>
      <vt:lpstr> La prova nei processi di simulazione in cui è parte il curatore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Massimo Fabiani</dc:creator>
  <cp:lastModifiedBy>Massimo Fabiani</cp:lastModifiedBy>
  <cp:revision>9</cp:revision>
  <dcterms:created xsi:type="dcterms:W3CDTF">2020-11-26T11:58:03Z</dcterms:created>
  <dcterms:modified xsi:type="dcterms:W3CDTF">2020-11-26T14:00:06Z</dcterms:modified>
</cp:coreProperties>
</file>